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75" r:id="rId3"/>
    <p:sldId id="276" r:id="rId4"/>
    <p:sldId id="277" r:id="rId5"/>
    <p:sldId id="278" r:id="rId6"/>
    <p:sldId id="279" r:id="rId7"/>
    <p:sldId id="280" r:id="rId8"/>
    <p:sldId id="281" r:id="rId9"/>
    <p:sldId id="282" r:id="rId1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3" d="100"/>
          <a:sy n="113" d="100"/>
        </p:scale>
        <p:origin x="-2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B5918A-79DC-40D4-89C4-38A606DC0CCA}" type="datetimeFigureOut">
              <a:rPr lang="en-US" smtClean="0"/>
              <a:pPr/>
              <a:t>11/24/2014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11A4C7-8378-4F10-A2D8-A76C4D66C70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ADA4B-7145-4922-A5E6-7B1748CB9DA7}" type="datetime1">
              <a:rPr lang="en-US" smtClean="0"/>
              <a:pPr/>
              <a:t>11/24/2014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0BB9B-ADE7-464D-AD7F-FD1BDC0E01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AD4AC-15D1-440A-AC17-D27D82FEA27E}" type="datetime1">
              <a:rPr lang="en-US" smtClean="0"/>
              <a:pPr/>
              <a:t>11/24/2014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0BB9B-ADE7-464D-AD7F-FD1BDC0E01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83447-542F-44B6-819D-663E273C44A2}" type="datetime1">
              <a:rPr lang="en-US" smtClean="0"/>
              <a:pPr/>
              <a:t>11/24/2014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0BB9B-ADE7-464D-AD7F-FD1BDC0E01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7CA8C-F84B-4262-AE5E-E17858B04C8D}" type="datetime1">
              <a:rPr lang="en-US" smtClean="0"/>
              <a:pPr/>
              <a:t>11/24/2014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0BB9B-ADE7-464D-AD7F-FD1BDC0E01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40181-4B4A-48CF-9614-6F67B42328E8}" type="datetime1">
              <a:rPr lang="en-US" smtClean="0"/>
              <a:pPr/>
              <a:t>11/24/2014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0BB9B-ADE7-464D-AD7F-FD1BDC0E01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BBF79-AF0C-4693-9582-9E7A0B2BEF7A}" type="datetime1">
              <a:rPr lang="en-US" smtClean="0"/>
              <a:pPr/>
              <a:t>11/24/2014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0BB9B-ADE7-464D-AD7F-FD1BDC0E01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B24EE-B2F7-4FE8-985F-BBCEDDF39879}" type="datetime1">
              <a:rPr lang="en-US" smtClean="0"/>
              <a:pPr/>
              <a:t>11/24/2014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0BB9B-ADE7-464D-AD7F-FD1BDC0E01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B4CFD-9E54-433C-9C5D-C66FF61D62AE}" type="datetime1">
              <a:rPr lang="en-US" smtClean="0"/>
              <a:pPr/>
              <a:t>11/24/2014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0BB9B-ADE7-464D-AD7F-FD1BDC0E01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4C5D5-764A-4BAF-BBF2-CBF90E4EA2AB}" type="datetime1">
              <a:rPr lang="en-US" smtClean="0"/>
              <a:pPr/>
              <a:t>11/24/2014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0BB9B-ADE7-464D-AD7F-FD1BDC0E01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88003-A2ED-4EC1-99F6-3D3EC4F2DE20}" type="datetime1">
              <a:rPr lang="en-US" smtClean="0"/>
              <a:pPr/>
              <a:t>11/24/2014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0BB9B-ADE7-464D-AD7F-FD1BDC0E01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F32A9-E723-4C57-A5A3-461A1A1EF865}" type="datetime1">
              <a:rPr lang="en-US" smtClean="0"/>
              <a:pPr/>
              <a:t>11/24/2014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0BB9B-ADE7-464D-AD7F-FD1BDC0E01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421624-550D-4593-8711-255B9D798814}" type="datetime1">
              <a:rPr lang="en-US" smtClean="0"/>
              <a:pPr/>
              <a:t>11/24/2014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60BB9B-ADE7-464D-AD7F-FD1BDC0E013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emser.com/index.php?productID=218&amp;zoom=1&amp;tabs=mosaicsAndDecos&amp;id1=collectionDetails&amp;id0=ceramic_porcelain&amp;index=35" TargetMode="External"/><Relationship Id="rId3" Type="http://schemas.openxmlformats.org/officeDocument/2006/relationships/image" Target="../media/image2.jpeg"/><Relationship Id="rId7" Type="http://schemas.openxmlformats.org/officeDocument/2006/relationships/hyperlink" Target="http://emser.com/index.php?productID=217&amp;zoom=1&amp;tabs=mosaicsAndDecos&amp;id1=collectionDetails&amp;id0=ceramic_porcelain&amp;index=35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cid:part1.08030102.03090504@ctc.net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hyperlink" Target="http://emser.com/index.php?tabs=sizeAndTrim&amp;id1=collectionDetails&amp;productID=625&amp;id0=glass&amp;super=219&amp;index=85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nnington.com/Residential/Porcelain/Antiquity/Antiquity/AQ0T06.aspx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mannington.com/Residential/Porcelain/Antiquity/Antiquity/Antiquity%20Trim/AQ0MMM.aspx" TargetMode="Externa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nnington.com/Residential/Porcelain/Serengeti-Slate/Serengeti%20Slate/SS2T06.aspx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www.mannington.com/Residential/Porcelain/Serengeti-Slate/Serengeti%20Slate/Serengeti%20Slate%20Trim/SS2MMM.aspx" TargetMode="Externa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nnington.com/Residential/Porcelain/Serengeti-Slate/Serengeti%20Slate/Serengeti%20Slate%20Trim/SS2BMM.aspx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americanolean.com/series.cfm?series=187&amp;Item=2575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americanolean.com/series.cfm?series=187&amp;Item=2572" TargetMode="Externa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Tile alternatives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105 Scenic Overlook Drive</a:t>
            </a:r>
          </a:p>
          <a:p>
            <a:r>
              <a:rPr lang="en-US" dirty="0" smtClean="0"/>
              <a:t>Lot 379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0BB9B-ADE7-464D-AD7F-FD1BDC0E0133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E3BB2-13D0-46C4-A6E0-61AE880D099C}" type="datetime1">
              <a:rPr lang="en-US" smtClean="0"/>
              <a:pPr/>
              <a:t>11/24/2014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Master Bath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7CA8C-F84B-4262-AE5E-E17858B04C8D}" type="datetime1">
              <a:rPr lang="en-US" smtClean="0"/>
              <a:pPr/>
              <a:t>11/24/2014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0BB9B-ADE7-464D-AD7F-FD1BDC0E0133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0249" name="AutoShape 9" descr="mailbox://C:/Users/ajkombol/AppData/Roaming/Thunderbird/Profiles/7dtr248e.default/Mail/Local%20Folders/Sent?number=108283645&amp;part=1.2.3&amp;filename=bombay_salsette427.jpg"/>
          <p:cNvSpPr>
            <a:spLocks noChangeAspect="1" noChangeArrowheads="1"/>
          </p:cNvSpPr>
          <p:nvPr/>
        </p:nvSpPr>
        <p:spPr bwMode="auto">
          <a:xfrm>
            <a:off x="155575" y="-944563"/>
            <a:ext cx="1990725" cy="19812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51" name="AutoShape 11" descr="mailbox://C:/Users/ajkombol/AppData/Roaming/Thunderbird/Profiles/7dtr248e.default/Mail/Local%20Folders/Sent?number=108283645&amp;part=1.2.3&amp;filename=bombay_salsette427.jpg"/>
          <p:cNvSpPr>
            <a:spLocks noChangeAspect="1" noChangeArrowheads="1"/>
          </p:cNvSpPr>
          <p:nvPr/>
        </p:nvSpPr>
        <p:spPr bwMode="auto">
          <a:xfrm>
            <a:off x="155575" y="-944563"/>
            <a:ext cx="1990725" cy="19812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6" name="AutoShape 2" descr="mailbox://C:/Users/ajkombol/AppData/Roaming/Thunderbird/Profiles/7dtr248e.default/Mail/Local%20Folders/Sent?number=108283645&amp;part=1.2.3&amp;filename=bombay_salsette427.jpg"/>
          <p:cNvSpPr>
            <a:spLocks noChangeAspect="1" noChangeArrowheads="1"/>
          </p:cNvSpPr>
          <p:nvPr/>
        </p:nvSpPr>
        <p:spPr bwMode="auto">
          <a:xfrm>
            <a:off x="155575" y="-944563"/>
            <a:ext cx="1990725" cy="19812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 descr="C:\ajkWebDev\ajkds410a\family\NewHouse\Temp\bombay_salsette4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295400"/>
            <a:ext cx="1990725" cy="1981200"/>
          </a:xfrm>
          <a:prstGeom prst="rect">
            <a:avLst/>
          </a:prstGeom>
          <a:noFill/>
        </p:spPr>
      </p:pic>
      <p:pic>
        <p:nvPicPr>
          <p:cNvPr id="1028" name="Picture 4" descr="C:\ajkWebDev\ajkds410a\family\NewHouse\Temp\kalva_salsette_thane_vasai_2___x2____mosaic_blend_on_13___x13____mesh3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4191000"/>
            <a:ext cx="2133600" cy="2133600"/>
          </a:xfrm>
          <a:prstGeom prst="rect">
            <a:avLst/>
          </a:prstGeom>
          <a:noFill/>
        </p:spPr>
      </p:pic>
      <p:pic>
        <p:nvPicPr>
          <p:cNvPr id="1029" name="Picture 5" descr="C:\ajkWebDev\ajkds410a\family\NewHouse\Temp\romano56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4191000"/>
            <a:ext cx="1990725" cy="1990725"/>
          </a:xfrm>
          <a:prstGeom prst="rect">
            <a:avLst/>
          </a:prstGeom>
          <a:noFill/>
        </p:spPr>
      </p:pic>
      <p:sp>
        <p:nvSpPr>
          <p:cNvPr id="1031" name="AutoShape 7" descr="mailbox://C:/Users/ajkombol/AppData/Roaming/Thunderbird/Profiles/7dtr248e.default/Mail/Local%20Folders/Sent?number=108283645&amp;part=1.2.5&amp;filename=floor_listello_3___x13___83.jpg"/>
          <p:cNvSpPr>
            <a:spLocks noChangeAspect="1" noChangeArrowheads="1"/>
          </p:cNvSpPr>
          <p:nvPr/>
        </p:nvSpPr>
        <p:spPr bwMode="auto">
          <a:xfrm>
            <a:off x="155575" y="-258763"/>
            <a:ext cx="3333750" cy="5524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 descr="C:\ajkWebDev\ajkds410a\family\NewHouse\Temp\floor_listello_3___x13___8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7000" y="2626940"/>
            <a:ext cx="2387600" cy="395659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04800" y="304800"/>
            <a:ext cx="2590800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/>
              <a:t>Main tile: Bombay Salsette 13x13 for floors and 7x7 for walls</a:t>
            </a:r>
            <a:br>
              <a:rPr lang="en-US" sz="1100" dirty="0" smtClean="0"/>
            </a:br>
            <a:r>
              <a:rPr lang="en-US" sz="1100" dirty="0" smtClean="0">
                <a:hlinkClick r:id="rId6"/>
              </a:rPr>
              <a:t>http://emser.com/index.php?id1=collectionDetails&amp;productID=213&amp;id0=ceramic_porcelain&amp;index=35</a:t>
            </a:r>
            <a:endParaRPr lang="en-US" sz="1100" dirty="0"/>
          </a:p>
        </p:txBody>
      </p:sp>
      <p:sp>
        <p:nvSpPr>
          <p:cNvPr id="15" name="Rectangle 14"/>
          <p:cNvSpPr/>
          <p:nvPr/>
        </p:nvSpPr>
        <p:spPr>
          <a:xfrm>
            <a:off x="0" y="3352800"/>
            <a:ext cx="3505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/>
              <a:t>They have a complementary mosaic for the shower floor:</a:t>
            </a:r>
            <a:br>
              <a:rPr lang="en-US" sz="1100" dirty="0" smtClean="0"/>
            </a:br>
            <a:r>
              <a:rPr lang="en-US" sz="1100" dirty="0" smtClean="0">
                <a:hlinkClick r:id="rId7"/>
              </a:rPr>
              <a:t>http://emser.com/index.php?productID=217&amp;zoom=1&amp;tabs=mosaicsAndDecos&amp;id1=collectionDetails&amp;id0=ceramic_porcelain&amp;index=35</a:t>
            </a:r>
            <a:endParaRPr lang="en-US" sz="1100" dirty="0"/>
          </a:p>
        </p:txBody>
      </p:sp>
      <p:sp>
        <p:nvSpPr>
          <p:cNvPr id="16" name="Rectangle 15"/>
          <p:cNvSpPr/>
          <p:nvPr/>
        </p:nvSpPr>
        <p:spPr>
          <a:xfrm>
            <a:off x="5943600" y="1143000"/>
            <a:ext cx="25146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/>
              <a:t>And two good accents candidates:</a:t>
            </a:r>
            <a:br>
              <a:rPr lang="en-US" sz="1100" dirty="0" smtClean="0"/>
            </a:br>
            <a:r>
              <a:rPr lang="en-US" sz="1100" dirty="0" smtClean="0"/>
              <a:t>1st choice:</a:t>
            </a:r>
            <a:br>
              <a:rPr lang="en-US" sz="1100" dirty="0" smtClean="0"/>
            </a:br>
            <a:r>
              <a:rPr lang="en-US" sz="1100" dirty="0" smtClean="0">
                <a:hlinkClick r:id="rId8"/>
              </a:rPr>
              <a:t>http://emser.com/index.php?productID=218&amp;zoom=1&amp;tabs=mosaicsAndDecos&amp;id1=collectionDetails&amp;id0=ceramic_porcelain&amp;index=35</a:t>
            </a:r>
            <a:endParaRPr lang="en-US" sz="1100" dirty="0"/>
          </a:p>
        </p:txBody>
      </p:sp>
      <p:sp>
        <p:nvSpPr>
          <p:cNvPr id="17" name="Rectangle 16"/>
          <p:cNvSpPr/>
          <p:nvPr/>
        </p:nvSpPr>
        <p:spPr>
          <a:xfrm>
            <a:off x="5715000" y="3200400"/>
            <a:ext cx="2667000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/>
              <a:t>2nd choice:</a:t>
            </a:r>
            <a:br>
              <a:rPr lang="en-US" sz="1100" dirty="0" smtClean="0"/>
            </a:br>
            <a:r>
              <a:rPr lang="en-US" sz="1100" dirty="0" smtClean="0">
                <a:hlinkClick r:id="rId9"/>
              </a:rPr>
              <a:t>http://emser.com/index.php?tabs=sizeAndTrim&amp;id1=collectionDetails&amp;productID=625&amp;id0=glass&amp;super=219&amp;index=85</a:t>
            </a:r>
            <a:r>
              <a:rPr lang="en-US" sz="1100" dirty="0" smtClean="0"/>
              <a:t/>
            </a:r>
            <a:br>
              <a:rPr lang="en-US" sz="1100" dirty="0" smtClean="0"/>
            </a:br>
            <a:r>
              <a:rPr lang="en-US" sz="1100" dirty="0" smtClean="0"/>
              <a:t>in strips of 6.</a:t>
            </a:r>
            <a:endParaRPr lang="en-US" sz="1100" dirty="0"/>
          </a:p>
        </p:txBody>
      </p:sp>
      <p:sp>
        <p:nvSpPr>
          <p:cNvPr id="18" name="TextBox 17"/>
          <p:cNvSpPr txBox="1"/>
          <p:nvPr/>
        </p:nvSpPr>
        <p:spPr>
          <a:xfrm>
            <a:off x="4114800" y="2590800"/>
            <a:ext cx="1152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Emser Tile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Master Bath (alt 1)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7CA8C-F84B-4262-AE5E-E17858B04C8D}" type="datetime1">
              <a:rPr lang="en-US" smtClean="0"/>
              <a:pPr/>
              <a:t>11/24/2014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0BB9B-ADE7-464D-AD7F-FD1BDC0E0133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6386" name="Picture 2" descr="http://www.mannington.com/~/media/Images/Product/Porcelain/Antiquity/AQ0T06_detail.ash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828800"/>
            <a:ext cx="3352800" cy="3352801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0" y="1295400"/>
            <a:ext cx="3048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>
                <a:hlinkClick r:id="rId3"/>
              </a:rPr>
              <a:t>http://www.mannington.com/Residential/Porcelain/Antiquity/Antiquity/AQ0T06.aspx</a:t>
            </a:r>
            <a:r>
              <a:rPr lang="en-US" sz="1100" dirty="0" smtClean="0"/>
              <a:t> </a:t>
            </a:r>
            <a:endParaRPr lang="en-US" sz="1100" dirty="0"/>
          </a:p>
        </p:txBody>
      </p:sp>
      <p:sp>
        <p:nvSpPr>
          <p:cNvPr id="8" name="TextBox 7"/>
          <p:cNvSpPr txBox="1"/>
          <p:nvPr/>
        </p:nvSpPr>
        <p:spPr>
          <a:xfrm>
            <a:off x="533400" y="5638800"/>
            <a:ext cx="15728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12x12 for floor</a:t>
            </a:r>
          </a:p>
          <a:p>
            <a:r>
              <a:rPr lang="en-US" dirty="0" smtClean="0"/>
              <a:t>6x6 for walls</a:t>
            </a:r>
            <a:endParaRPr lang="en-US" dirty="0"/>
          </a:p>
        </p:txBody>
      </p:sp>
      <p:pic>
        <p:nvPicPr>
          <p:cNvPr id="16388" name="Picture 4" descr="http://www.mannington.com/~/media/Images/Product/Porcelain/Antiquity/AQ0MMM_detail.ashx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1828800"/>
            <a:ext cx="3352800" cy="3352801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715000" y="5715000"/>
            <a:ext cx="1241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2x4 Mosaic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334000" y="1295400"/>
            <a:ext cx="3429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>
                <a:hlinkClick r:id="rId5"/>
              </a:rPr>
              <a:t>http://www.mannington.com/Residential/Porcelain/Antiquity/Antiquity/Antiquity%20Trim/AQ0MMM.aspx</a:t>
            </a:r>
            <a:r>
              <a:rPr lang="en-US" sz="1100" dirty="0" smtClean="0"/>
              <a:t> 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 1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7CA8C-F84B-4262-AE5E-E17858B04C8D}" type="datetime1">
              <a:rPr lang="en-US" smtClean="0"/>
              <a:pPr/>
              <a:t>11/24/2014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0BB9B-ADE7-464D-AD7F-FD1BDC0E0133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7410" name="Picture 2" descr="http://www.nfm.com/GetPhoto.ashx?ProductID=8373938&amp;Size=M&amp;ImageID=74965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971800"/>
            <a:ext cx="2857500" cy="28575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533400" y="2057400"/>
            <a:ext cx="4572000" cy="6001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b="1" dirty="0" smtClean="0"/>
              <a:t>Mannington Accent Gallery Iron Gate 10" x 10" Pinwheel Glass and Stone Mosaic Sheet</a:t>
            </a:r>
          </a:p>
          <a:p>
            <a:r>
              <a:rPr lang="en-US" sz="1100" b="1" dirty="0" smtClean="0"/>
              <a:t>SKU: </a:t>
            </a:r>
            <a:r>
              <a:rPr lang="en-US" sz="1100" dirty="0" smtClean="0"/>
              <a:t>8373938 </a:t>
            </a:r>
            <a:r>
              <a:rPr lang="en-US" sz="1100" b="1" dirty="0" smtClean="0"/>
              <a:t>Model: </a:t>
            </a:r>
            <a:r>
              <a:rPr lang="en-US" sz="1100" dirty="0" smtClean="0"/>
              <a:t>AQ0PMM ANTIQUITY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458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Alternate 2 – Serengeti Slate - Blue Nile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B4CFD-9E54-433C-9C5D-C66FF61D62AE}" type="datetime1">
              <a:rPr lang="en-US" smtClean="0"/>
              <a:pPr/>
              <a:t>11/24/2014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0BB9B-ADE7-464D-AD7F-FD1BDC0E0133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8434" name="Picture 2" descr="http://www.mannington.com/%7E/media/Images/Product/Porcelain/SerengetiSlate/SS2T12_detail.ash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133600"/>
            <a:ext cx="3352800" cy="3352801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457200" y="1447800"/>
            <a:ext cx="31242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>
                <a:hlinkClick r:id="rId3"/>
              </a:rPr>
              <a:t>http://www.mannington.com/Residential/Porcelain/Serengeti-Slate/Serengeti%20Slate/SS2T06.aspx</a:t>
            </a:r>
            <a:r>
              <a:rPr lang="en-US" sz="1100" dirty="0" smtClean="0"/>
              <a:t> </a:t>
            </a:r>
            <a:endParaRPr lang="en-US" sz="1100" dirty="0"/>
          </a:p>
        </p:txBody>
      </p:sp>
      <p:sp>
        <p:nvSpPr>
          <p:cNvPr id="7" name="TextBox 6"/>
          <p:cNvSpPr txBox="1"/>
          <p:nvPr/>
        </p:nvSpPr>
        <p:spPr>
          <a:xfrm>
            <a:off x="762000" y="5943600"/>
            <a:ext cx="15728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12x12 for floor</a:t>
            </a:r>
          </a:p>
          <a:p>
            <a:r>
              <a:rPr lang="en-US" dirty="0" smtClean="0"/>
              <a:t>6x6 for floors</a:t>
            </a:r>
            <a:endParaRPr lang="en-US" dirty="0"/>
          </a:p>
        </p:txBody>
      </p:sp>
      <p:pic>
        <p:nvPicPr>
          <p:cNvPr id="18436" name="Picture 4" descr="http://www.mannington.com/%7E/media/Images/Product/Porcelain/SerengetiSlate/SS2MMM_detail.ashx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2057400"/>
            <a:ext cx="3352800" cy="3352801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5638800" y="1295400"/>
            <a:ext cx="2286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>
                <a:hlinkClick r:id="rId5"/>
              </a:rPr>
              <a:t>http://www.mannington.com/Residential/Porcelain/Serengeti-Slate/Serengeti%20Slate/Serengeti%20Slate%20Trim/SS2MMM.aspx</a:t>
            </a:r>
            <a:r>
              <a:rPr lang="en-US" sz="1100" dirty="0" smtClean="0"/>
              <a:t> </a:t>
            </a:r>
            <a:endParaRPr lang="en-US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5562600" y="5867400"/>
            <a:ext cx="2792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2x2 mosaic for shower floor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Alternate 2 - Blue Nile cont.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B4CFD-9E54-433C-9C5D-C66FF61D62AE}" type="datetime1">
              <a:rPr lang="en-US" smtClean="0"/>
              <a:pPr/>
              <a:t>11/24/2014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0BB9B-ADE7-464D-AD7F-FD1BDC0E0133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19458" name="Picture 2" descr="http://www.mannington.com/%7E/media/Images/Product/Porcelain/SerengetiSlate/SS2BMM_detail.ash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514600"/>
            <a:ext cx="3352800" cy="3352801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304800" y="1828800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 smtClean="0">
                <a:hlinkClick r:id="rId3"/>
              </a:rPr>
              <a:t>http://www.mannington.com/Residential/Porcelain/Serengeti-Slate/Serengeti%20Slate/Serengeti%20Slate%20Trim/SS2BMM.aspx</a:t>
            </a:r>
            <a:r>
              <a:rPr lang="en-US" sz="1100" dirty="0" smtClean="0"/>
              <a:t> </a:t>
            </a:r>
            <a:endParaRPr lang="en-US" sz="1100" dirty="0"/>
          </a:p>
        </p:txBody>
      </p:sp>
      <p:sp>
        <p:nvSpPr>
          <p:cNvPr id="7" name="TextBox 6"/>
          <p:cNvSpPr txBox="1"/>
          <p:nvPr/>
        </p:nvSpPr>
        <p:spPr>
          <a:xfrm>
            <a:off x="990600" y="6096000"/>
            <a:ext cx="979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accent - 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 2 – other accents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B4CFD-9E54-433C-9C5D-C66FF61D62AE}" type="datetime1">
              <a:rPr lang="en-US" smtClean="0"/>
              <a:pPr/>
              <a:t>11/24/2014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0BB9B-ADE7-464D-AD7F-FD1BDC0E0133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20482" name="Picture 2" descr="http://americanolean.com/images/products/zoom/AO_GO14_2x1_BrkJntMsc_EveningFieldsBle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819400"/>
            <a:ext cx="2619375" cy="2619375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685800" y="2362200"/>
            <a:ext cx="25908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>
                <a:hlinkClick r:id="rId3"/>
              </a:rPr>
              <a:t>http://americanolean.com/series.cfm?series=187&amp;Item=2575</a:t>
            </a:r>
            <a:r>
              <a:rPr lang="en-US" sz="1100" dirty="0" smtClean="0"/>
              <a:t> </a:t>
            </a:r>
            <a:endParaRPr lang="en-US" sz="1100" dirty="0"/>
          </a:p>
        </p:txBody>
      </p:sp>
      <p:sp>
        <p:nvSpPr>
          <p:cNvPr id="7" name="TextBox 6"/>
          <p:cNvSpPr txBox="1"/>
          <p:nvPr/>
        </p:nvSpPr>
        <p:spPr>
          <a:xfrm>
            <a:off x="685800" y="1524000"/>
            <a:ext cx="29679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Americanolean</a:t>
            </a:r>
          </a:p>
          <a:p>
            <a:r>
              <a:rPr lang="en-US" dirty="0" smtClean="0"/>
              <a:t>Garden Oasis – Evening Fields</a:t>
            </a:r>
            <a:endParaRPr lang="en-US" dirty="0"/>
          </a:p>
        </p:txBody>
      </p:sp>
      <p:pic>
        <p:nvPicPr>
          <p:cNvPr id="20484" name="Picture 4" descr="http://americanolean.com/images/products/zoom/AO_GO11_2x1_BrkJntMsc_MarshFogBlen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2819400"/>
            <a:ext cx="2619375" cy="2619375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5410200" y="2286000"/>
            <a:ext cx="20574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>
                <a:hlinkClick r:id="rId5"/>
              </a:rPr>
              <a:t>http://americanolean.com/series.cfm?series=187&amp;Item=2572</a:t>
            </a:r>
            <a:r>
              <a:rPr lang="en-US" sz="1100" dirty="0" smtClean="0"/>
              <a:t> </a:t>
            </a:r>
            <a:endParaRPr lang="en-US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5181600" y="1676400"/>
            <a:ext cx="26286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Americanolean</a:t>
            </a:r>
          </a:p>
          <a:p>
            <a:r>
              <a:rPr lang="en-US" dirty="0" smtClean="0"/>
              <a:t>Garden Oasis </a:t>
            </a:r>
            <a:r>
              <a:rPr lang="en-US" smtClean="0"/>
              <a:t>– Marsh Fog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Daltile</a:t>
            </a:r>
            <a:br>
              <a:rPr lang="en-US" dirty="0" smtClean="0"/>
            </a:br>
            <a:r>
              <a:rPr lang="en-US" sz="2700" dirty="0" smtClean="0"/>
              <a:t>Continental Slate</a:t>
            </a:r>
            <a:endParaRPr lang="en-US" sz="27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B4CFD-9E54-433C-9C5D-C66FF61D62AE}" type="datetime1">
              <a:rPr lang="en-US" smtClean="0"/>
              <a:pPr/>
              <a:t>11/24/2014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0BB9B-ADE7-464D-AD7F-FD1BDC0E0133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43200"/>
            <a:ext cx="4562475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743200"/>
            <a:ext cx="4572000" cy="308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81000" y="5715000"/>
            <a:ext cx="2234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Tuscan Blue with cs75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410200" y="5715000"/>
            <a:ext cx="2246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English grey with cs75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B4CFD-9E54-433C-9C5D-C66FF61D62AE}" type="datetime1">
              <a:rPr lang="en-US" smtClean="0"/>
              <a:pPr/>
              <a:t>11/24/2014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0BB9B-ADE7-464D-AD7F-FD1BDC0E0133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2052" name="Picture 4" descr="http://www.virginiatile.com/images_com/stone/tumbledslate/borderchinag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143000"/>
            <a:ext cx="2857500" cy="2857500"/>
          </a:xfrm>
          <a:prstGeom prst="rect">
            <a:avLst/>
          </a:prstGeom>
          <a:noFill/>
        </p:spPr>
      </p:pic>
      <p:pic>
        <p:nvPicPr>
          <p:cNvPr id="2050" name="Picture 2" descr="http://americanolean.com/images/products/zoom/AO_AM87_13X13_RiverMos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2971800"/>
            <a:ext cx="2619375" cy="261937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Americanolean</a:t>
            </a:r>
            <a:br>
              <a:rPr lang="en-US" dirty="0" smtClean="0"/>
            </a:br>
            <a:r>
              <a:rPr lang="en-US" dirty="0" smtClean="0"/>
              <a:t>Amber Valley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72000" y="3200400"/>
            <a:ext cx="28581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River Moss AM87 with</a:t>
            </a:r>
          </a:p>
          <a:p>
            <a:r>
              <a:rPr lang="en-US" dirty="0" smtClean="0"/>
              <a:t>China Gold/ChinaMulticolor </a:t>
            </a:r>
          </a:p>
          <a:p>
            <a:r>
              <a:rPr lang="en-US" dirty="0" smtClean="0"/>
              <a:t>Serpentine 4x12 TU77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3261</TotalTime>
  <Words>180</Words>
  <Application>Microsoft Office PowerPoint</Application>
  <PresentationFormat>On-screen Show (4:3)</PresentationFormat>
  <Paragraphs>59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Tile alternatives</vt:lpstr>
      <vt:lpstr>Master Bath</vt:lpstr>
      <vt:lpstr>Master Bath (alt 1)</vt:lpstr>
      <vt:lpstr>alt 1</vt:lpstr>
      <vt:lpstr>Alternate 2 – Serengeti Slate - Blue Nile</vt:lpstr>
      <vt:lpstr>Alternate 2 - Blue Nile cont.</vt:lpstr>
      <vt:lpstr>Alt 2 – other accents</vt:lpstr>
      <vt:lpstr>Daltile Continental Slate</vt:lpstr>
      <vt:lpstr>Americanolean Amber Valley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ajkombol</dc:creator>
  <cp:lastModifiedBy>ajkombol</cp:lastModifiedBy>
  <cp:revision>230</cp:revision>
  <dcterms:created xsi:type="dcterms:W3CDTF">2014-08-26T01:18:51Z</dcterms:created>
  <dcterms:modified xsi:type="dcterms:W3CDTF">2014-11-25T02:37:20Z</dcterms:modified>
</cp:coreProperties>
</file>