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1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4C14F-7F77-4FE7-B2AC-289DBFDFB720}" type="datetimeFigureOut">
              <a:rPr lang="en-US" smtClean="0"/>
              <a:pPr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DAB7-ACAF-4CCB-ACB1-89410FD072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nasa.gov/multimedia/highlights/index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InternalLink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InternalLink2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Quick Web Intro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</a:p>
          <a:p>
            <a:r>
              <a:rPr lang="en-US" dirty="0" smtClean="0"/>
              <a:t>and </a:t>
            </a:r>
          </a:p>
          <a:p>
            <a:r>
              <a:rPr lang="en-US" smtClean="0"/>
              <a:t>Static </a:t>
            </a:r>
            <a:r>
              <a:rPr lang="en-US" smtClean="0"/>
              <a:t>Web Pages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/>
              <a:t>HTML</a:t>
            </a:r>
            <a:br>
              <a:rPr lang="en-US" sz="4000" dirty="0" smtClean="0"/>
            </a:br>
            <a:r>
              <a:rPr lang="en-US" sz="3200" dirty="0" smtClean="0"/>
              <a:t>Indenting</a:t>
            </a:r>
          </a:p>
        </p:txBody>
      </p:sp>
      <p:sp>
        <p:nvSpPr>
          <p:cNvPr id="15363" name="Text Box 14"/>
          <p:cNvSpPr txBox="1">
            <a:spLocks noChangeArrowheads="1"/>
          </p:cNvSpPr>
          <p:nvPr/>
        </p:nvSpPr>
        <p:spPr bwMode="auto">
          <a:xfrm>
            <a:off x="990600" y="4565650"/>
            <a:ext cx="348138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solidFill>
                  <a:srgbClr val="0000F4"/>
                </a:solidFill>
              </a:rPr>
              <a:t>&lt;html&gt;</a:t>
            </a:r>
          </a:p>
          <a:p>
            <a:pPr eaLnBrk="1" hangingPunct="1"/>
            <a:r>
              <a:rPr lang="en-US" sz="1600">
                <a:solidFill>
                  <a:srgbClr val="00CC00"/>
                </a:solidFill>
              </a:rPr>
              <a:t>      &lt;head&gt;</a:t>
            </a:r>
          </a:p>
          <a:p>
            <a:pPr eaLnBrk="1" hangingPunct="1"/>
            <a:r>
              <a:rPr lang="en-US" sz="1600"/>
              <a:t>            </a:t>
            </a:r>
            <a:r>
              <a:rPr lang="en-US" sz="1600">
                <a:solidFill>
                  <a:srgbClr val="7030A0"/>
                </a:solidFill>
              </a:rPr>
              <a:t>&lt;title&gt;Title&lt;/title&gt;</a:t>
            </a:r>
          </a:p>
          <a:p>
            <a:pPr eaLnBrk="1" hangingPunct="1"/>
            <a:r>
              <a:rPr lang="en-US" sz="1600"/>
              <a:t>      </a:t>
            </a:r>
            <a:r>
              <a:rPr lang="en-US" sz="1600">
                <a:solidFill>
                  <a:srgbClr val="00CC00"/>
                </a:solidFill>
              </a:rPr>
              <a:t>&lt;/head&gt;</a:t>
            </a:r>
          </a:p>
          <a:p>
            <a:pPr eaLnBrk="1" hangingPunct="1"/>
            <a:r>
              <a:rPr lang="en-US" sz="1600">
                <a:solidFill>
                  <a:srgbClr val="00CC00"/>
                </a:solidFill>
              </a:rPr>
              <a:t>      &lt;body&gt;</a:t>
            </a:r>
          </a:p>
          <a:p>
            <a:pPr eaLnBrk="1" hangingPunct="1"/>
            <a:r>
              <a:rPr lang="en-US" sz="1600"/>
              <a:t>            </a:t>
            </a:r>
            <a:r>
              <a:rPr lang="en-US" sz="1600">
                <a:solidFill>
                  <a:srgbClr val="7030A0"/>
                </a:solidFill>
              </a:rPr>
              <a:t>&lt;h1&gt;Header 1&lt;/h1&gt;</a:t>
            </a:r>
          </a:p>
          <a:p>
            <a:pPr eaLnBrk="1" hangingPunct="1"/>
            <a:r>
              <a:rPr lang="en-US" sz="1600">
                <a:solidFill>
                  <a:srgbClr val="7030A0"/>
                </a:solidFill>
              </a:rPr>
              <a:t>            &lt;p&gt; This is a paragraph &lt;/p&gt;</a:t>
            </a:r>
          </a:p>
          <a:p>
            <a:pPr eaLnBrk="1" hangingPunct="1"/>
            <a:r>
              <a:rPr lang="en-US" sz="1600"/>
              <a:t>      </a:t>
            </a:r>
            <a:r>
              <a:rPr lang="en-US" sz="1600">
                <a:solidFill>
                  <a:srgbClr val="00CC00"/>
                </a:solidFill>
              </a:rPr>
              <a:t>&lt;/body&gt;</a:t>
            </a:r>
          </a:p>
          <a:p>
            <a:pPr eaLnBrk="1" hangingPunct="1"/>
            <a:r>
              <a:rPr lang="en-US" sz="1600">
                <a:solidFill>
                  <a:srgbClr val="0000F4"/>
                </a:solidFill>
              </a:rPr>
              <a:t>&lt;/html&gt;</a:t>
            </a:r>
          </a:p>
        </p:txBody>
      </p:sp>
      <p:sp>
        <p:nvSpPr>
          <p:cNvPr id="15364" name="Text Box 15"/>
          <p:cNvSpPr txBox="1">
            <a:spLocks noChangeArrowheads="1"/>
          </p:cNvSpPr>
          <p:nvPr/>
        </p:nvSpPr>
        <p:spPr bwMode="auto">
          <a:xfrm>
            <a:off x="914400" y="3124200"/>
            <a:ext cx="7315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dirty="0">
                <a:solidFill>
                  <a:srgbClr val="FF0000"/>
                </a:solidFill>
              </a:rPr>
              <a:t>&lt;html&gt;&lt;head&gt;&lt;title&gt;Title&lt;/title&gt;&lt;/head&gt;&lt;body&gt;&lt;h1&gt;Header 1&lt;/h1&gt;&lt;p&gt;This is a paragraph &lt;/p&gt;&lt;/body&gt;&lt;/html&gt;</a:t>
            </a:r>
          </a:p>
        </p:txBody>
      </p:sp>
      <p:sp>
        <p:nvSpPr>
          <p:cNvPr id="15365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534400" cy="1066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 smtClean="0"/>
              <a:t>No formatting</a:t>
            </a:r>
          </a:p>
          <a:p>
            <a:pPr lvl="1" eaLnBrk="1" hangingPunct="1"/>
            <a:r>
              <a:rPr lang="en-US" sz="2400" dirty="0" smtClean="0"/>
              <a:t>All run together, no spaces except between text words</a:t>
            </a:r>
          </a:p>
          <a:p>
            <a:pPr lvl="2"/>
            <a:r>
              <a:rPr lang="en-US" sz="2000" dirty="0" smtClean="0"/>
              <a:t>HTML servers have no problem with this</a:t>
            </a:r>
          </a:p>
        </p:txBody>
      </p:sp>
      <p:sp>
        <p:nvSpPr>
          <p:cNvPr id="15366" name="Rectangle 17"/>
          <p:cNvSpPr>
            <a:spLocks noChangeArrowheads="1"/>
          </p:cNvSpPr>
          <p:nvPr/>
        </p:nvSpPr>
        <p:spPr bwMode="auto">
          <a:xfrm>
            <a:off x="457200" y="3657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800" dirty="0"/>
              <a:t>Formatted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400" dirty="0"/>
              <a:t>Used </a:t>
            </a:r>
            <a:r>
              <a:rPr lang="en-US" sz="2400" dirty="0" smtClean="0"/>
              <a:t>tabs or spaces </a:t>
            </a:r>
            <a:r>
              <a:rPr lang="en-US" sz="2400" dirty="0"/>
              <a:t>for indent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447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 browser doen't care about formating, only the syntax.  Formatting makes the code easier for a human to read.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4000" dirty="0" smtClean="0"/>
              <a:t>HTML</a:t>
            </a:r>
            <a:br>
              <a:rPr lang="en-US" sz="4000" dirty="0" smtClean="0"/>
            </a:br>
            <a:r>
              <a:rPr lang="en-US" sz="3200" dirty="0" smtClean="0"/>
              <a:t>Nesting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1400" y="2243138"/>
            <a:ext cx="4343400" cy="33369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50"/>
                </a:solidFill>
              </a:rPr>
              <a:t>&lt;title&gt;Chapter 2&lt;/title&gt;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&lt;/head&gt;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50"/>
                </a:solidFill>
              </a:rPr>
              <a:t>&lt;title&gt;Chapter 2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&lt;/head&gt;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&lt;/title&gt;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600200" y="2667000"/>
            <a:ext cx="1514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4"/>
                </a:solidFill>
              </a:rPr>
              <a:t>Correct</a:t>
            </a:r>
          </a:p>
        </p:txBody>
      </p:sp>
      <p:sp>
        <p:nvSpPr>
          <p:cNvPr id="16389" name="AutoShape 5"/>
          <p:cNvSpPr>
            <a:spLocks/>
          </p:cNvSpPr>
          <p:nvPr/>
        </p:nvSpPr>
        <p:spPr bwMode="auto">
          <a:xfrm rot="10800000">
            <a:off x="3200400" y="2209800"/>
            <a:ext cx="381000" cy="1524000"/>
          </a:xfrm>
          <a:prstGeom prst="rightBrace">
            <a:avLst>
              <a:gd name="adj1" fmla="val 33333"/>
              <a:gd name="adj2" fmla="val 51042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447800" y="4343400"/>
            <a:ext cx="176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Incorrect</a:t>
            </a:r>
          </a:p>
        </p:txBody>
      </p:sp>
      <p:sp>
        <p:nvSpPr>
          <p:cNvPr id="16391" name="AutoShape 7"/>
          <p:cNvSpPr>
            <a:spLocks/>
          </p:cNvSpPr>
          <p:nvPr/>
        </p:nvSpPr>
        <p:spPr bwMode="auto">
          <a:xfrm flipH="1">
            <a:off x="3200400" y="3886200"/>
            <a:ext cx="381000" cy="1524000"/>
          </a:xfrm>
          <a:prstGeom prst="rightBrace">
            <a:avLst>
              <a:gd name="adj1" fmla="val 40000"/>
              <a:gd name="adj2" fmla="val 51042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More on Tags!</a:t>
            </a:r>
            <a:br>
              <a:rPr lang="en-US" dirty="0" smtClean="0"/>
            </a:br>
            <a:r>
              <a:rPr lang="en-US" sz="3100" dirty="0" smtClean="0"/>
              <a:t>Elements</a:t>
            </a:r>
            <a:endParaRPr lang="en-US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6868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Block-level elements</a:t>
            </a:r>
          </a:p>
          <a:p>
            <a:pPr lvl="1" eaLnBrk="1" hangingPunct="1"/>
            <a:r>
              <a:rPr lang="en-US" dirty="0" smtClean="0"/>
              <a:t>Define a complete section of text</a:t>
            </a:r>
          </a:p>
          <a:p>
            <a:pPr lvl="1" eaLnBrk="1" hangingPunct="1"/>
            <a:r>
              <a:rPr lang="en-US" dirty="0" smtClean="0"/>
              <a:t>Typically displayed with blank lines before and after</a:t>
            </a:r>
          </a:p>
          <a:p>
            <a:pPr lvl="1" eaLnBrk="1" hangingPunct="1"/>
            <a:r>
              <a:rPr lang="en-US" dirty="0" smtClean="0"/>
              <a:t>Body, header, paragraph, and other tags</a:t>
            </a:r>
          </a:p>
          <a:p>
            <a:pPr eaLnBrk="1" hangingPunct="1"/>
            <a:r>
              <a:rPr lang="en-US" dirty="0" smtClean="0"/>
              <a:t>Inline elements</a:t>
            </a:r>
          </a:p>
          <a:p>
            <a:pPr lvl="1" eaLnBrk="1" hangingPunct="1"/>
            <a:r>
              <a:rPr lang="en-US" dirty="0" smtClean="0"/>
              <a:t>Apply to a sequence of characters </a:t>
            </a:r>
            <a:r>
              <a:rPr lang="en-US" u="sng" dirty="0" smtClean="0"/>
              <a:t>within a block</a:t>
            </a:r>
            <a:endParaRPr lang="en-US" dirty="0" smtClean="0"/>
          </a:p>
          <a:p>
            <a:pPr lvl="1" eaLnBrk="1" hangingPunct="1"/>
            <a:r>
              <a:rPr lang="en-US" dirty="0" smtClean="0"/>
              <a:t>Emphasis and strong tags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Tags!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Blocks may contain anything: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 blocks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&lt;body&gt;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&lt;p&gt;…&lt;/p&gt;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&lt;/body&gt;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Inline elements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&lt;h2&gt;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&lt;em&gt;…&lt;/em&gt;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&lt;/h2&gt;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Inline elements may contain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 inline elements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&lt;em&gt;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&lt;strong&gt;…&lt;/strong&gt;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&lt;/em&gt;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BUT NOT BLOCKS!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Verdana" pitchFamily="34" charset="0"/>
              </a:rPr>
              <a:t>		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&lt;em&gt;</a:t>
            </a:r>
            <a:r>
              <a:rPr lang="en-US" sz="2400" smtClean="0">
                <a:latin typeface="Verdana" pitchFamily="34" charset="0"/>
              </a:rPr>
              <a:t>… </a:t>
            </a:r>
            <a:r>
              <a:rPr lang="en-US" sz="2400" smtClean="0">
                <a:solidFill>
                  <a:srgbClr val="FF0000"/>
                </a:solidFill>
                <a:latin typeface="Verdana" pitchFamily="34" charset="0"/>
              </a:rPr>
              <a:t>&lt;h2&gt;…&lt;/h2&gt;</a:t>
            </a:r>
            <a:r>
              <a:rPr lang="en-US" sz="2400" smtClean="0">
                <a:solidFill>
                  <a:srgbClr val="00CC00"/>
                </a:solidFill>
                <a:latin typeface="Verdana" pitchFamily="34" charset="0"/>
              </a:rPr>
              <a:t> </a:t>
            </a:r>
            <a:r>
              <a:rPr lang="en-US" sz="2400" smtClean="0">
                <a:latin typeface="Verdana" pitchFamily="34" charset="0"/>
              </a:rPr>
              <a:t>…</a:t>
            </a:r>
            <a:r>
              <a:rPr lang="en-US" sz="2400" smtClean="0">
                <a:solidFill>
                  <a:srgbClr val="0000F4"/>
                </a:solidFill>
                <a:latin typeface="Verdana" pitchFamily="34" charset="0"/>
              </a:rPr>
              <a:t>&lt;/em&gt;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V="1">
            <a:off x="1295400" y="6096000"/>
            <a:ext cx="533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Lists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Ordered: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CC00"/>
                </a:solidFill>
              </a:rPr>
              <a:t>1.  Item 1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CC00"/>
                </a:solidFill>
              </a:rPr>
              <a:t>2.  Item 2</a:t>
            </a:r>
          </a:p>
          <a:p>
            <a:pPr eaLnBrk="1" hangingPunct="1"/>
            <a:r>
              <a:rPr lang="en-US" dirty="0" smtClean="0"/>
              <a:t>Unordered:</a:t>
            </a:r>
          </a:p>
          <a:p>
            <a:pPr lvl="1" eaLnBrk="1" hangingPunct="1">
              <a:buClr>
                <a:srgbClr val="00CC00"/>
              </a:buClr>
              <a:buSzPct val="120000"/>
              <a:buFontTx/>
              <a:buChar char="•"/>
            </a:pPr>
            <a:r>
              <a:rPr lang="en-US" dirty="0" smtClean="0">
                <a:solidFill>
                  <a:srgbClr val="00CC00"/>
                </a:solidFill>
              </a:rPr>
              <a:t>  Item 1</a:t>
            </a:r>
          </a:p>
          <a:p>
            <a:pPr lvl="1" eaLnBrk="1" hangingPunct="1">
              <a:buClr>
                <a:srgbClr val="00CC00"/>
              </a:buClr>
              <a:buSzPct val="120000"/>
              <a:buFontTx/>
              <a:buChar char="•"/>
            </a:pPr>
            <a:r>
              <a:rPr lang="en-US" dirty="0" smtClean="0">
                <a:solidFill>
                  <a:srgbClr val="00CC00"/>
                </a:solidFill>
              </a:rPr>
              <a:t>  Item 2</a:t>
            </a:r>
          </a:p>
          <a:p>
            <a:pPr>
              <a:buClr>
                <a:srgbClr val="00CC00"/>
              </a:buClr>
              <a:buSzPct val="120000"/>
              <a:buFontTx/>
              <a:buChar char="•"/>
            </a:pPr>
            <a:r>
              <a:rPr lang="en-US" dirty="0" smtClean="0"/>
              <a:t>Lists are Block-level element</a:t>
            </a:r>
          </a:p>
          <a:p>
            <a:pPr>
              <a:buClr>
                <a:srgbClr val="00CC00"/>
              </a:buClr>
              <a:buSzPct val="120000"/>
              <a:buNone/>
            </a:pPr>
            <a:endParaRPr lang="en-US" dirty="0" smtClean="0">
              <a:solidFill>
                <a:srgbClr val="00CC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Ordered lists: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&lt;ol&gt;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		&lt;li&gt;  </a:t>
            </a:r>
            <a:r>
              <a:rPr lang="en-US" dirty="0" smtClean="0"/>
              <a:t>Item 1</a:t>
            </a:r>
            <a:r>
              <a:rPr lang="en-US" dirty="0" smtClean="0">
                <a:solidFill>
                  <a:srgbClr val="0066FF"/>
                </a:solidFill>
              </a:rPr>
              <a:t> &lt;/li&gt;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		&lt;li&gt; </a:t>
            </a:r>
            <a:r>
              <a:rPr lang="en-US" dirty="0" smtClean="0"/>
              <a:t> Item 2</a:t>
            </a:r>
            <a:r>
              <a:rPr lang="en-US" dirty="0" smtClean="0">
                <a:solidFill>
                  <a:srgbClr val="0066FF"/>
                </a:solidFill>
              </a:rPr>
              <a:t> &lt;/li&gt;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&lt;/ol&gt;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Unordered lists: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&lt;ul&gt;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		&lt;li&gt;  </a:t>
            </a:r>
            <a:r>
              <a:rPr lang="en-US" dirty="0" smtClean="0"/>
              <a:t>Item 1</a:t>
            </a:r>
            <a:r>
              <a:rPr lang="en-US" dirty="0" smtClean="0">
                <a:solidFill>
                  <a:srgbClr val="0066FF"/>
                </a:solidFill>
              </a:rPr>
              <a:t> &lt;/li&gt;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		&lt;li&gt;  </a:t>
            </a:r>
            <a:r>
              <a:rPr lang="en-US" dirty="0" smtClean="0"/>
              <a:t>Item 2</a:t>
            </a:r>
            <a:r>
              <a:rPr lang="en-US" dirty="0" smtClean="0">
                <a:solidFill>
                  <a:srgbClr val="0066FF"/>
                </a:solidFill>
              </a:rPr>
              <a:t> &lt;/li&gt;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66FF"/>
                </a:solidFill>
              </a:rPr>
              <a:t>&lt;/ul&gt;</a:t>
            </a:r>
          </a:p>
          <a:p>
            <a:pPr lvl="1">
              <a:lnSpc>
                <a:spcPct val="90000"/>
              </a:lnSpc>
              <a:buNone/>
            </a:pPr>
            <a:endParaRPr lang="en-US" dirty="0">
              <a:solidFill>
                <a:srgbClr val="0066FF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One or more rows, each divided into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One or more “cells” containing data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&lt;table&gt;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	&lt;tr&gt;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		&lt;td&gt;</a:t>
            </a:r>
            <a:r>
              <a:rPr lang="en-US" sz="3200" dirty="0" smtClean="0"/>
              <a:t>…</a:t>
            </a:r>
            <a:r>
              <a:rPr lang="en-US" sz="3200" dirty="0" smtClean="0">
                <a:solidFill>
                  <a:srgbClr val="0066FF"/>
                </a:solidFill>
              </a:rPr>
              <a:t>&lt;/td&gt;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		&lt;td&gt;</a:t>
            </a:r>
            <a:r>
              <a:rPr lang="en-US" sz="3200" dirty="0" smtClean="0"/>
              <a:t>…</a:t>
            </a:r>
            <a:r>
              <a:rPr lang="en-US" sz="3200" dirty="0" smtClean="0">
                <a:solidFill>
                  <a:srgbClr val="0066FF"/>
                </a:solidFill>
              </a:rPr>
              <a:t>&lt;/td&gt;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		&lt;/tr&gt;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&lt;/table&gt;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57400" y="3810000"/>
            <a:ext cx="6060436" cy="609600"/>
            <a:chOff x="1294" y="2400"/>
            <a:chExt cx="2897" cy="384"/>
          </a:xfrm>
        </p:grpSpPr>
        <p:sp>
          <p:nvSpPr>
            <p:cNvPr id="28681" name="AutoShape 5"/>
            <p:cNvSpPr>
              <a:spLocks noChangeArrowheads="1"/>
            </p:cNvSpPr>
            <p:nvPr/>
          </p:nvSpPr>
          <p:spPr bwMode="auto">
            <a:xfrm>
              <a:off x="1294" y="2400"/>
              <a:ext cx="1198" cy="384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Line 6"/>
            <p:cNvSpPr>
              <a:spLocks noChangeShapeType="1"/>
            </p:cNvSpPr>
            <p:nvPr/>
          </p:nvSpPr>
          <p:spPr bwMode="auto">
            <a:xfrm>
              <a:off x="2496" y="25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Text Box 7"/>
            <p:cNvSpPr txBox="1">
              <a:spLocks noChangeArrowheads="1"/>
            </p:cNvSpPr>
            <p:nvPr/>
          </p:nvSpPr>
          <p:spPr bwMode="auto">
            <a:xfrm>
              <a:off x="2860" y="2496"/>
              <a:ext cx="13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Repeat for each cell in row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308100" y="3352800"/>
            <a:ext cx="7302500" cy="2133600"/>
            <a:chOff x="824" y="2112"/>
            <a:chExt cx="4600" cy="1344"/>
          </a:xfrm>
        </p:grpSpPr>
        <p:sp>
          <p:nvSpPr>
            <p:cNvPr id="28678" name="AutoShape 9"/>
            <p:cNvSpPr>
              <a:spLocks noChangeArrowheads="1"/>
            </p:cNvSpPr>
            <p:nvPr/>
          </p:nvSpPr>
          <p:spPr bwMode="auto">
            <a:xfrm>
              <a:off x="824" y="2112"/>
              <a:ext cx="2248" cy="1344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9" name="Line 10"/>
            <p:cNvSpPr>
              <a:spLocks noChangeShapeType="1"/>
            </p:cNvSpPr>
            <p:nvPr/>
          </p:nvSpPr>
          <p:spPr bwMode="auto">
            <a:xfrm>
              <a:off x="3072" y="29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Text Box 11"/>
            <p:cNvSpPr txBox="1">
              <a:spLocks noChangeArrowheads="1"/>
            </p:cNvSpPr>
            <p:nvPr/>
          </p:nvSpPr>
          <p:spPr bwMode="auto">
            <a:xfrm>
              <a:off x="3504" y="2832"/>
              <a:ext cx="192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Repeat for each row in table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Tables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 cells where each row has the same number of columns …</a:t>
            </a:r>
          </a:p>
          <a:p>
            <a:pPr lvl="1" eaLnBrk="1" hangingPunct="1"/>
            <a:r>
              <a:rPr lang="en-US" dirty="0" smtClean="0"/>
              <a:t>Each cell in a column is as wide as the widest cell in that column</a:t>
            </a:r>
          </a:p>
          <a:p>
            <a:pPr lvl="1" eaLnBrk="1" hangingPunct="1"/>
            <a:r>
              <a:rPr lang="en-US" dirty="0" smtClean="0"/>
              <a:t>Text within cells is automatically aligned to the left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10000"/>
          </a:xfrm>
        </p:spPr>
        <p:txBody>
          <a:bodyPr/>
          <a:lstStyle/>
          <a:p>
            <a:pPr eaLnBrk="1" hangingPunct="1"/>
            <a:r>
              <a:rPr lang="en-US" smtClean="0"/>
              <a:t>General Form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&lt;img src=“</a:t>
            </a:r>
            <a:r>
              <a:rPr lang="en-US" smtClean="0"/>
              <a:t>URL goes here</a:t>
            </a:r>
            <a:r>
              <a:rPr lang="en-US" smtClean="0">
                <a:solidFill>
                  <a:srgbClr val="0066FF"/>
                </a:solidFill>
              </a:rPr>
              <a:t>” /&gt;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eaLnBrk="1" hangingPunct="1"/>
            <a:r>
              <a:rPr lang="en-US" smtClean="0"/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solidFill>
                  <a:srgbClr val="0066FF"/>
                </a:solidFill>
              </a:rPr>
              <a:t>&lt;img src=“http://www.nasa.gov/multimedia/imagegallery/image_feature_73.jpg” /&gt;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dirty="0" smtClean="0">
                <a:solidFill>
                  <a:srgbClr val="FF0000"/>
                </a:solidFill>
              </a:rPr>
              <a:t>Absolute</a:t>
            </a:r>
            <a:r>
              <a:rPr lang="en-US" sz="2800" dirty="0" smtClean="0"/>
              <a:t> Path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66FF"/>
                </a:solidFill>
              </a:rPr>
              <a:t>&lt;</a:t>
            </a:r>
            <a:r>
              <a:rPr lang="en-US" sz="1800" dirty="0" err="1" smtClean="0">
                <a:solidFill>
                  <a:srgbClr val="0066FF"/>
                </a:solidFill>
              </a:rPr>
              <a:t>img</a:t>
            </a:r>
            <a:r>
              <a:rPr lang="en-US" sz="1800" dirty="0" smtClean="0">
                <a:solidFill>
                  <a:srgbClr val="0066FF"/>
                </a:solidFill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</a:rPr>
              <a:t>src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66FF"/>
                </a:solidFill>
              </a:rPr>
              <a:t>“http://www.nasa.gov/multimedia/imagegallery/image_feature_73.jpg” /&gt;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Analogous to a complete house address: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Tony Kombol</a:t>
            </a:r>
            <a:br>
              <a:rPr lang="en-US" sz="2000" dirty="0" smtClean="0"/>
            </a:br>
            <a:r>
              <a:rPr lang="en-US" sz="2000" dirty="0" smtClean="0"/>
              <a:t>333G Woodward Hall</a:t>
            </a:r>
            <a:br>
              <a:rPr lang="en-US" sz="2000" dirty="0" smtClean="0"/>
            </a:br>
            <a:r>
              <a:rPr lang="en-US" sz="2000" dirty="0" smtClean="0"/>
              <a:t>9201 University City Blvd.</a:t>
            </a:r>
            <a:br>
              <a:rPr lang="en-US" sz="2000" dirty="0" smtClean="0"/>
            </a:br>
            <a:r>
              <a:rPr lang="en-US" sz="2000" dirty="0" smtClean="0"/>
              <a:t>Charlotte, NC  28223</a:t>
            </a:r>
            <a:br>
              <a:rPr lang="en-US" sz="2000" dirty="0" smtClean="0"/>
            </a:br>
            <a:r>
              <a:rPr lang="en-US" sz="2000" dirty="0" smtClean="0"/>
              <a:t>USA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>
                <a:solidFill>
                  <a:srgbClr val="FF0000"/>
                </a:solidFill>
              </a:rPr>
              <a:t>Relative</a:t>
            </a:r>
            <a:r>
              <a:rPr lang="en-US" sz="2800" dirty="0" smtClean="0"/>
              <a:t> Path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&lt;</a:t>
            </a:r>
            <a:r>
              <a:rPr lang="en-US" sz="2800" dirty="0" err="1" smtClean="0">
                <a:solidFill>
                  <a:srgbClr val="0066FF"/>
                </a:solidFill>
              </a:rPr>
              <a:t>img</a:t>
            </a:r>
            <a:r>
              <a:rPr lang="en-US" sz="2800" dirty="0" smtClean="0">
                <a:solidFill>
                  <a:srgbClr val="0066FF"/>
                </a:solidFill>
              </a:rPr>
              <a:t> </a:t>
            </a:r>
            <a:r>
              <a:rPr lang="en-US" sz="2800" dirty="0" err="1" smtClean="0">
                <a:solidFill>
                  <a:srgbClr val="0066FF"/>
                </a:solidFill>
              </a:rPr>
              <a:t>src</a:t>
            </a:r>
            <a:r>
              <a:rPr lang="en-US" sz="2800" dirty="0" smtClean="0">
                <a:solidFill>
                  <a:srgbClr val="0066FF"/>
                </a:solidFill>
              </a:rPr>
              <a:t>=“../</a:t>
            </a:r>
            <a:r>
              <a:rPr lang="en-US" sz="2800" dirty="0" err="1" smtClean="0">
                <a:solidFill>
                  <a:srgbClr val="0066FF"/>
                </a:solidFill>
              </a:rPr>
              <a:t>pics</a:t>
            </a:r>
            <a:r>
              <a:rPr lang="en-US" sz="2800" dirty="0" smtClean="0">
                <a:solidFill>
                  <a:srgbClr val="0066FF"/>
                </a:solidFill>
              </a:rPr>
              <a:t>/image_feature_73.jpg” /&gt;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Analogous to directions to get somewhere from “here”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Start here</a:t>
            </a:r>
            <a:br>
              <a:rPr lang="en-US" sz="2000" dirty="0" smtClean="0"/>
            </a:br>
            <a:r>
              <a:rPr lang="en-US" sz="2000" dirty="0" smtClean="0"/>
              <a:t>Turn left at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stoplight</a:t>
            </a:r>
            <a:br>
              <a:rPr lang="en-US" sz="2000" dirty="0" smtClean="0"/>
            </a:br>
            <a:r>
              <a:rPr lang="en-US" sz="2000" dirty="0" smtClean="0"/>
              <a:t>Go 3 blocks</a:t>
            </a:r>
            <a:br>
              <a:rPr lang="en-US" sz="2000" dirty="0" smtClean="0"/>
            </a:br>
            <a:r>
              <a:rPr lang="en-US" sz="2000" dirty="0" smtClean="0"/>
              <a:t>Turn Right</a:t>
            </a:r>
            <a:br>
              <a:rPr lang="en-US" sz="2000" dirty="0" smtClean="0"/>
            </a:b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House on the left</a:t>
            </a:r>
            <a:endParaRPr lang="en-US" sz="20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Links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</a:t>
            </a:r>
          </a:p>
          <a:p>
            <a:pPr lvl="1" eaLnBrk="1" hangingPunct="1"/>
            <a:r>
              <a:rPr lang="en-US" smtClean="0"/>
              <a:t>Downloads and displays a new Web page</a:t>
            </a:r>
          </a:p>
          <a:p>
            <a:pPr lvl="1" eaLnBrk="1" hangingPunct="1"/>
            <a:r>
              <a:rPr lang="en-US" smtClean="0"/>
              <a:t>Implemented by an </a:t>
            </a:r>
            <a:r>
              <a:rPr lang="en-US" u="sng" smtClean="0">
                <a:solidFill>
                  <a:srgbClr val="FF0000"/>
                </a:solidFill>
              </a:rPr>
              <a:t>a</a:t>
            </a:r>
            <a:r>
              <a:rPr lang="en-US" u="sng" smtClean="0"/>
              <a:t>nchor</a:t>
            </a:r>
            <a:r>
              <a:rPr lang="en-US" smtClean="0"/>
              <a:t> tag with a hypertext reference: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&lt;a href=“</a:t>
            </a:r>
            <a:r>
              <a:rPr lang="en-US" smtClean="0"/>
              <a:t>…</a:t>
            </a:r>
            <a:r>
              <a:rPr lang="en-US" smtClean="0">
                <a:solidFill>
                  <a:srgbClr val="0066FF"/>
                </a:solidFill>
              </a:rPr>
              <a:t>”&gt;</a:t>
            </a:r>
            <a:r>
              <a:rPr lang="en-US" smtClean="0"/>
              <a:t>some text the user sees</a:t>
            </a:r>
            <a:r>
              <a:rPr lang="en-US" smtClean="0">
                <a:solidFill>
                  <a:srgbClr val="0066FF"/>
                </a:solidFill>
              </a:rPr>
              <a:t>&lt;/a&gt;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FFC762A0-A51C-44C6-A9FE-624EE9B73B4D}" type="datetime1">
              <a:rPr lang="en-US"/>
              <a:pPr/>
              <a:t>7/29/2018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Client-Server Computing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</a:t>
            </a:r>
          </a:p>
          <a:p>
            <a:pPr eaLnBrk="1" hangingPunct="1"/>
            <a:r>
              <a:rPr lang="en-US" smtClean="0"/>
              <a:t>Server</a:t>
            </a:r>
          </a:p>
        </p:txBody>
      </p:sp>
      <p:sp>
        <p:nvSpPr>
          <p:cNvPr id="43014" name="Rectangle 4"/>
          <p:cNvSpPr>
            <a:spLocks noChangeArrowheads="1"/>
          </p:cNvSpPr>
          <p:nvPr/>
        </p:nvSpPr>
        <p:spPr bwMode="auto">
          <a:xfrm>
            <a:off x="2438400" y="3429000"/>
            <a:ext cx="1828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/>
              <a:t>Client</a:t>
            </a: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5943600" y="3429000"/>
            <a:ext cx="1828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/>
              <a:t>Server</a:t>
            </a:r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4267200" y="3581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 flipH="1">
            <a:off x="4267200" y="4419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4556125" y="3236913"/>
            <a:ext cx="103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Request</a:t>
            </a:r>
          </a:p>
        </p:txBody>
      </p:sp>
      <p:sp>
        <p:nvSpPr>
          <p:cNvPr id="43019" name="Text Box 12"/>
          <p:cNvSpPr txBox="1">
            <a:spLocks noChangeArrowheads="1"/>
          </p:cNvSpPr>
          <p:nvPr/>
        </p:nvSpPr>
        <p:spPr bwMode="auto">
          <a:xfrm>
            <a:off x="4572000" y="4343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Response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Links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572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Pathnames</a:t>
            </a:r>
          </a:p>
          <a:p>
            <a:pPr lvl="1" eaLnBrk="1" hangingPunct="1"/>
            <a:r>
              <a:rPr lang="en-US" dirty="0" smtClean="0"/>
              <a:t>Absolute</a:t>
            </a:r>
          </a:p>
          <a:p>
            <a:pPr lvl="2" eaLnBrk="1" hangingPunct="1"/>
            <a:r>
              <a:rPr lang="en-US" sz="2000" dirty="0" smtClean="0">
                <a:solidFill>
                  <a:srgbClr val="0066FF"/>
                </a:solidFill>
                <a:hlinkClick r:id="rId2"/>
              </a:rPr>
              <a:t>http://www.nasa.gov/multimedia/highlights/index.html</a:t>
            </a:r>
            <a:endParaRPr lang="en-US" sz="2000" dirty="0" smtClean="0">
              <a:solidFill>
                <a:srgbClr val="0066FF"/>
              </a:solidFill>
            </a:endParaRPr>
          </a:p>
          <a:p>
            <a:pPr lvl="2" eaLnBrk="1" hangingPunct="1"/>
            <a:r>
              <a:rPr lang="en-US" sz="2000" dirty="0" smtClean="0">
                <a:solidFill>
                  <a:srgbClr val="0066FF"/>
                </a:solidFill>
                <a:hlinkClick r:id="rId3"/>
              </a:rPr>
              <a:t>www.google.com</a:t>
            </a:r>
            <a:endParaRPr lang="en-US" sz="2000" dirty="0" smtClean="0">
              <a:solidFill>
                <a:srgbClr val="0066FF"/>
              </a:solidFill>
            </a:endParaRPr>
          </a:p>
          <a:p>
            <a:pPr lvl="1" eaLnBrk="1" hangingPunct="1"/>
            <a:r>
              <a:rPr lang="en-US" dirty="0" smtClean="0"/>
              <a:t>Relative</a:t>
            </a:r>
          </a:p>
          <a:p>
            <a:pPr lvl="2" eaLnBrk="1" hangingPunct="1"/>
            <a:r>
              <a:rPr lang="en-US" sz="2000" dirty="0" smtClean="0">
                <a:solidFill>
                  <a:srgbClr val="0066FF"/>
                </a:solidFill>
              </a:rPr>
              <a:t>Attendance.htm</a:t>
            </a:r>
          </a:p>
          <a:p>
            <a:pPr lvl="2" eaLnBrk="1" hangingPunct="1"/>
            <a:r>
              <a:rPr lang="en-US" sz="2000" dirty="0" smtClean="0">
                <a:solidFill>
                  <a:srgbClr val="0066FF"/>
                </a:solidFill>
              </a:rPr>
              <a:t>highlights/index.html</a:t>
            </a:r>
          </a:p>
          <a:p>
            <a:pPr lvl="1" eaLnBrk="1" hangingPunct="1"/>
            <a:r>
              <a:rPr lang="en-US" dirty="0" smtClean="0"/>
              <a:t>Defaults</a:t>
            </a:r>
          </a:p>
          <a:p>
            <a:pPr lvl="2" eaLnBrk="1" hangingPunct="1"/>
            <a:r>
              <a:rPr lang="en-US" dirty="0" smtClean="0"/>
              <a:t>Apache: </a:t>
            </a:r>
            <a:r>
              <a:rPr lang="en-US" sz="2000" dirty="0" smtClean="0">
                <a:solidFill>
                  <a:srgbClr val="0066FF"/>
                </a:solidFill>
              </a:rPr>
              <a:t>index.htm or index.html</a:t>
            </a:r>
          </a:p>
          <a:p>
            <a:pPr lvl="3"/>
            <a:r>
              <a:rPr lang="en-US" sz="1600" dirty="0" smtClean="0">
                <a:solidFill>
                  <a:srgbClr val="0066FF"/>
                </a:solidFill>
              </a:rPr>
              <a:t>Others: index.php, index.pl, index.cgi…</a:t>
            </a:r>
          </a:p>
          <a:p>
            <a:pPr lvl="2" eaLnBrk="1" hangingPunct="1"/>
            <a:r>
              <a:rPr lang="en-US" dirty="0" smtClean="0"/>
              <a:t>Microsoft IIS: </a:t>
            </a:r>
            <a:r>
              <a:rPr lang="en-US" sz="2000" dirty="0" smtClean="0">
                <a:solidFill>
                  <a:srgbClr val="0000F4"/>
                </a:solidFill>
              </a:rPr>
              <a:t>default.htm</a:t>
            </a:r>
          </a:p>
          <a:p>
            <a:pPr lvl="3"/>
            <a:r>
              <a:rPr lang="en-US" sz="1600" dirty="0" smtClean="0">
                <a:solidFill>
                  <a:srgbClr val="0000F4"/>
                </a:solidFill>
              </a:rPr>
              <a:t>Others: default.asp, default.pl, default.cgi…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Internal Links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Internal links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Create the </a:t>
            </a:r>
            <a:r>
              <a:rPr lang="en-US" sz="2400" dirty="0" smtClean="0">
                <a:solidFill>
                  <a:srgbClr val="FF0000"/>
                </a:solidFill>
              </a:rPr>
              <a:t>Location</a:t>
            </a:r>
            <a:r>
              <a:rPr lang="en-US" sz="2400" dirty="0" smtClean="0"/>
              <a:t> (where do we want to go)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&lt;a id=“</a:t>
            </a:r>
            <a:r>
              <a:rPr lang="en-US" sz="2400" dirty="0" err="1" smtClean="0"/>
              <a:t>some_label</a:t>
            </a:r>
            <a:r>
              <a:rPr lang="en-US" sz="2400" dirty="0" smtClean="0">
                <a:solidFill>
                  <a:srgbClr val="0066FF"/>
                </a:solidFill>
              </a:rPr>
              <a:t>”&gt;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 startAt="2"/>
            </a:pPr>
            <a:r>
              <a:rPr lang="en-US" sz="2400" dirty="0" smtClean="0"/>
              <a:t>Establish the </a:t>
            </a:r>
            <a:r>
              <a:rPr lang="en-US" sz="2400" dirty="0" smtClean="0">
                <a:solidFill>
                  <a:srgbClr val="FF0000"/>
                </a:solidFill>
              </a:rPr>
              <a:t>Link</a:t>
            </a:r>
            <a:r>
              <a:rPr lang="en-US" sz="2400" dirty="0" smtClean="0"/>
              <a:t> (where are we now)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&lt;a </a:t>
            </a:r>
            <a:r>
              <a:rPr lang="en-US" sz="2400" dirty="0" err="1" smtClean="0">
                <a:solidFill>
                  <a:srgbClr val="0066FF"/>
                </a:solidFill>
              </a:rPr>
              <a:t>href</a:t>
            </a:r>
            <a:r>
              <a:rPr lang="en-US" sz="2400" dirty="0" smtClean="0">
                <a:solidFill>
                  <a:srgbClr val="0066FF"/>
                </a:solidFill>
              </a:rPr>
              <a:t>=“#</a:t>
            </a:r>
            <a:r>
              <a:rPr lang="en-US" sz="2400" dirty="0" err="1" smtClean="0"/>
              <a:t>some_label</a:t>
            </a:r>
            <a:r>
              <a:rPr lang="en-US" sz="2400" dirty="0" smtClean="0">
                <a:solidFill>
                  <a:srgbClr val="0066FF"/>
                </a:solidFill>
              </a:rPr>
              <a:t>”&gt;</a:t>
            </a:r>
            <a:r>
              <a:rPr lang="en-US" sz="2400" dirty="0" smtClean="0"/>
              <a:t>Click here</a:t>
            </a:r>
            <a:r>
              <a:rPr lang="en-US" sz="2400" dirty="0" smtClean="0">
                <a:solidFill>
                  <a:srgbClr val="0066FF"/>
                </a:solidFill>
              </a:rPr>
              <a:t>&lt;/a&gt;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  <a:hlinkClick r:id="rId2" action="ppaction://hlinkfile"/>
              </a:rPr>
              <a:t>Internal Link Simple</a:t>
            </a:r>
            <a:endParaRPr lang="en-US" sz="2400" dirty="0" smtClean="0">
              <a:solidFill>
                <a:srgbClr val="0066FF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90600" y="4038600"/>
            <a:ext cx="2635250" cy="1085850"/>
            <a:chOff x="768" y="2859"/>
            <a:chExt cx="1660" cy="684"/>
          </a:xfrm>
        </p:grpSpPr>
        <p:sp>
          <p:nvSpPr>
            <p:cNvPr id="22533" name="Line 4"/>
            <p:cNvSpPr>
              <a:spLocks noChangeShapeType="1"/>
            </p:cNvSpPr>
            <p:nvPr/>
          </p:nvSpPr>
          <p:spPr bwMode="auto">
            <a:xfrm flipV="1">
              <a:off x="1598" y="2859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768" y="3312"/>
              <a:ext cx="16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Identifies an internal link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Creating Links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Internal links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Can use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&lt;a id=“</a:t>
            </a:r>
            <a:r>
              <a:rPr lang="en-US" sz="2000" dirty="0" err="1" smtClean="0"/>
              <a:t>some_label</a:t>
            </a:r>
            <a:r>
              <a:rPr lang="en-US" sz="2000" dirty="0" smtClean="0">
                <a:solidFill>
                  <a:srgbClr val="0066FF"/>
                </a:solidFill>
              </a:rPr>
              <a:t>”&gt;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- or -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&lt;a name=“</a:t>
            </a:r>
            <a:r>
              <a:rPr lang="en-US" sz="2000" dirty="0" err="1" smtClean="0"/>
              <a:t>some_label</a:t>
            </a:r>
            <a:r>
              <a:rPr lang="en-US" sz="2000" dirty="0" smtClean="0">
                <a:solidFill>
                  <a:srgbClr val="0066FF"/>
                </a:solidFill>
              </a:rPr>
              <a:t>”&gt;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Why choose ID over NAME?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ID can be used in other tags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NAME mainly valid in &lt;a…&gt; only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66FF"/>
                </a:solidFill>
                <a:hlinkClick r:id="rId2" action="ppaction://hlinkfile"/>
              </a:rPr>
              <a:t>Internal Link – Trickier</a:t>
            </a:r>
            <a:endParaRPr lang="en-US" sz="2400" dirty="0" smtClean="0">
              <a:solidFill>
                <a:srgbClr val="0066FF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One link to ID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One link to nothing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One line to an anchor &lt;a&gt;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May work strange depending on browser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vs. Dynamic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Same content every time</a:t>
            </a:r>
          </a:p>
          <a:p>
            <a:pPr lvl="1"/>
            <a:r>
              <a:rPr lang="en-US" dirty="0" smtClean="0"/>
              <a:t>Same words, pictures, etc.</a:t>
            </a:r>
          </a:p>
          <a:p>
            <a:r>
              <a:rPr lang="en-US" dirty="0" smtClean="0"/>
              <a:t>Content is typically typed in by a human</a:t>
            </a:r>
          </a:p>
          <a:p>
            <a:pPr lvl="1"/>
            <a:r>
              <a:rPr lang="en-US" dirty="0" smtClean="0"/>
              <a:t>Content will not change until edited by a human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Dynamic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Request can bring different content</a:t>
            </a:r>
          </a:p>
          <a:p>
            <a:pPr lvl="1"/>
            <a:r>
              <a:rPr lang="en-US" dirty="0" smtClean="0"/>
              <a:t>e.g. </a:t>
            </a:r>
          </a:p>
          <a:p>
            <a:pPr lvl="2"/>
            <a:r>
              <a:rPr lang="en-US" dirty="0" smtClean="0"/>
              <a:t>current temperature</a:t>
            </a:r>
          </a:p>
          <a:p>
            <a:pPr lvl="2"/>
            <a:r>
              <a:rPr lang="en-US" dirty="0" smtClean="0"/>
              <a:t>current stock prices</a:t>
            </a:r>
          </a:p>
          <a:p>
            <a:r>
              <a:rPr lang="en-US" dirty="0" smtClean="0"/>
              <a:t>Data is typically generated by a program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ontent generated by a specific request</a:t>
            </a:r>
          </a:p>
          <a:p>
            <a:pPr lvl="1"/>
            <a:r>
              <a:rPr lang="en-US" dirty="0" smtClean="0"/>
              <a:t>Usually submitted on a </a:t>
            </a:r>
            <a:r>
              <a:rPr lang="en-US" b="1" i="1" dirty="0" smtClean="0"/>
              <a:t>form</a:t>
            </a:r>
            <a:endParaRPr lang="en-US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019800"/>
            <a:ext cx="7756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This presentation will concentrate on static Web pages only</a:t>
            </a:r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“Surfing”</a:t>
            </a:r>
          </a:p>
          <a:p>
            <a:pPr lvl="1" eaLnBrk="1" hangingPunct="1"/>
            <a:r>
              <a:rPr lang="en-US" dirty="0" smtClean="0"/>
              <a:t>Click hyperlink</a:t>
            </a:r>
          </a:p>
          <a:p>
            <a:pPr lvl="2" eaLnBrk="1" hangingPunct="1"/>
            <a:r>
              <a:rPr lang="en-US" dirty="0" smtClean="0"/>
              <a:t>(or enter a URL)</a:t>
            </a:r>
          </a:p>
          <a:p>
            <a:pPr lvl="1" eaLnBrk="1" hangingPunct="1"/>
            <a:r>
              <a:rPr lang="en-US" dirty="0" smtClean="0"/>
              <a:t>Browser requests document from server</a:t>
            </a:r>
          </a:p>
          <a:p>
            <a:pPr lvl="1" eaLnBrk="1" hangingPunct="1"/>
            <a:r>
              <a:rPr lang="en-US" dirty="0" smtClean="0"/>
              <a:t>Server returns document requested</a:t>
            </a:r>
          </a:p>
          <a:p>
            <a:pPr lvl="1" eaLnBrk="1" hangingPunct="1"/>
            <a:r>
              <a:rPr lang="en-US" dirty="0" smtClean="0"/>
              <a:t>Browser displays document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7630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tabLst>
                <a:tab pos="2514600" algn="l"/>
              </a:tabLst>
            </a:pPr>
            <a:r>
              <a:rPr lang="en-US" dirty="0" smtClean="0"/>
              <a:t>HTML Document contains HTML </a:t>
            </a:r>
            <a:r>
              <a:rPr lang="en-US" u="sng" dirty="0" smtClean="0"/>
              <a:t>source code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Describes </a:t>
            </a:r>
            <a:r>
              <a:rPr lang="en-US" b="1" i="1" u="sng" dirty="0" smtClean="0">
                <a:solidFill>
                  <a:srgbClr val="FF0000"/>
                </a:solidFill>
              </a:rPr>
              <a:t>content</a:t>
            </a:r>
            <a:r>
              <a:rPr lang="en-US" dirty="0" smtClean="0"/>
              <a:t> and </a:t>
            </a:r>
            <a:r>
              <a:rPr lang="en-US" b="1" i="1" u="sng" dirty="0" smtClean="0">
                <a:solidFill>
                  <a:srgbClr val="FF0000"/>
                </a:solidFill>
              </a:rPr>
              <a:t>layout</a:t>
            </a:r>
            <a:r>
              <a:rPr lang="en-US" dirty="0" smtClean="0"/>
              <a:t> of Web page</a:t>
            </a:r>
          </a:p>
          <a:p>
            <a:pPr eaLnBrk="1" hangingPunct="1">
              <a:tabLst>
                <a:tab pos="2514600" algn="l"/>
              </a:tabLst>
            </a:pPr>
            <a:r>
              <a:rPr lang="en-US" dirty="0" smtClean="0"/>
              <a:t>Content: </a:t>
            </a:r>
            <a:r>
              <a:rPr lang="en-US" u="sng" dirty="0" smtClean="0"/>
              <a:t>what</a:t>
            </a:r>
            <a:r>
              <a:rPr lang="en-US" dirty="0" smtClean="0"/>
              <a:t> to display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Words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Data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Pictures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Etc…</a:t>
            </a:r>
          </a:p>
          <a:p>
            <a:pPr eaLnBrk="1" hangingPunct="1">
              <a:tabLst>
                <a:tab pos="2514600" algn="l"/>
              </a:tabLst>
            </a:pPr>
            <a:r>
              <a:rPr lang="en-US" dirty="0" smtClean="0"/>
              <a:t>Layout: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How it will </a:t>
            </a:r>
            <a:r>
              <a:rPr lang="en-US" u="sng" dirty="0" smtClean="0"/>
              <a:t>look</a:t>
            </a:r>
          </a:p>
          <a:p>
            <a:pPr lvl="1" eaLnBrk="1" hangingPunct="1">
              <a:tabLst>
                <a:tab pos="2514600" algn="l"/>
              </a:tabLst>
            </a:pPr>
            <a:r>
              <a:rPr lang="en-US" dirty="0" smtClean="0"/>
              <a:t>How it will </a:t>
            </a:r>
            <a:r>
              <a:rPr lang="en-US" u="sng" dirty="0" smtClean="0"/>
              <a:t>behave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HTML documents are simple </a:t>
            </a:r>
            <a:r>
              <a:rPr lang="en-US" u="sng" dirty="0" smtClean="0">
                <a:solidFill>
                  <a:srgbClr val="FF0000"/>
                </a:solidFill>
              </a:rPr>
              <a:t>text-only</a:t>
            </a:r>
            <a:endParaRPr 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 smtClean="0"/>
              <a:t>What you’d see on a keyboard</a:t>
            </a:r>
          </a:p>
          <a:p>
            <a:pPr lvl="1" eaLnBrk="1" hangingPunct="1"/>
            <a:r>
              <a:rPr lang="en-US" dirty="0" smtClean="0"/>
              <a:t>No specific fonts, sizes, etc.</a:t>
            </a:r>
          </a:p>
          <a:p>
            <a:pPr eaLnBrk="1" hangingPunct="1"/>
            <a:r>
              <a:rPr lang="en-US" dirty="0" smtClean="0"/>
              <a:t>Layout specified by “elements” or “tags”</a:t>
            </a:r>
          </a:p>
          <a:p>
            <a:pPr lvl="1" eaLnBrk="1" hangingPunct="1"/>
            <a:r>
              <a:rPr lang="en-US" dirty="0" smtClean="0"/>
              <a:t>Specify the </a:t>
            </a:r>
            <a:r>
              <a:rPr lang="en-US" dirty="0" smtClean="0">
                <a:solidFill>
                  <a:srgbClr val="FF0000"/>
                </a:solidFill>
              </a:rPr>
              <a:t>structure</a:t>
            </a:r>
            <a:r>
              <a:rPr lang="en-US" dirty="0" smtClean="0"/>
              <a:t> of the page</a:t>
            </a:r>
          </a:p>
          <a:p>
            <a:pPr lvl="1" eaLnBrk="1" hangingPunct="1"/>
            <a:r>
              <a:rPr lang="en-US" dirty="0" smtClean="0"/>
              <a:t>Classify the contents</a:t>
            </a:r>
          </a:p>
          <a:p>
            <a:pPr lvl="2" eaLnBrk="1" hangingPunct="1"/>
            <a:r>
              <a:rPr lang="en-US" dirty="0" smtClean="0"/>
              <a:t>“This content is a heading”</a:t>
            </a:r>
          </a:p>
          <a:p>
            <a:pPr lvl="2" eaLnBrk="1" hangingPunct="1"/>
            <a:r>
              <a:rPr lang="en-US" dirty="0" smtClean="0"/>
              <a:t>“This content  is just some text”</a:t>
            </a:r>
          </a:p>
          <a:p>
            <a:pPr lvl="2" eaLnBrk="1" hangingPunct="1"/>
            <a:r>
              <a:rPr lang="en-US" dirty="0" smtClean="0"/>
              <a:t>“Start a new paragraph here”</a:t>
            </a:r>
          </a:p>
          <a:p>
            <a:pPr lvl="1"/>
            <a:r>
              <a:rPr lang="en-US" dirty="0" smtClean="0"/>
              <a:t>A tag is a keyword (instruction) surrounded by &lt; and &gt;</a:t>
            </a:r>
          </a:p>
          <a:p>
            <a:pPr lvl="2"/>
            <a:r>
              <a:rPr lang="en-US" dirty="0" smtClean="0"/>
              <a:t>eg. &lt;html&gt;</a:t>
            </a:r>
          </a:p>
          <a:p>
            <a:pPr lvl="2"/>
            <a:r>
              <a:rPr lang="en-US" dirty="0" smtClean="0"/>
              <a:t>Note: Most tags have end ending tag to stop the action</a:t>
            </a:r>
          </a:p>
          <a:p>
            <a:pPr lvl="3"/>
            <a:r>
              <a:rPr lang="en-US" dirty="0" smtClean="0"/>
              <a:t>they are the &lt;/ … &gt; pair</a:t>
            </a:r>
          </a:p>
          <a:p>
            <a:pPr lvl="3"/>
            <a:r>
              <a:rPr lang="en-US" dirty="0" smtClean="0"/>
              <a:t>eg. &lt;/html&gt;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&lt;html&gt;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&lt;/html&gt;</a:t>
            </a:r>
          </a:p>
        </p:txBody>
      </p:sp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1447800" y="4495800"/>
            <a:ext cx="29273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&lt;body&gt;</a:t>
            </a:r>
          </a:p>
          <a:p>
            <a:r>
              <a:rPr lang="en-US" sz="3200" dirty="0"/>
              <a:t>	…		</a:t>
            </a:r>
          </a:p>
          <a:p>
            <a:r>
              <a:rPr lang="en-US" sz="3200" dirty="0"/>
              <a:t>&lt;/body&gt;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HTML Source Document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819400" y="5105400"/>
            <a:ext cx="5634038" cy="579438"/>
            <a:chOff x="1632" y="2880"/>
            <a:chExt cx="3549" cy="365"/>
          </a:xfrm>
        </p:grpSpPr>
        <p:sp>
          <p:nvSpPr>
            <p:cNvPr id="11272" name="Text Box 4"/>
            <p:cNvSpPr txBox="1">
              <a:spLocks noChangeArrowheads="1"/>
            </p:cNvSpPr>
            <p:nvPr/>
          </p:nvSpPr>
          <p:spPr bwMode="auto">
            <a:xfrm>
              <a:off x="2352" y="2880"/>
              <a:ext cx="282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i="1" dirty="0">
                  <a:solidFill>
                    <a:srgbClr val="FF0000"/>
                  </a:solidFill>
                </a:rPr>
                <a:t>Page content goes here</a:t>
              </a:r>
            </a:p>
          </p:txBody>
        </p:sp>
        <p:sp>
          <p:nvSpPr>
            <p:cNvPr id="11273" name="Line 5"/>
            <p:cNvSpPr>
              <a:spLocks noChangeShapeType="1"/>
            </p:cNvSpPr>
            <p:nvPr/>
          </p:nvSpPr>
          <p:spPr bwMode="auto">
            <a:xfrm flipH="1">
              <a:off x="1632" y="3072"/>
              <a:ext cx="67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600200" y="3048000"/>
            <a:ext cx="43777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&lt;title&gt;</a:t>
            </a:r>
            <a:r>
              <a:rPr lang="en-US" sz="3200" i="1" dirty="0">
                <a:solidFill>
                  <a:srgbClr val="FF0000"/>
                </a:solidFill>
              </a:rPr>
              <a:t>Page Title</a:t>
            </a:r>
            <a:r>
              <a:rPr lang="en-US" sz="3200" dirty="0"/>
              <a:t>&lt;/title</a:t>
            </a:r>
            <a:r>
              <a:rPr lang="en-US" sz="3200" dirty="0" smtClean="0"/>
              <a:t>&gt;</a:t>
            </a:r>
          </a:p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762000" y="2514600"/>
            <a:ext cx="20313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&lt;head&gt;</a:t>
            </a:r>
          </a:p>
          <a:p>
            <a:r>
              <a:rPr lang="en-US" sz="3200" dirty="0"/>
              <a:t>		</a:t>
            </a:r>
          </a:p>
          <a:p>
            <a:endParaRPr lang="en-US" sz="3200" dirty="0" smtClean="0"/>
          </a:p>
          <a:p>
            <a:r>
              <a:rPr lang="en-US" sz="3200" dirty="0" smtClean="0"/>
              <a:t>&lt;/</a:t>
            </a:r>
            <a:r>
              <a:rPr lang="en-US" sz="3200" dirty="0"/>
              <a:t>head&gt;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2071681" y="3657600"/>
            <a:ext cx="7072319" cy="584201"/>
            <a:chOff x="1632" y="2880"/>
            <a:chExt cx="4455" cy="368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2352" y="2880"/>
              <a:ext cx="373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i="1" dirty="0" smtClean="0">
                  <a:solidFill>
                    <a:srgbClr val="FF0000"/>
                  </a:solidFill>
                </a:rPr>
                <a:t>General info about page goes </a:t>
              </a:r>
              <a:r>
                <a:rPr lang="en-US" sz="3200" i="1" dirty="0">
                  <a:solidFill>
                    <a:srgbClr val="FF0000"/>
                  </a:solidFill>
                </a:rPr>
                <a:t>here</a:t>
              </a:r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H="1">
              <a:off x="1632" y="3072"/>
              <a:ext cx="672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9" grpId="0"/>
      <p:bldP spid="138247" grpId="0"/>
      <p:bldP spid="1382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Editing an HTML Source Document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Use plain-text editors (Notepad or Notepad++)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Other types of editors (like MS WORD) use hidden formatting codes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solidFill>
                  <a:srgbClr val="0070C0"/>
                </a:solidFill>
              </a:rPr>
              <a:t>Filename</a:t>
            </a:r>
            <a:r>
              <a:rPr lang="en-US" dirty="0" smtClean="0">
                <a:solidFill>
                  <a:srgbClr val="0070C0"/>
                </a:solidFill>
              </a:rPr>
              <a:t>.htm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70C0"/>
                </a:solidFill>
              </a:rPr>
              <a:t>.html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Avoid spaces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Use underscore character instead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Enclose in quotes when using Notepad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Ensure </a:t>
            </a:r>
            <a:r>
              <a:rPr lang="en-US" b="1" dirty="0" smtClean="0"/>
              <a:t>Save as type:</a:t>
            </a:r>
            <a:r>
              <a:rPr lang="en-US" dirty="0" smtClean="0"/>
              <a:t> is “All Files.htm”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Type must be *.*</a:t>
            </a:r>
          </a:p>
          <a:p>
            <a:pPr lvl="3">
              <a:lnSpc>
                <a:spcPct val="90000"/>
              </a:lnSpc>
            </a:pPr>
            <a:r>
              <a:rPr lang="en-US" dirty="0" smtClean="0"/>
              <a:t>otherwise the file will have .txt at the end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File – Open 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Drag icon into open browser window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HTML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Writing HTML code:</a:t>
            </a:r>
          </a:p>
          <a:p>
            <a:pPr lvl="1" eaLnBrk="1" hangingPunct="1"/>
            <a:r>
              <a:rPr lang="en-US" dirty="0" smtClean="0"/>
              <a:t>Make it human readable:</a:t>
            </a:r>
          </a:p>
          <a:p>
            <a:pPr lvl="2" eaLnBrk="1" hangingPunct="1"/>
            <a:r>
              <a:rPr lang="en-US" dirty="0" smtClean="0"/>
              <a:t>Indent tags effectively</a:t>
            </a:r>
          </a:p>
          <a:p>
            <a:pPr lvl="3" eaLnBrk="1" hangingPunct="1"/>
            <a:r>
              <a:rPr lang="en-US" dirty="0" smtClean="0"/>
              <a:t>Use spaces or tabs</a:t>
            </a:r>
          </a:p>
          <a:p>
            <a:pPr lvl="4" eaLnBrk="1" hangingPunct="1"/>
            <a:r>
              <a:rPr lang="en-US" dirty="0" smtClean="0"/>
              <a:t>Spaces are usually the best!</a:t>
            </a:r>
          </a:p>
          <a:p>
            <a:pPr lvl="3" eaLnBrk="1" hangingPunct="1"/>
            <a:r>
              <a:rPr lang="en-US" dirty="0" smtClean="0"/>
              <a:t>Won’t effect browser</a:t>
            </a:r>
          </a:p>
          <a:p>
            <a:pPr lvl="3" eaLnBrk="1" hangingPunct="1"/>
            <a:r>
              <a:rPr lang="en-US" dirty="0" smtClean="0"/>
              <a:t>Make it easier for a human to read and understand</a:t>
            </a:r>
          </a:p>
          <a:p>
            <a:pPr lvl="1" eaLnBrk="1" hangingPunct="1"/>
            <a:r>
              <a:rPr lang="en-US" dirty="0" smtClean="0"/>
              <a:t>Nest tags or elements properly</a:t>
            </a:r>
          </a:p>
          <a:p>
            <a:pPr lvl="2" eaLnBrk="1" hangingPunct="1"/>
            <a:r>
              <a:rPr lang="en-US" dirty="0" smtClean="0"/>
              <a:t>Will effect browser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932</Words>
  <Application>Microsoft Office PowerPoint</Application>
  <PresentationFormat>On-screen Show (4:3)</PresentationFormat>
  <Paragraphs>245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Quick Web Intro</vt:lpstr>
      <vt:lpstr>Client-Server Computing</vt:lpstr>
      <vt:lpstr>Static vs. Dynamic</vt:lpstr>
      <vt:lpstr>The HTML Source Document</vt:lpstr>
      <vt:lpstr>The HTML Source Document</vt:lpstr>
      <vt:lpstr>The HTML Source Document</vt:lpstr>
      <vt:lpstr>The HTML Source Document</vt:lpstr>
      <vt:lpstr>Editing an HTML Source Document</vt:lpstr>
      <vt:lpstr>HTML</vt:lpstr>
      <vt:lpstr>HTML Indenting</vt:lpstr>
      <vt:lpstr>HTML Nesting</vt:lpstr>
      <vt:lpstr>More on Tags! Elements</vt:lpstr>
      <vt:lpstr>More Tags!</vt:lpstr>
      <vt:lpstr>Displaying Lists</vt:lpstr>
      <vt:lpstr>Tables</vt:lpstr>
      <vt:lpstr>Tables</vt:lpstr>
      <vt:lpstr>Displaying Images</vt:lpstr>
      <vt:lpstr>Displaying Images</vt:lpstr>
      <vt:lpstr>Creating Links</vt:lpstr>
      <vt:lpstr>Creating Links</vt:lpstr>
      <vt:lpstr>Creating Internal Links</vt:lpstr>
      <vt:lpstr>Creating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Web Intro</dc:title>
  <dc:creator>ajkombol</dc:creator>
  <cp:lastModifiedBy>ajkombol</cp:lastModifiedBy>
  <cp:revision>38</cp:revision>
  <dcterms:created xsi:type="dcterms:W3CDTF">2018-05-30T22:16:57Z</dcterms:created>
  <dcterms:modified xsi:type="dcterms:W3CDTF">2018-07-29T15:22:16Z</dcterms:modified>
</cp:coreProperties>
</file>