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80" r:id="rId19"/>
    <p:sldId id="281" r:id="rId20"/>
    <p:sldId id="282" r:id="rId21"/>
    <p:sldId id="283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133D7F8-E31E-4B37-AB80-D04CCBFA1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70D4-E827-4161-A9A4-61EB788BC181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5F2C8-FC60-4448-898D-E2A8E5AEE8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3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4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5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7-Ex-04a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8-Ex-02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../../ITIS2300-Common/HTMLExamples/Ch08-Ex-03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11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4-Ex-04.html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Client Side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Event:</a:t>
            </a:r>
          </a:p>
          <a:p>
            <a:pPr lvl="1" eaLnBrk="1" hangingPunct="1"/>
            <a:r>
              <a:rPr lang="en-US" dirty="0" smtClean="0"/>
              <a:t>An action associated with some object</a:t>
            </a:r>
          </a:p>
          <a:p>
            <a:pPr eaLnBrk="1" hangingPunct="1"/>
            <a:r>
              <a:rPr lang="en-US" dirty="0" smtClean="0"/>
              <a:t>Many types of events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Click</a:t>
            </a:r>
          </a:p>
          <a:p>
            <a:pPr lvl="2"/>
            <a:r>
              <a:rPr lang="en-US" dirty="0" smtClean="0"/>
              <a:t>Select</a:t>
            </a:r>
          </a:p>
          <a:p>
            <a:pPr lvl="2"/>
            <a:r>
              <a:rPr lang="en-US" dirty="0" err="1" smtClean="0"/>
              <a:t>Mouseover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Ch07-Ex-03.htm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Interactivity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44196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0066FF"/>
                </a:solidFill>
              </a:rPr>
              <a:t>onclick</a:t>
            </a:r>
            <a:r>
              <a:rPr lang="en-US" dirty="0" smtClean="0"/>
              <a:t> attribute describes the action(s) to take when a click event is detected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type=“button”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=“alert(‘You clicked me’)” /&gt;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4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alert </a:t>
            </a:r>
            <a:r>
              <a:rPr lang="en-US" dirty="0" smtClean="0"/>
              <a:t>is JavaScript exception to </a:t>
            </a:r>
            <a:r>
              <a:rPr lang="en-US" dirty="0" smtClean="0">
                <a:solidFill>
                  <a:srgbClr val="0066FF"/>
                </a:solidFill>
              </a:rPr>
              <a:t>&lt;script&gt; </a:t>
            </a:r>
            <a:r>
              <a:rPr lang="en-US" dirty="0" smtClean="0"/>
              <a:t>rule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Ch07-Ex-04.htm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Interactivity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Mouse events</a:t>
            </a:r>
          </a:p>
          <a:p>
            <a:pPr lvl="1" eaLnBrk="1" hangingPunct="1"/>
            <a:r>
              <a:rPr lang="en-US" dirty="0" err="1" smtClean="0">
                <a:solidFill>
                  <a:srgbClr val="0066FF"/>
                </a:solidFill>
              </a:rPr>
              <a:t>onmouseover</a:t>
            </a:r>
            <a:r>
              <a:rPr lang="en-US" dirty="0" smtClean="0"/>
              <a:t> – when cursor is moved over an object</a:t>
            </a:r>
          </a:p>
          <a:p>
            <a:pPr lvl="1" eaLnBrk="1" hangingPunct="1"/>
            <a:r>
              <a:rPr lang="en-US" dirty="0" err="1" smtClean="0">
                <a:solidFill>
                  <a:srgbClr val="0066FF"/>
                </a:solidFill>
              </a:rPr>
              <a:t>onmouseout</a:t>
            </a:r>
            <a:r>
              <a:rPr lang="en-US" dirty="0" smtClean="0"/>
              <a:t> – when cursor over an object moves away from the object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Ch07-Ex-05.htm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86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Multiple JavaScript commands are valid</a:t>
            </a:r>
          </a:p>
          <a:p>
            <a:pPr lvl="1" eaLnBrk="1" hangingPunct="1">
              <a:buNone/>
            </a:pPr>
            <a:endParaRPr lang="en-US" dirty="0" smtClean="0"/>
          </a:p>
          <a:p>
            <a:pPr lvl="1" eaLnBrk="1" hangingPunct="1">
              <a:buNone/>
            </a:pP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type=“button” 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=“alert(‘You clicked me’)”;</a:t>
            </a:r>
          </a:p>
          <a:p>
            <a:pPr lvl="1" eaLnBrk="1" hangingPunct="1">
              <a:buNone/>
            </a:pP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				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onmouseout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=“alert(‘Well done’)” /&gt;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Use with care!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Ch07-Ex-04a</a:t>
            </a:r>
            <a:endParaRPr lang="en-US" dirty="0" smtClean="0"/>
          </a:p>
          <a:p>
            <a:pPr lvl="1" eaLnBrk="1" hangingPunct="1"/>
            <a:r>
              <a:rPr lang="en-US" dirty="0" smtClean="0"/>
              <a:t>Works differently with IE and </a:t>
            </a:r>
            <a:r>
              <a:rPr lang="en-US" dirty="0" err="1" smtClean="0"/>
              <a:t>FireFox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2000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Quotes notes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 or JavaScript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dirty="0" smtClean="0"/>
              <a:t>some stuff…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"</a:t>
            </a:r>
            <a:r>
              <a:rPr lang="en-US" dirty="0" smtClean="0">
                <a:cs typeface="Arial" charset="0"/>
              </a:rPr>
              <a:t>sum stuff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"</a:t>
            </a:r>
          </a:p>
          <a:p>
            <a:pPr lvl="2" eaLnBrk="1" hangingPunct="1"/>
            <a:r>
              <a:rPr lang="en-US" dirty="0" smtClean="0"/>
              <a:t>May start with either</a:t>
            </a:r>
          </a:p>
          <a:p>
            <a:pPr lvl="2" eaLnBrk="1" hangingPunct="1"/>
            <a:r>
              <a:rPr lang="en-US" dirty="0" smtClean="0"/>
              <a:t>Must be paired</a:t>
            </a:r>
          </a:p>
          <a:p>
            <a:pPr lvl="1" eaLnBrk="1" hangingPunct="1"/>
            <a:r>
              <a:rPr lang="en-US" dirty="0" smtClean="0"/>
              <a:t>Can be embedded, one pair in another</a:t>
            </a:r>
          </a:p>
          <a:p>
            <a:pPr lvl="2" eaLnBrk="1" hangingPunct="1"/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dirty="0" smtClean="0">
                <a:cs typeface="Arial" charset="0"/>
              </a:rPr>
              <a:t>S</a:t>
            </a:r>
            <a:r>
              <a:rPr lang="en-US" dirty="0" smtClean="0"/>
              <a:t>ome stuff </a:t>
            </a:r>
            <a:r>
              <a:rPr lang="en-US" dirty="0" smtClean="0">
                <a:solidFill>
                  <a:srgbClr val="00CC00"/>
                </a:solidFill>
                <a:cs typeface="Arial" charset="0"/>
              </a:rPr>
              <a:t>"</a:t>
            </a:r>
            <a:r>
              <a:rPr lang="en-US" dirty="0" smtClean="0"/>
              <a:t>inside quote</a:t>
            </a:r>
            <a:r>
              <a:rPr lang="en-US" dirty="0" smtClean="0">
                <a:solidFill>
                  <a:srgbClr val="00CC00"/>
                </a:solidFill>
                <a:cs typeface="Arial" charset="0"/>
              </a:rPr>
              <a:t>"</a:t>
            </a:r>
            <a:r>
              <a:rPr lang="en-US" dirty="0" smtClean="0"/>
              <a:t> rest of stuff!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'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Use artfully when intermixing JavaScript and HTML commands,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Quotes notes…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Problem:</a:t>
            </a: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&lt;input …. </a:t>
            </a:r>
            <a:r>
              <a:rPr lang="en-US" sz="2800" dirty="0" err="1" smtClean="0">
                <a:solidFill>
                  <a:srgbClr val="FF0000"/>
                </a:solidFill>
              </a:rPr>
              <a:t>onclick</a:t>
            </a:r>
            <a:r>
              <a:rPr lang="en-US" sz="2800" dirty="0" smtClean="0">
                <a:solidFill>
                  <a:srgbClr val="FF0000"/>
                </a:solidFill>
              </a:rPr>
              <a:t>=“alert(“message”)” /&gt;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57200" y="3048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CC00"/>
                </a:solidFill>
              </a:rPr>
              <a:t>Fix 1: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>
                <a:solidFill>
                  <a:srgbClr val="00CC00"/>
                </a:solidFill>
              </a:rPr>
              <a:t>&lt;</a:t>
            </a:r>
            <a:r>
              <a:rPr lang="en-US" sz="2800" dirty="0">
                <a:solidFill>
                  <a:srgbClr val="00CC00"/>
                </a:solidFill>
              </a:rPr>
              <a:t>input …. </a:t>
            </a:r>
            <a:r>
              <a:rPr lang="en-US" sz="2800" dirty="0" err="1">
                <a:solidFill>
                  <a:srgbClr val="00CC00"/>
                </a:solidFill>
              </a:rPr>
              <a:t>onclick</a:t>
            </a:r>
            <a:r>
              <a:rPr lang="en-US" sz="2800" dirty="0">
                <a:solidFill>
                  <a:srgbClr val="00CC00"/>
                </a:solidFill>
              </a:rPr>
              <a:t>=‘alert(“message”)’ /&gt;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685800" y="2514600"/>
            <a:ext cx="254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Starts </a:t>
            </a:r>
            <a:r>
              <a:rPr lang="en-US" dirty="0" err="1"/>
              <a:t>onclick</a:t>
            </a:r>
            <a:r>
              <a:rPr lang="en-US" dirty="0"/>
              <a:t> attributes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3505200" y="2514600"/>
            <a:ext cx="247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Ends onclick attributes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762000" y="44196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Starts </a:t>
            </a:r>
            <a:r>
              <a:rPr lang="en-US" dirty="0" err="1"/>
              <a:t>onclick</a:t>
            </a:r>
            <a:r>
              <a:rPr lang="en-US" dirty="0"/>
              <a:t> attributes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715000" y="4419600"/>
            <a:ext cx="247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Ends </a:t>
            </a:r>
            <a:r>
              <a:rPr lang="en-US" dirty="0" err="1"/>
              <a:t>onclick</a:t>
            </a:r>
            <a:r>
              <a:rPr lang="en-US" dirty="0"/>
              <a:t> attributes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V="1">
            <a:off x="3124200" y="1905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V="1">
            <a:off x="4038600" y="1905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V="1">
            <a:off x="32004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V="1">
            <a:off x="5715000" y="3962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600200" y="48006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Starts alert message text</a:t>
            </a:r>
          </a:p>
        </p:txBody>
      </p:sp>
      <p:sp>
        <p:nvSpPr>
          <p:cNvPr id="51214" name="Text Box 15"/>
          <p:cNvSpPr txBox="1">
            <a:spLocks noChangeArrowheads="1"/>
          </p:cNvSpPr>
          <p:nvPr/>
        </p:nvSpPr>
        <p:spPr bwMode="auto">
          <a:xfrm>
            <a:off x="4343400" y="4800600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Ends alert message text</a:t>
            </a:r>
          </a:p>
        </p:txBody>
      </p:sp>
      <p:sp>
        <p:nvSpPr>
          <p:cNvPr id="51215" name="Line 16"/>
          <p:cNvSpPr>
            <a:spLocks noChangeShapeType="1"/>
          </p:cNvSpPr>
          <p:nvPr/>
        </p:nvSpPr>
        <p:spPr bwMode="auto">
          <a:xfrm flipV="1">
            <a:off x="40386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Line 17"/>
          <p:cNvSpPr>
            <a:spLocks noChangeShapeType="1"/>
          </p:cNvSpPr>
          <p:nvPr/>
        </p:nvSpPr>
        <p:spPr bwMode="auto">
          <a:xfrm flipV="1">
            <a:off x="54864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7" name="Text Box 18"/>
          <p:cNvSpPr txBox="1">
            <a:spLocks noChangeArrowheads="1"/>
          </p:cNvSpPr>
          <p:nvPr/>
        </p:nvSpPr>
        <p:spPr bwMode="auto">
          <a:xfrm>
            <a:off x="6019800" y="2514600"/>
            <a:ext cx="94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??????</a:t>
            </a:r>
          </a:p>
        </p:txBody>
      </p:sp>
      <p:sp>
        <p:nvSpPr>
          <p:cNvPr id="51218" name="Line 19"/>
          <p:cNvSpPr>
            <a:spLocks noChangeShapeType="1"/>
          </p:cNvSpPr>
          <p:nvPr/>
        </p:nvSpPr>
        <p:spPr bwMode="auto">
          <a:xfrm flipH="1" flipV="1">
            <a:off x="5257800" y="21336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57200" y="53340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CC00"/>
                </a:solidFill>
              </a:rPr>
              <a:t>Fix 2: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 smtClean="0">
                <a:solidFill>
                  <a:srgbClr val="00CC00"/>
                </a:solidFill>
              </a:rPr>
              <a:t>&lt;</a:t>
            </a:r>
            <a:r>
              <a:rPr lang="en-US" sz="2800" dirty="0">
                <a:solidFill>
                  <a:srgbClr val="00CC00"/>
                </a:solidFill>
              </a:rPr>
              <a:t>input …. </a:t>
            </a:r>
            <a:r>
              <a:rPr lang="en-US" sz="2800" dirty="0" err="1">
                <a:solidFill>
                  <a:srgbClr val="00CC00"/>
                </a:solidFill>
              </a:rPr>
              <a:t>onclick</a:t>
            </a:r>
            <a:r>
              <a:rPr lang="en-US" sz="2800" dirty="0" smtClean="0">
                <a:solidFill>
                  <a:srgbClr val="00CC00"/>
                </a:solidFill>
              </a:rPr>
              <a:t>=“alert(‘message’)” </a:t>
            </a:r>
            <a:r>
              <a:rPr lang="en-US" sz="2800" dirty="0">
                <a:solidFill>
                  <a:srgbClr val="00CC00"/>
                </a:solidFill>
              </a:rPr>
              <a:t>/&gt;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1600200" y="6324600"/>
            <a:ext cx="528828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above but starting with “ instead of ‘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51208" grpId="0"/>
      <p:bldP spid="51209" grpId="0" animBg="1"/>
      <p:bldP spid="51210" grpId="0" animBg="1"/>
      <p:bldP spid="51211" grpId="0" animBg="1"/>
      <p:bldP spid="51212" grpId="0" animBg="1"/>
      <p:bldP spid="51213" grpId="0"/>
      <p:bldP spid="51214" grpId="0"/>
      <p:bldP spid="51215" grpId="0" animBg="1"/>
      <p:bldP spid="51216" grpId="0" animBg="1"/>
      <p:bldP spid="51217" grpId="0"/>
      <p:bldP spid="51218" grpId="0" animBg="1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Sidebar: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Forms:</a:t>
            </a:r>
          </a:p>
          <a:p>
            <a:pPr lvl="1"/>
            <a:r>
              <a:rPr lang="en-US" dirty="0" smtClean="0"/>
              <a:t>Can have as many as you want on a page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HOWEVER!!!!</a:t>
            </a:r>
          </a:p>
          <a:p>
            <a:pPr lvl="2"/>
            <a:r>
              <a:rPr lang="en-US" dirty="0" smtClean="0"/>
              <a:t>Usually only want 1 or 2 forms per page</a:t>
            </a:r>
          </a:p>
          <a:p>
            <a:pPr lvl="2"/>
            <a:r>
              <a:rPr lang="en-US" dirty="0" smtClean="0"/>
              <a:t>Only one form can be submitted</a:t>
            </a:r>
          </a:p>
          <a:p>
            <a:pPr lvl="1"/>
            <a:r>
              <a:rPr lang="en-US" dirty="0" smtClean="0"/>
              <a:t>Think of as a questionnaire:</a:t>
            </a:r>
          </a:p>
          <a:p>
            <a:pPr lvl="2"/>
            <a:r>
              <a:rPr lang="en-US" dirty="0" smtClean="0"/>
              <a:t>Group the questions or items that belong together</a:t>
            </a:r>
          </a:p>
          <a:p>
            <a:pPr lvl="3"/>
            <a:r>
              <a:rPr lang="en-US" dirty="0" smtClean="0"/>
              <a:t>Survey: name, age, birthday, hometown</a:t>
            </a:r>
          </a:p>
          <a:p>
            <a:pPr lvl="3"/>
            <a:r>
              <a:rPr lang="en-US" dirty="0" smtClean="0"/>
              <a:t>Order: Item name, catalog number, quantity, price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4724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String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One or more characters considered as a unit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“Bob Smith”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“435-76-0912”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“This is a test”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be enclosed in quotation marks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Numeric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Integer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1, 2, …, 200, …, 5314092,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Floating Point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0.043, -1.36, 58.912, 1.2e+6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Valid characters: 0123456789.-+e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 proper format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Boolean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true/false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yes/no, on/off, 1/0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3886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Name</a:t>
            </a:r>
          </a:p>
          <a:p>
            <a:pPr lvl="1" eaLnBrk="1" hangingPunct="1"/>
            <a:r>
              <a:rPr lang="en-US" dirty="0" smtClean="0"/>
              <a:t>Must be </a:t>
            </a:r>
            <a:r>
              <a:rPr lang="en-US" dirty="0" smtClean="0">
                <a:solidFill>
                  <a:srgbClr val="FF0000"/>
                </a:solidFill>
              </a:rPr>
              <a:t>unique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Should not </a:t>
            </a:r>
            <a:r>
              <a:rPr lang="en-US" dirty="0" smtClean="0"/>
              <a:t>be a </a:t>
            </a:r>
            <a:r>
              <a:rPr lang="en-US" i="1" dirty="0" smtClean="0"/>
              <a:t>reserved</a:t>
            </a:r>
            <a:r>
              <a:rPr lang="en-US" dirty="0" smtClean="0"/>
              <a:t> word (PTW pg. 558)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Must start </a:t>
            </a:r>
            <a:r>
              <a:rPr lang="en-US" dirty="0" smtClean="0"/>
              <a:t>with a letter (A-Z, a-z) or underscore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May include</a:t>
            </a:r>
            <a:r>
              <a:rPr lang="en-US" dirty="0" smtClean="0"/>
              <a:t> letters, digits (0-9), underscores</a:t>
            </a:r>
          </a:p>
          <a:p>
            <a:pPr lvl="1" eaLnBrk="1" hangingPunct="1"/>
            <a:r>
              <a:rPr lang="en-US" dirty="0" smtClean="0"/>
              <a:t>May </a:t>
            </a:r>
            <a:r>
              <a:rPr lang="en-US" i="1" u="sng" dirty="0" smtClean="0">
                <a:solidFill>
                  <a:srgbClr val="FF0000"/>
                </a:solidFill>
              </a:rPr>
              <a:t>not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include spaces, special symbols, or punctuation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Should be </a:t>
            </a:r>
            <a:r>
              <a:rPr lang="en-US" dirty="0" smtClean="0"/>
              <a:t>descriptive of its purpose!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Value</a:t>
            </a:r>
          </a:p>
          <a:p>
            <a:pPr lvl="1" eaLnBrk="1" hangingPunct="1"/>
            <a:r>
              <a:rPr lang="en-US" dirty="0" smtClean="0"/>
              <a:t>May be empty</a:t>
            </a:r>
          </a:p>
          <a:p>
            <a:pPr eaLnBrk="1" hangingPunct="1"/>
            <a:r>
              <a:rPr lang="en-US" dirty="0" smtClean="0"/>
              <a:t>Variables must be “declared” before they can be used: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&lt;script …&gt;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	var </a:t>
            </a:r>
            <a:r>
              <a:rPr lang="en-US" sz="3200" dirty="0" err="1" smtClean="0">
                <a:solidFill>
                  <a:srgbClr val="0066FF"/>
                </a:solidFill>
              </a:rPr>
              <a:t>firstName</a:t>
            </a:r>
            <a:endParaRPr lang="en-US" sz="3200" dirty="0" smtClean="0">
              <a:solidFill>
                <a:srgbClr val="0066FF"/>
              </a:solidFill>
            </a:endParaRPr>
          </a:p>
          <a:p>
            <a:pPr lvl="2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&lt;/script&gt;</a:t>
            </a:r>
          </a:p>
        </p:txBody>
      </p:sp>
      <p:sp>
        <p:nvSpPr>
          <p:cNvPr id="381956" name="AutoShape 4"/>
          <p:cNvSpPr>
            <a:spLocks/>
          </p:cNvSpPr>
          <p:nvPr/>
        </p:nvSpPr>
        <p:spPr bwMode="auto">
          <a:xfrm>
            <a:off x="4953000" y="4152900"/>
            <a:ext cx="1905000" cy="647700"/>
          </a:xfrm>
          <a:prstGeom prst="borderCallout1">
            <a:avLst>
              <a:gd name="adj1" fmla="val 17648"/>
              <a:gd name="adj2" fmla="val -4000"/>
              <a:gd name="adj3" fmla="val 147060"/>
              <a:gd name="adj4" fmla="val -108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“keyword” or “reserved word”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some data on the Client</a:t>
            </a:r>
          </a:p>
          <a:p>
            <a:pPr lvl="1"/>
            <a:r>
              <a:rPr lang="en-US" dirty="0" smtClean="0"/>
              <a:t>Javascript</a:t>
            </a:r>
          </a:p>
          <a:p>
            <a:r>
              <a:rPr lang="en-US" dirty="0" smtClean="0"/>
              <a:t>All work done on the Browser</a:t>
            </a:r>
          </a:p>
          <a:p>
            <a:pPr lvl="1"/>
            <a:r>
              <a:rPr lang="en-US" dirty="0" smtClean="0"/>
              <a:t>Check data</a:t>
            </a:r>
          </a:p>
          <a:p>
            <a:pPr lvl="1"/>
            <a:r>
              <a:rPr lang="en-US" dirty="0" smtClean="0"/>
              <a:t>Change data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029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Changing variable value: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&lt;script </a:t>
            </a:r>
            <a:r>
              <a:rPr lang="en-US" sz="2000" dirty="0" smtClean="0"/>
              <a:t>…</a:t>
            </a:r>
            <a:r>
              <a:rPr lang="en-US" sz="2000" dirty="0" smtClean="0">
                <a:solidFill>
                  <a:srgbClr val="0066FF"/>
                </a:solidFill>
              </a:rPr>
              <a:t>&gt;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var </a:t>
            </a:r>
            <a:r>
              <a:rPr lang="en-US" sz="2000" dirty="0" err="1" smtClean="0">
                <a:solidFill>
                  <a:srgbClr val="0066FF"/>
                </a:solidFill>
              </a:rPr>
              <a:t>firstName</a:t>
            </a:r>
            <a:r>
              <a:rPr lang="en-US" sz="2000" dirty="0" smtClean="0">
                <a:solidFill>
                  <a:srgbClr val="0066FF"/>
                </a:solidFill>
              </a:rPr>
              <a:t>=“Tony”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var faculty = true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var age = 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</a:t>
            </a:r>
            <a:r>
              <a:rPr lang="en-US" sz="2000" dirty="0" smtClean="0"/>
              <a:t>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</a:t>
            </a:r>
            <a:r>
              <a:rPr lang="en-US" sz="2000" dirty="0" err="1" smtClean="0">
                <a:solidFill>
                  <a:srgbClr val="0066FF"/>
                </a:solidFill>
              </a:rPr>
              <a:t>firstName</a:t>
            </a:r>
            <a:r>
              <a:rPr lang="en-US" sz="2000" dirty="0" smtClean="0">
                <a:solidFill>
                  <a:srgbClr val="0066FF"/>
                </a:solidFill>
              </a:rPr>
              <a:t> = “Bob”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faculty = “No”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age = 30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		</a:t>
            </a:r>
            <a:r>
              <a:rPr lang="en-US" sz="2000" dirty="0" smtClean="0"/>
              <a:t>…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&lt;/script&gt;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867400" y="35814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 that the type was changed from Boolean to a string! 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0800000">
            <a:off x="4267200" y="3276600"/>
            <a:ext cx="16002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lg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0800000" flipV="1">
            <a:off x="4038600" y="4038600"/>
            <a:ext cx="1828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lg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Concatenation operator (+)</a:t>
            </a:r>
          </a:p>
          <a:p>
            <a:pPr lvl="1" eaLnBrk="1" hangingPunct="1"/>
            <a:r>
              <a:rPr lang="en-US" dirty="0" smtClean="0"/>
              <a:t>Combines two or more strings together into one larger string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  <a:cs typeface="Courier New" pitchFamily="49" charset="0"/>
              </a:rPr>
              <a:t>var someCharacters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  <a:cs typeface="Courier New" pitchFamily="49" charset="0"/>
              </a:rPr>
              <a:t>someCharacters=“Hi ” + “there”</a:t>
            </a:r>
            <a:br>
              <a:rPr lang="en-US" dirty="0" smtClean="0">
                <a:solidFill>
                  <a:srgbClr val="0066FF"/>
                </a:solidFill>
                <a:cs typeface="Courier New" pitchFamily="49" charset="0"/>
              </a:rPr>
            </a:br>
            <a:endParaRPr lang="en-US" dirty="0" smtClean="0">
              <a:solidFill>
                <a:srgbClr val="0066FF"/>
              </a:solidFill>
              <a:cs typeface="Courier New" pitchFamily="49" charset="0"/>
            </a:endParaRPr>
          </a:p>
          <a:p>
            <a:pPr lvl="1"/>
            <a:r>
              <a:rPr lang="en-US" dirty="0" smtClean="0"/>
              <a:t>Can concatenate a variable and a string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0066FF"/>
                </a:solidFill>
              </a:rPr>
              <a:t>var someCharacters</a:t>
            </a:r>
          </a:p>
          <a:p>
            <a:pPr lvl="1">
              <a:buNone/>
            </a:pPr>
            <a:r>
              <a:rPr lang="en-US" dirty="0" smtClean="0">
                <a:solidFill>
                  <a:srgbClr val="0066FF"/>
                </a:solidFill>
              </a:rPr>
              <a:t>var user=“Bob”</a:t>
            </a:r>
          </a:p>
          <a:p>
            <a:pPr lvl="1">
              <a:buNone/>
            </a:pPr>
            <a:r>
              <a:rPr lang="en-US" dirty="0" smtClean="0">
                <a:solidFill>
                  <a:srgbClr val="0066FF"/>
                </a:solidFill>
              </a:rPr>
              <a:t>someCharacters=“Hi there ” + user + “!”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>
              <a:solidFill>
                <a:srgbClr val="0066FF"/>
              </a:solidFill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dirty="0" smtClean="0">
              <a:solidFill>
                <a:srgbClr val="0066FF"/>
              </a:solidFill>
              <a:cs typeface="Courier New" pitchFamily="49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609600" y="6324600"/>
            <a:ext cx="7269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</a:t>
            </a:r>
            <a:r>
              <a:rPr lang="en-US" dirty="0">
                <a:solidFill>
                  <a:srgbClr val="FF0000"/>
                </a:solidFill>
              </a:rPr>
              <a:t>there are more ways to concatenate than </a:t>
            </a:r>
            <a:r>
              <a:rPr lang="en-US" dirty="0" smtClean="0">
                <a:solidFill>
                  <a:srgbClr val="FF0000"/>
                </a:solidFill>
              </a:rPr>
              <a:t>using </a:t>
            </a:r>
            <a:r>
              <a:rPr lang="en-US" dirty="0">
                <a:solidFill>
                  <a:srgbClr val="FF0000"/>
                </a:solidFill>
              </a:rPr>
              <a:t>the “+” operator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rom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3124200"/>
            <a:ext cx="2733675" cy="1762125"/>
          </a:xfrm>
          <a:prstGeom prst="rect">
            <a:avLst/>
          </a:prstGeom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Predefined JavaScript Methods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3340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prompt</a:t>
            </a:r>
            <a:r>
              <a:rPr lang="en-US" dirty="0" smtClean="0"/>
              <a:t> command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0066FF"/>
                </a:solidFill>
              </a:rPr>
              <a:t>	</a:t>
            </a:r>
            <a:r>
              <a:rPr lang="en-US" sz="2600" i="1" dirty="0" smtClean="0">
                <a:solidFill>
                  <a:srgbClr val="0066FF"/>
                </a:solidFill>
              </a:rPr>
              <a:t>prompt(message</a:t>
            </a:r>
            <a:r>
              <a:rPr lang="en-US" sz="2600" i="1" dirty="0" smtClean="0">
                <a:solidFill>
                  <a:srgbClr val="00CC00"/>
                </a:solidFill>
              </a:rPr>
              <a:t>, </a:t>
            </a:r>
            <a:r>
              <a:rPr lang="en-US" sz="2600" i="1" dirty="0" err="1" smtClean="0">
                <a:solidFill>
                  <a:srgbClr val="00CC00"/>
                </a:solidFill>
              </a:rPr>
              <a:t>initial_value</a:t>
            </a:r>
            <a:r>
              <a:rPr lang="en-US" sz="2600" i="1" dirty="0" smtClean="0">
                <a:solidFill>
                  <a:srgbClr val="0066FF"/>
                </a:solidFill>
              </a:rPr>
              <a:t>)</a:t>
            </a:r>
            <a:endParaRPr lang="en-US" i="1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Pop up box is displayed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smtClean="0"/>
              <a:t>Message</a:t>
            </a:r>
            <a:r>
              <a:rPr lang="en-US" dirty="0" smtClean="0"/>
              <a:t> is displayed in the pop-up box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err="1" smtClean="0"/>
              <a:t>Initial_value</a:t>
            </a:r>
            <a:r>
              <a:rPr lang="en-US" dirty="0" smtClean="0"/>
              <a:t> is printed in entry field </a:t>
            </a:r>
            <a:r>
              <a:rPr lang="en-US" dirty="0" smtClean="0">
                <a:solidFill>
                  <a:srgbClr val="00CC00"/>
                </a:solidFill>
              </a:rPr>
              <a:t>(if present)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Returns the text string from the entry field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be set to an initial prompt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CC00"/>
                </a:solidFill>
              </a:rPr>
              <a:t>Optional</a:t>
            </a:r>
            <a:r>
              <a:rPr lang="en-US" dirty="0" smtClean="0"/>
              <a:t> second parameter</a:t>
            </a:r>
            <a:endParaRPr lang="en-US" dirty="0" smtClean="0">
              <a:hlinkClick r:id="rId3" action="ppaction://hlinkfile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3" action="ppaction://hlinkfile"/>
              </a:rPr>
              <a:t>Ch08-Ex-02</a:t>
            </a: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5181600" y="3352800"/>
            <a:ext cx="1524000" cy="76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5410200" y="36576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5334000" y="3733800"/>
            <a:ext cx="1143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lg" len="med"/>
            <a:tailEnd type="triangle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Predefined JavaScript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confirm</a:t>
            </a:r>
            <a:r>
              <a:rPr lang="en-US" dirty="0" smtClean="0"/>
              <a:t> command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/>
              <a:t>		</a:t>
            </a:r>
            <a:r>
              <a:rPr lang="en-US" sz="2800" i="1" dirty="0" smtClean="0">
                <a:solidFill>
                  <a:srgbClr val="0066FF"/>
                </a:solidFill>
              </a:rPr>
              <a:t>confirm(message)</a:t>
            </a:r>
            <a:endParaRPr lang="en-US" i="1" dirty="0" smtClean="0">
              <a:solidFill>
                <a:srgbClr val="0066FF"/>
              </a:solidFill>
            </a:endParaRPr>
          </a:p>
          <a:p>
            <a:pPr lvl="1" eaLnBrk="1" hangingPunct="1"/>
            <a:r>
              <a:rPr lang="en-US" dirty="0" smtClean="0"/>
              <a:t>Creates a small window with two buttons</a:t>
            </a:r>
          </a:p>
          <a:p>
            <a:pPr lvl="2" eaLnBrk="1" hangingPunct="1"/>
            <a:r>
              <a:rPr lang="en-US" dirty="0" smtClean="0"/>
              <a:t>OK</a:t>
            </a:r>
          </a:p>
          <a:p>
            <a:pPr lvl="2" eaLnBrk="1" hangingPunct="1"/>
            <a:r>
              <a:rPr lang="en-US" dirty="0" smtClean="0"/>
              <a:t>Cancel</a:t>
            </a:r>
          </a:p>
          <a:p>
            <a:pPr lvl="1" eaLnBrk="1" hangingPunct="1"/>
            <a:r>
              <a:rPr lang="en-US" dirty="0" smtClean="0"/>
              <a:t>Returns a Boolean</a:t>
            </a:r>
          </a:p>
          <a:p>
            <a:pPr lvl="2" eaLnBrk="1" hangingPunct="1"/>
            <a:r>
              <a:rPr lang="en-US" dirty="0" smtClean="0"/>
              <a:t>OK returns </a:t>
            </a:r>
            <a:r>
              <a:rPr lang="en-US" i="1" dirty="0" smtClean="0"/>
              <a:t>true</a:t>
            </a:r>
          </a:p>
          <a:p>
            <a:pPr lvl="2" eaLnBrk="1" hangingPunct="1"/>
            <a:r>
              <a:rPr lang="en-US" dirty="0" smtClean="0"/>
              <a:t>Cancel returns </a:t>
            </a:r>
            <a:r>
              <a:rPr lang="en-US" i="1" dirty="0" smtClean="0"/>
              <a:t>false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Ch08-Ex-03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i="1" dirty="0" smtClean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447800"/>
            <a:ext cx="3105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8839200" cy="4267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Object-oriented techniques are used by Browsers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0000"/>
                </a:solidFill>
              </a:rPr>
              <a:t>Window</a:t>
            </a:r>
            <a:r>
              <a:rPr lang="en-US" sz="2800" dirty="0" smtClean="0"/>
              <a:t> itself is the top-level object</a:t>
            </a:r>
          </a:p>
          <a:p>
            <a:pPr eaLnBrk="1" hangingPunct="1"/>
            <a:r>
              <a:rPr lang="en-US" sz="2800" dirty="0" smtClean="0"/>
              <a:t>Three child objects are: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Location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Document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History</a:t>
            </a:r>
          </a:p>
          <a:p>
            <a:pPr lvl="1"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Note: there is also an unofficial Screen object most browsers support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495800" y="3505200"/>
          <a:ext cx="3886200" cy="1985963"/>
        </p:xfrm>
        <a:graphic>
          <a:graphicData uri="http://schemas.openxmlformats.org/presentationml/2006/ole">
            <p:oleObj spid="_x0000_s1026" name="Visio" r:id="rId3" imgW="2556129" imgH="1306982" progId="Visio.Drawing.11">
              <p:embed/>
            </p:oleObj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Object Structure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667000"/>
            <a:ext cx="8229600" cy="4038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66FF"/>
                </a:solidFill>
              </a:rPr>
              <a:t>document </a:t>
            </a:r>
            <a:r>
              <a:rPr lang="en-US" sz="2800" dirty="0" smtClean="0"/>
              <a:t>object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Contains information about the current document being displayed in the window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Properties include: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URL</a:t>
            </a:r>
            <a:r>
              <a:rPr lang="en-US" sz="2400" dirty="0" smtClean="0"/>
              <a:t> (of the current document)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referrer</a:t>
            </a:r>
            <a:r>
              <a:rPr lang="en-US" sz="2400" dirty="0" smtClean="0"/>
              <a:t> (previous page’s URL)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title</a:t>
            </a:r>
            <a:r>
              <a:rPr lang="en-US" sz="2400" dirty="0" smtClean="0"/>
              <a:t> (from the </a:t>
            </a:r>
            <a:r>
              <a:rPr lang="en-US" sz="2400" dirty="0" smtClean="0">
                <a:solidFill>
                  <a:srgbClr val="0066FF"/>
                </a:solidFill>
              </a:rPr>
              <a:t>&lt;title&gt;</a:t>
            </a:r>
            <a:r>
              <a:rPr lang="en-US" sz="2400" dirty="0" smtClean="0"/>
              <a:t> tag)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0066FF"/>
                </a:solidFill>
              </a:rPr>
              <a:t>bgColor</a:t>
            </a:r>
            <a:r>
              <a:rPr lang="en-US" sz="2400" dirty="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Background color from 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bgcolor</a:t>
            </a:r>
            <a:r>
              <a:rPr lang="en-US" sz="2000" dirty="0" smtClean="0"/>
              <a:t> attribute from </a:t>
            </a:r>
            <a:r>
              <a:rPr lang="en-US" sz="2000" dirty="0" smtClean="0">
                <a:solidFill>
                  <a:srgbClr val="0066FF"/>
                </a:solidFill>
              </a:rPr>
              <a:t>&lt;body&gt;</a:t>
            </a:r>
            <a:r>
              <a:rPr lang="en-US" sz="2000" dirty="0" smtClean="0"/>
              <a:t> tag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CSS 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background-color</a:t>
            </a:r>
            <a:r>
              <a:rPr lang="en-US" sz="2000" dirty="0" smtClean="0"/>
              <a:t> property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0066FF"/>
                </a:solidFill>
              </a:rPr>
              <a:t>fgColor</a:t>
            </a:r>
            <a:endParaRPr lang="en-US" sz="2400" dirty="0" smtClean="0">
              <a:solidFill>
                <a:srgbClr val="0066FF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Foreground color (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attribute) from </a:t>
            </a:r>
            <a:r>
              <a:rPr lang="en-US" sz="2000" dirty="0" smtClean="0">
                <a:solidFill>
                  <a:srgbClr val="0066FF"/>
                </a:solidFill>
              </a:rPr>
              <a:t>&lt;body&gt;</a:t>
            </a:r>
            <a:r>
              <a:rPr lang="en-US" sz="2000" dirty="0" smtClean="0"/>
              <a:t> tag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CSS </a:t>
            </a: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en-US" sz="2000" dirty="0" smtClean="0"/>
              <a:t> property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324600" y="1524000"/>
          <a:ext cx="2555875" cy="1306513"/>
        </p:xfrm>
        <a:graphic>
          <a:graphicData uri="http://schemas.openxmlformats.org/presentationml/2006/ole">
            <p:oleObj spid="_x0000_s2050" name="Visio" r:id="rId3" imgW="2556129" imgH="1306982" progId="Visio.Drawing.11">
              <p:embed/>
            </p:oleObj>
          </a:graphicData>
        </a:graphic>
      </p:graphicFrame>
      <p:sp>
        <p:nvSpPr>
          <p:cNvPr id="4101" name="Freeform 6"/>
          <p:cNvSpPr>
            <a:spLocks/>
          </p:cNvSpPr>
          <p:nvPr/>
        </p:nvSpPr>
        <p:spPr bwMode="auto">
          <a:xfrm>
            <a:off x="3352800" y="2819400"/>
            <a:ext cx="4572000" cy="152400"/>
          </a:xfrm>
          <a:custGeom>
            <a:avLst/>
            <a:gdLst>
              <a:gd name="T0" fmla="*/ 0 w 2832"/>
              <a:gd name="T1" fmla="*/ 0 h 192"/>
              <a:gd name="T2" fmla="*/ 3810000 w 2832"/>
              <a:gd name="T3" fmla="*/ 304800 h 192"/>
              <a:gd name="T4" fmla="*/ 4114800 w 2832"/>
              <a:gd name="T5" fmla="*/ 0 h 192"/>
              <a:gd name="T6" fmla="*/ 0 60000 65536"/>
              <a:gd name="T7" fmla="*/ 0 60000 65536"/>
              <a:gd name="T8" fmla="*/ 0 60000 65536"/>
              <a:gd name="T9" fmla="*/ 0 w 2832"/>
              <a:gd name="T10" fmla="*/ 0 h 192"/>
              <a:gd name="T11" fmla="*/ 2832 w 283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2" h="192">
                <a:moveTo>
                  <a:pt x="0" y="0"/>
                </a:moveTo>
                <a:cubicBezTo>
                  <a:pt x="984" y="96"/>
                  <a:pt x="1968" y="192"/>
                  <a:pt x="2400" y="192"/>
                </a:cubicBezTo>
                <a:cubicBezTo>
                  <a:pt x="2832" y="192"/>
                  <a:pt x="2712" y="96"/>
                  <a:pt x="25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lg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Generally, a function is simply a group of one or more statements</a:t>
            </a:r>
          </a:p>
          <a:p>
            <a:pPr eaLnBrk="1" hangingPunct="1"/>
            <a:r>
              <a:rPr lang="en-US" dirty="0" smtClean="0"/>
              <a:t>In JavaScript specifically, a function is</a:t>
            </a:r>
          </a:p>
          <a:p>
            <a:pPr lvl="1" eaLnBrk="1" hangingPunct="1"/>
            <a:r>
              <a:rPr lang="en-US" dirty="0" smtClean="0"/>
              <a:t>A method …</a:t>
            </a:r>
          </a:p>
          <a:p>
            <a:pPr lvl="1" eaLnBrk="1" hangingPunct="1"/>
            <a:r>
              <a:rPr lang="en-US" dirty="0" smtClean="0"/>
              <a:t>Of the </a:t>
            </a:r>
            <a:r>
              <a:rPr lang="en-US" dirty="0" smtClean="0">
                <a:solidFill>
                  <a:srgbClr val="0066FF"/>
                </a:solidFill>
              </a:rPr>
              <a:t>window</a:t>
            </a:r>
            <a:r>
              <a:rPr lang="en-US" dirty="0" smtClean="0"/>
              <a:t> object</a:t>
            </a:r>
          </a:p>
          <a:p>
            <a:pPr eaLnBrk="1" hangingPunct="1"/>
            <a:r>
              <a:rPr lang="en-US" dirty="0" smtClean="0"/>
              <a:t>Functions are created by “declaring”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Syntax for function declaration: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function someName()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  </a:t>
            </a:r>
            <a:r>
              <a:rPr lang="en-US" sz="3200" dirty="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  JavaScript statements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  </a:t>
            </a:r>
            <a:r>
              <a:rPr lang="en-US" sz="3200" dirty="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}</a:t>
            </a:r>
          </a:p>
        </p:txBody>
      </p:sp>
      <p:sp>
        <p:nvSpPr>
          <p:cNvPr id="406532" name="AutoShape 4"/>
          <p:cNvSpPr>
            <a:spLocks/>
          </p:cNvSpPr>
          <p:nvPr/>
        </p:nvSpPr>
        <p:spPr bwMode="auto">
          <a:xfrm>
            <a:off x="2057400" y="2895600"/>
            <a:ext cx="1295400" cy="654050"/>
          </a:xfrm>
          <a:prstGeom prst="borderCallout1">
            <a:avLst>
              <a:gd name="adj1" fmla="val 17477"/>
              <a:gd name="adj2" fmla="val -5884"/>
              <a:gd name="adj3" fmla="val -56796"/>
              <a:gd name="adj4" fmla="val -3174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Reserved word</a:t>
            </a:r>
          </a:p>
        </p:txBody>
      </p:sp>
      <p:sp>
        <p:nvSpPr>
          <p:cNvPr id="406533" name="AutoShape 5"/>
          <p:cNvSpPr>
            <a:spLocks/>
          </p:cNvSpPr>
          <p:nvPr/>
        </p:nvSpPr>
        <p:spPr bwMode="auto">
          <a:xfrm>
            <a:off x="5181600" y="3124200"/>
            <a:ext cx="1295400" cy="381000"/>
          </a:xfrm>
          <a:prstGeom prst="borderCallout1">
            <a:avLst>
              <a:gd name="adj1" fmla="val 30000"/>
              <a:gd name="adj2" fmla="val -5884"/>
              <a:gd name="adj3" fmla="val -127917"/>
              <a:gd name="adj4" fmla="val -54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Required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19200" y="4572000"/>
            <a:ext cx="2590800" cy="457200"/>
            <a:chOff x="2400" y="3408"/>
            <a:chExt cx="1632" cy="288"/>
          </a:xfrm>
        </p:grpSpPr>
        <p:sp>
          <p:nvSpPr>
            <p:cNvPr id="9223" name="AutoShape 6"/>
            <p:cNvSpPr>
              <a:spLocks/>
            </p:cNvSpPr>
            <p:nvPr/>
          </p:nvSpPr>
          <p:spPr bwMode="auto">
            <a:xfrm>
              <a:off x="3216" y="3408"/>
              <a:ext cx="816" cy="240"/>
            </a:xfrm>
            <a:prstGeom prst="borderCallout1">
              <a:avLst>
                <a:gd name="adj1" fmla="val 30000"/>
                <a:gd name="adj2" fmla="val -5884"/>
                <a:gd name="adj3" fmla="val -401250"/>
                <a:gd name="adj4" fmla="val -10110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Required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 flipH="1">
              <a:off x="2400" y="3504"/>
              <a:ext cx="76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  <p:bldP spid="40653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General Rule of Thumb:</a:t>
            </a:r>
          </a:p>
          <a:p>
            <a:pPr lvl="1" eaLnBrk="1" hangingPunct="1"/>
            <a:r>
              <a:rPr lang="en-US" dirty="0" smtClean="0"/>
              <a:t>Declare functions in the </a:t>
            </a:r>
            <a:r>
              <a:rPr lang="en-US" dirty="0" smtClean="0">
                <a:solidFill>
                  <a:srgbClr val="0066FF"/>
                </a:solidFill>
              </a:rPr>
              <a:t>&lt;head&gt;</a:t>
            </a:r>
            <a:r>
              <a:rPr lang="en-US" dirty="0" smtClean="0"/>
              <a:t> section</a:t>
            </a:r>
          </a:p>
          <a:p>
            <a:pPr lvl="2" eaLnBrk="1" hangingPunct="1"/>
            <a:r>
              <a:rPr lang="en-US" dirty="0" smtClean="0"/>
              <a:t>Ensures browser “knows” of the function before used</a:t>
            </a:r>
          </a:p>
          <a:p>
            <a:pPr lvl="1" eaLnBrk="1" hangingPunct="1"/>
            <a:r>
              <a:rPr lang="en-US" dirty="0" smtClean="0"/>
              <a:t>Use functions in the </a:t>
            </a:r>
            <a:r>
              <a:rPr lang="en-US" dirty="0" smtClean="0">
                <a:solidFill>
                  <a:srgbClr val="0066FF"/>
                </a:solidFill>
              </a:rPr>
              <a:t>&lt;body&gt;</a:t>
            </a:r>
            <a:r>
              <a:rPr lang="en-US" dirty="0" smtClean="0"/>
              <a:t> section</a:t>
            </a:r>
          </a:p>
          <a:p>
            <a:pPr eaLnBrk="1" hangingPunct="1"/>
            <a:r>
              <a:rPr lang="en-US" dirty="0" smtClean="0"/>
              <a:t>“Calling” a function similar to calling a method except object name not required: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someName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window.someName</a:t>
            </a:r>
            <a:r>
              <a:rPr lang="en-US" dirty="0" smtClean="0">
                <a:solidFill>
                  <a:srgbClr val="0066FF"/>
                </a:solidFill>
              </a:rPr>
              <a:t>()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752600"/>
            <a:ext cx="464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&lt;html&gt;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&lt;title&gt;</a:t>
            </a:r>
            <a:r>
              <a:rPr lang="en-US" sz="2000" smtClean="0"/>
              <a:t> … </a:t>
            </a:r>
            <a:r>
              <a:rPr lang="en-US" sz="2000" smtClean="0">
                <a:solidFill>
                  <a:srgbClr val="0066FF"/>
                </a:solidFill>
              </a:rPr>
              <a:t>&lt;/title&gt;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>
                <a:solidFill>
                  <a:srgbClr val="CC6600"/>
                </a:solidFill>
              </a:rPr>
              <a:t>&lt;script …&gt;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    function someName() { … 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/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>
                <a:solidFill>
                  <a:srgbClr val="CC6600"/>
                </a:solidFill>
              </a:rPr>
              <a:t>&lt;script …&gt;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    someName()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CC6600"/>
                </a:solidFill>
              </a:rPr>
              <a:t>        &lt;/script&gt;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    </a:t>
            </a:r>
            <a:r>
              <a:rPr lang="en-US" sz="2000" smtClean="0"/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    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66FF"/>
                </a:solidFill>
              </a:rPr>
              <a:t>&lt;/html&gt;</a:t>
            </a:r>
          </a:p>
        </p:txBody>
      </p:sp>
      <p:sp>
        <p:nvSpPr>
          <p:cNvPr id="408580" name="AutoShape 4"/>
          <p:cNvSpPr>
            <a:spLocks/>
          </p:cNvSpPr>
          <p:nvPr/>
        </p:nvSpPr>
        <p:spPr bwMode="auto">
          <a:xfrm>
            <a:off x="1143000" y="2705100"/>
            <a:ext cx="381000" cy="419100"/>
          </a:xfrm>
          <a:prstGeom prst="borderCallout1">
            <a:avLst>
              <a:gd name="adj1" fmla="val 27273"/>
              <a:gd name="adj2" fmla="val 120000"/>
              <a:gd name="adj3" fmla="val 27273"/>
              <a:gd name="adj4" fmla="val 38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408581" name="AutoShape 5"/>
          <p:cNvSpPr>
            <a:spLocks/>
          </p:cNvSpPr>
          <p:nvPr/>
        </p:nvSpPr>
        <p:spPr bwMode="auto">
          <a:xfrm>
            <a:off x="5989638" y="1963738"/>
            <a:ext cx="381000" cy="419100"/>
          </a:xfrm>
          <a:prstGeom prst="borderCallout1">
            <a:avLst>
              <a:gd name="adj1" fmla="val 27273"/>
              <a:gd name="adj2" fmla="val -20000"/>
              <a:gd name="adj3" fmla="val 213259"/>
              <a:gd name="adj4" fmla="val -24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408582" name="AutoShape 6"/>
          <p:cNvSpPr>
            <a:spLocks/>
          </p:cNvSpPr>
          <p:nvPr/>
        </p:nvSpPr>
        <p:spPr bwMode="auto">
          <a:xfrm>
            <a:off x="1447800" y="4495800"/>
            <a:ext cx="381000" cy="419100"/>
          </a:xfrm>
          <a:prstGeom prst="borderCallout1">
            <a:avLst>
              <a:gd name="adj1" fmla="val 27273"/>
              <a:gd name="adj2" fmla="val 120000"/>
              <a:gd name="adj3" fmla="val 26894"/>
              <a:gd name="adj4" fmla="val 311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08583" name="AutoShape 7"/>
          <p:cNvSpPr>
            <a:spLocks/>
          </p:cNvSpPr>
          <p:nvPr/>
        </p:nvSpPr>
        <p:spPr bwMode="auto">
          <a:xfrm>
            <a:off x="5195888" y="4875213"/>
            <a:ext cx="381000" cy="419100"/>
          </a:xfrm>
          <a:prstGeom prst="borderCallout1">
            <a:avLst>
              <a:gd name="adj1" fmla="val 27273"/>
              <a:gd name="adj2" fmla="val -20000"/>
              <a:gd name="adj3" fmla="val 27273"/>
              <a:gd name="adj4" fmla="val -15583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408584" name="AutoShape 8"/>
          <p:cNvSpPr>
            <a:spLocks/>
          </p:cNvSpPr>
          <p:nvPr/>
        </p:nvSpPr>
        <p:spPr bwMode="auto">
          <a:xfrm>
            <a:off x="6021388" y="3749675"/>
            <a:ext cx="381000" cy="419100"/>
          </a:xfrm>
          <a:prstGeom prst="borderCallout1">
            <a:avLst>
              <a:gd name="adj1" fmla="val 27273"/>
              <a:gd name="adj2" fmla="val -20000"/>
              <a:gd name="adj3" fmla="val -96593"/>
              <a:gd name="adj4" fmla="val -24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408585" name="AutoShape 9"/>
          <p:cNvSpPr>
            <a:spLocks/>
          </p:cNvSpPr>
          <p:nvPr/>
        </p:nvSpPr>
        <p:spPr bwMode="auto">
          <a:xfrm>
            <a:off x="1219200" y="5486400"/>
            <a:ext cx="381000" cy="419100"/>
          </a:xfrm>
          <a:prstGeom prst="borderCallout1">
            <a:avLst>
              <a:gd name="adj1" fmla="val 27273"/>
              <a:gd name="adj2" fmla="val 120000"/>
              <a:gd name="adj3" fmla="val 27273"/>
              <a:gd name="adj4" fmla="val 38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8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8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8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8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8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0" grpId="0" animBg="1"/>
      <p:bldP spid="408581" grpId="0" animBg="1"/>
      <p:bldP spid="408582" grpId="0" animBg="1"/>
      <p:bldP spid="408583" grpId="0" animBg="1"/>
      <p:bldP spid="408584" grpId="0" animBg="1"/>
      <p:bldP spid="4085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Browsers typically support two “languages”: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HTML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Translate the tags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Display the content appropriately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JavaScript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Interpret a line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Execute the line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Both are executed in order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Functions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Any number of functions can be declared in one </a:t>
            </a: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element</a:t>
            </a:r>
          </a:p>
          <a:p>
            <a:pPr lvl="1" eaLnBrk="1" hangingPunct="1"/>
            <a:r>
              <a:rPr lang="en-US" dirty="0" smtClean="0"/>
              <a:t>Properly within the </a:t>
            </a:r>
            <a:r>
              <a:rPr lang="en-US" dirty="0" smtClean="0">
                <a:solidFill>
                  <a:srgbClr val="0066FF"/>
                </a:solidFill>
              </a:rPr>
              <a:t>&lt;head</a:t>
            </a:r>
            <a:r>
              <a:rPr lang="en-US" dirty="0" smtClean="0"/>
              <a:t>&gt; section</a:t>
            </a:r>
          </a:p>
          <a:p>
            <a:pPr eaLnBrk="1" hangingPunct="1"/>
            <a:r>
              <a:rPr lang="en-US" dirty="0" smtClean="0"/>
              <a:t>Functions are executed</a:t>
            </a:r>
          </a:p>
          <a:p>
            <a:pPr lvl="1" eaLnBrk="1" hangingPunct="1"/>
            <a:r>
              <a:rPr lang="en-US" dirty="0" smtClean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order</a:t>
            </a:r>
            <a:r>
              <a:rPr lang="en-US" dirty="0" smtClean="0"/>
              <a:t> in which they’re </a:t>
            </a:r>
            <a:r>
              <a:rPr lang="en-US" u="sng" dirty="0" smtClean="0">
                <a:solidFill>
                  <a:srgbClr val="FF0000"/>
                </a:solidFill>
              </a:rPr>
              <a:t>called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order</a:t>
            </a:r>
            <a:r>
              <a:rPr lang="en-US" dirty="0" smtClean="0"/>
              <a:t> in which they’re </a:t>
            </a:r>
            <a:r>
              <a:rPr lang="en-US" u="sng" dirty="0" smtClean="0">
                <a:solidFill>
                  <a:srgbClr val="FF0000"/>
                </a:solidFill>
              </a:rPr>
              <a:t>declared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function </a:t>
            </a:r>
            <a:r>
              <a:rPr lang="en-US" dirty="0" err="1" smtClean="0">
                <a:solidFill>
                  <a:srgbClr val="0066FF"/>
                </a:solidFill>
              </a:rPr>
              <a:t>printGreeting</a:t>
            </a:r>
            <a:r>
              <a:rPr lang="en-US" dirty="0" smtClean="0">
                <a:solidFill>
                  <a:srgbClr val="0066FF"/>
                </a:solidFill>
              </a:rPr>
              <a:t>() {	alert(“Hello, Fred”)}</a:t>
            </a:r>
          </a:p>
        </p:txBody>
      </p:sp>
      <p:sp>
        <p:nvSpPr>
          <p:cNvPr id="413700" name="Rectangle 4"/>
          <p:cNvSpPr>
            <a:spLocks noChangeArrowheads="1"/>
          </p:cNvSpPr>
          <p:nvPr/>
        </p:nvSpPr>
        <p:spPr bwMode="auto">
          <a:xfrm>
            <a:off x="381000" y="2590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solidFill>
                  <a:srgbClr val="0066FF"/>
                </a:solidFill>
              </a:rPr>
              <a:t>function </a:t>
            </a:r>
            <a:r>
              <a:rPr lang="en-US" sz="3200" dirty="0" err="1">
                <a:solidFill>
                  <a:srgbClr val="0066FF"/>
                </a:solidFill>
              </a:rPr>
              <a:t>printGreeting</a:t>
            </a:r>
            <a:r>
              <a:rPr lang="en-US" sz="3200" dirty="0">
                <a:solidFill>
                  <a:srgbClr val="0066FF"/>
                </a:solidFill>
              </a:rPr>
              <a:t>() {	alert(“Hello, Mary”)}</a:t>
            </a:r>
          </a:p>
        </p:txBody>
      </p:sp>
      <p:sp>
        <p:nvSpPr>
          <p:cNvPr id="413701" name="Rectangle 5"/>
          <p:cNvSpPr>
            <a:spLocks noChangeArrowheads="1"/>
          </p:cNvSpPr>
          <p:nvPr/>
        </p:nvSpPr>
        <p:spPr bwMode="auto">
          <a:xfrm>
            <a:off x="381000" y="4495800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function greetFred() { alert(“Hello, Fred”) 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200">
                <a:solidFill>
                  <a:srgbClr val="0066FF"/>
                </a:solidFill>
              </a:rPr>
              <a:t>function greetMary() { alert(“Hello, Mary”)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7200" y="3352800"/>
            <a:ext cx="472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Big Problem!  Duplication function name!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10800000">
            <a:off x="2926080" y="3048000"/>
            <a:ext cx="1188720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312921" y="5943600"/>
            <a:ext cx="460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Small Problem!  More complicated code that doesn’t really have any advantage!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2971800" y="5638800"/>
            <a:ext cx="1188720" cy="381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0" y="3886200"/>
            <a:ext cx="8933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Solution: write two functions to greet different persons?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700" grpId="0"/>
      <p:bldP spid="413701" grpId="0"/>
      <p:bldP spid="6" grpId="0"/>
      <p:bldP spid="9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Need a </a:t>
            </a:r>
            <a:r>
              <a:rPr lang="en-US" dirty="0" err="1" smtClean="0">
                <a:solidFill>
                  <a:srgbClr val="0066FF"/>
                </a:solidFill>
              </a:rPr>
              <a:t>printGreeting</a:t>
            </a:r>
            <a:r>
              <a:rPr lang="en-US" dirty="0" smtClean="0"/>
              <a:t> function that uses a parameter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function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printGreeting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 alert(“Hello, ” +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Call by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personName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=“Fred”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printGreeting(personName)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personName=“Mary”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printGreeting(personName)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Parameters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Multiple parameters</a:t>
            </a:r>
          </a:p>
          <a:p>
            <a:pPr lvl="1" eaLnBrk="1" hangingPunct="1"/>
            <a:r>
              <a:rPr lang="en-US" dirty="0" smtClean="0"/>
              <a:t>Number of parameter must match</a:t>
            </a:r>
          </a:p>
          <a:p>
            <a:pPr lvl="2" eaLnBrk="1" hangingPunct="1"/>
            <a:r>
              <a:rPr lang="en-US" dirty="0" smtClean="0"/>
              <a:t>function declaration</a:t>
            </a:r>
          </a:p>
          <a:p>
            <a:pPr lvl="2" eaLnBrk="1" hangingPunct="1"/>
            <a:r>
              <a:rPr lang="en-US" dirty="0" smtClean="0"/>
              <a:t>call</a:t>
            </a:r>
          </a:p>
          <a:p>
            <a:pPr eaLnBrk="1" hangingPunct="1"/>
            <a:r>
              <a:rPr lang="en-US" dirty="0" smtClean="0"/>
              <a:t>Declaring: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function sample(a, b, c, d) {…}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/>
            <a:r>
              <a:rPr lang="en-US" dirty="0" smtClean="0"/>
              <a:t>Calling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algn="ctr"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sample("Bob","Mary",user1, user2)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Forms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 far: to acquire data from users we have:</a:t>
            </a:r>
          </a:p>
          <a:p>
            <a:pPr lvl="1" eaLnBrk="1" hangingPunct="1"/>
            <a:r>
              <a:rPr lang="en-US" dirty="0" smtClean="0"/>
              <a:t>Methods (</a:t>
            </a:r>
            <a:r>
              <a:rPr lang="en-US" dirty="0" smtClean="0">
                <a:solidFill>
                  <a:srgbClr val="0066FF"/>
                </a:solidFill>
              </a:rPr>
              <a:t>alert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FF"/>
                </a:solidFill>
              </a:rPr>
              <a:t>confirm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FF"/>
                </a:solidFill>
              </a:rPr>
              <a:t>prompt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Simple</a:t>
            </a:r>
          </a:p>
          <a:p>
            <a:pPr lvl="2" eaLnBrk="1" hangingPunct="1"/>
            <a:r>
              <a:rPr lang="en-US" dirty="0" smtClean="0"/>
              <a:t>Rather “crude” </a:t>
            </a:r>
          </a:p>
          <a:p>
            <a:pPr eaLnBrk="1" hangingPunct="1"/>
            <a:r>
              <a:rPr lang="en-US" dirty="0" smtClean="0"/>
              <a:t>Need something better:</a:t>
            </a:r>
          </a:p>
          <a:p>
            <a:pPr lvl="1" eaLnBrk="1" hangingPunct="1"/>
            <a:r>
              <a:rPr lang="en-US" dirty="0" smtClean="0"/>
              <a:t>Forms</a:t>
            </a:r>
          </a:p>
          <a:p>
            <a:pPr lvl="2" eaLnBrk="1" hangingPunct="1"/>
            <a:r>
              <a:rPr lang="en-US" dirty="0" smtClean="0"/>
              <a:t>Have several input mechanisms</a:t>
            </a:r>
          </a:p>
          <a:p>
            <a:pPr lvl="2" eaLnBrk="1" hangingPunct="1"/>
            <a:r>
              <a:rPr lang="en-US" dirty="0" smtClean="0"/>
              <a:t>Can be sophisticated as needed</a:t>
            </a:r>
          </a:p>
          <a:p>
            <a:pPr lvl="2" eaLnBrk="1" hangingPunct="1"/>
            <a:r>
              <a:rPr lang="en-US" dirty="0" smtClean="0"/>
              <a:t>Customize to task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Some form input mechanisms: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Text boxes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Check boxes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Radio buttons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Drop downs</a:t>
            </a:r>
          </a:p>
          <a:p>
            <a:pPr lvl="2" eaLnBrk="1" hangingPunct="1"/>
            <a:r>
              <a:rPr lang="en-US" dirty="0" smtClean="0">
                <a:solidFill>
                  <a:srgbClr val="0066FF"/>
                </a:solidFill>
              </a:rPr>
              <a:t>Single or multiple selection lists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related data to be collected</a:t>
            </a:r>
          </a:p>
          <a:p>
            <a:pPr lvl="1"/>
            <a:r>
              <a:rPr lang="en-US" dirty="0" smtClean="0"/>
              <a:t>Application for a loan</a:t>
            </a:r>
          </a:p>
          <a:p>
            <a:pPr lvl="1"/>
            <a:r>
              <a:rPr lang="en-US" dirty="0" smtClean="0"/>
              <a:t>Survey</a:t>
            </a:r>
          </a:p>
          <a:p>
            <a:r>
              <a:rPr lang="en-US" dirty="0" smtClean="0"/>
              <a:t>Can have multiple forms on a Web page</a:t>
            </a:r>
          </a:p>
          <a:p>
            <a:pPr lvl="1"/>
            <a:r>
              <a:rPr lang="en-US" dirty="0" smtClean="0"/>
              <a:t>Each with its own identity</a:t>
            </a:r>
          </a:p>
          <a:p>
            <a:pPr lvl="1"/>
            <a:r>
              <a:rPr lang="en-US" dirty="0" smtClean="0"/>
              <a:t>Group appropriately</a:t>
            </a:r>
          </a:p>
          <a:p>
            <a:pPr lvl="1"/>
            <a:r>
              <a:rPr lang="en-US" dirty="0" smtClean="0"/>
              <a:t>Typically only one or two forms per page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structure:</a:t>
            </a:r>
          </a:p>
          <a:p>
            <a:pPr eaLnBrk="1" hangingPunct="1">
              <a:buNone/>
            </a:pPr>
            <a:endParaRPr lang="en-US" sz="24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method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=“post”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=“serverprog.exe”&gt;</a:t>
            </a:r>
          </a:p>
          <a:p>
            <a:pPr eaLnBrk="1" hangingPunct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Area in a form where:</a:t>
            </a:r>
          </a:p>
          <a:p>
            <a:pPr lvl="1"/>
            <a:r>
              <a:rPr lang="en-US" dirty="0" smtClean="0"/>
              <a:t>Text may be displayed</a:t>
            </a:r>
          </a:p>
          <a:p>
            <a:pPr lvl="1"/>
            <a:r>
              <a:rPr lang="en-US" dirty="0" smtClean="0"/>
              <a:t>Text may be entered</a:t>
            </a:r>
          </a:p>
          <a:p>
            <a:r>
              <a:rPr lang="en-US" dirty="0" smtClean="0"/>
              <a:t>Works as </a:t>
            </a:r>
          </a:p>
          <a:p>
            <a:pPr lvl="1"/>
            <a:r>
              <a:rPr lang="en-US" dirty="0" smtClean="0"/>
              <a:t>An output device</a:t>
            </a:r>
          </a:p>
          <a:p>
            <a:pPr lvl="1"/>
            <a:r>
              <a:rPr lang="en-US" dirty="0" smtClean="0"/>
              <a:t>An input device</a:t>
            </a:r>
          </a:p>
          <a:p>
            <a:pPr lvl="1"/>
            <a:r>
              <a:rPr lang="en-US" dirty="0" smtClean="0"/>
              <a:t>OR BOTH!</a:t>
            </a:r>
          </a:p>
          <a:p>
            <a:r>
              <a:rPr lang="en-US" dirty="0" smtClean="0"/>
              <a:t>General form: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&lt;input type=“text”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More than one scripting language</a:t>
            </a:r>
          </a:p>
          <a:p>
            <a:pPr lvl="1"/>
            <a:r>
              <a:rPr lang="en-US" dirty="0" smtClean="0"/>
              <a:t>JavaScript is the most common</a:t>
            </a:r>
          </a:p>
          <a:p>
            <a:pPr lvl="1"/>
            <a:r>
              <a:rPr lang="en-US" dirty="0" smtClean="0"/>
              <a:t>Specify which to use in HTML </a:t>
            </a:r>
            <a:r>
              <a:rPr lang="en-US" i="1" dirty="0" smtClean="0"/>
              <a:t>script</a:t>
            </a:r>
            <a:r>
              <a:rPr lang="en-US" dirty="0" smtClean="0"/>
              <a:t> tag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JavaScript code composed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Instructions/Commands/Statements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Case sensitive!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Inserted directly into HTML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Either &lt;head&gt; or &lt;body&gt;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element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lvl="1"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&lt;script type=“text/javascript”&gt;</a:t>
            </a:r>
          </a:p>
          <a:p>
            <a:pPr lvl="1">
              <a:buNone/>
            </a:pPr>
            <a:r>
              <a:rPr lang="en-US" sz="2000" dirty="0" smtClean="0"/>
              <a:t>		…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&lt;/script&gt;</a:t>
            </a:r>
          </a:p>
          <a:p>
            <a:pPr lvl="1"/>
            <a:r>
              <a:rPr lang="en-US" sz="2000" dirty="0" smtClean="0"/>
              <a:t>Note: Most modern browsers will assume JavaScript if not specified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I/O with Text Boxes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495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Data elements:</a:t>
            </a:r>
          </a:p>
          <a:p>
            <a:pPr lvl="1" eaLnBrk="1" hangingPunct="1"/>
            <a:r>
              <a:rPr lang="en-US" dirty="0" smtClean="0"/>
              <a:t>Can be named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type=“text”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nameBox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Can be pre-filled (e.g. have a default value)</a:t>
            </a: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type=“text”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=“Please enter your name”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Can have a size</a:t>
            </a:r>
          </a:p>
          <a:p>
            <a:pPr lvl="1"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&lt;input type=“text” 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=“30”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Submitting Form Information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Why do you use a FORM?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Gather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Pass Form information on to something else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Denoted by the action=“…” value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Usually a program (PHP, C executable, Java Program)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Submit Button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Does the action above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Usually a PHP, CGI, JSP, or ASP program get the data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Beyond this course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Two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GET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Best for small amounts of data</a:t>
            </a:r>
          </a:p>
          <a:p>
            <a:pPr lvl="3">
              <a:lnSpc>
                <a:spcPct val="80000"/>
              </a:lnSpc>
            </a:pPr>
            <a:r>
              <a:rPr lang="en-US" sz="1400" dirty="0" smtClean="0">
                <a:solidFill>
                  <a:srgbClr val="0066FF"/>
                </a:solidFill>
              </a:rPr>
              <a:t>implies the form data will not be saved on the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Appends data to </a:t>
            </a:r>
            <a:r>
              <a:rPr lang="en-US" sz="1800" dirty="0" err="1" smtClean="0">
                <a:solidFill>
                  <a:srgbClr val="0066FF"/>
                </a:solidFill>
              </a:rPr>
              <a:t>url</a:t>
            </a:r>
            <a:r>
              <a:rPr lang="en-US" sz="1800" dirty="0" smtClean="0">
                <a:solidFill>
                  <a:srgbClr val="0066FF"/>
                </a:solidFill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66FF"/>
                </a:solidFill>
              </a:rPr>
              <a:t>http://www.myurl.com/name?data1=22&amp;data2=aname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POST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Best for large amounts of data</a:t>
            </a:r>
          </a:p>
          <a:p>
            <a:pPr lvl="3">
              <a:lnSpc>
                <a:spcPct val="80000"/>
              </a:lnSpc>
            </a:pPr>
            <a:r>
              <a:rPr lang="en-US" sz="1400" dirty="0" smtClean="0">
                <a:solidFill>
                  <a:srgbClr val="0066FF"/>
                </a:solidFill>
              </a:rPr>
              <a:t>implies the form data may be saved on the computer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Better for privacy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Data passed “under the covers” via the HTTP protocol</a:t>
            </a:r>
          </a:p>
          <a:p>
            <a:pPr eaLnBrk="1" hangingPunct="1"/>
            <a:r>
              <a:rPr lang="en-US" sz="2600" dirty="0" smtClean="0"/>
              <a:t>Example</a:t>
            </a:r>
          </a:p>
          <a:p>
            <a:pPr lvl="1" eaLnBrk="1" hangingPunct="1"/>
            <a:r>
              <a:rPr lang="en-US" sz="2200" dirty="0" smtClean="0">
                <a:hlinkClick r:id="rId2" action="ppaction://hlinkfile"/>
              </a:rPr>
              <a:t>Ch10-Ex-11.html</a:t>
            </a:r>
            <a:endParaRPr lang="en-US" sz="2200" dirty="0" smtClean="0"/>
          </a:p>
          <a:p>
            <a:pPr lvl="2" eaLnBrk="1" hangingPunct="1"/>
            <a:r>
              <a:rPr lang="en-US" sz="1800" dirty="0" smtClean="0"/>
              <a:t>Note the differences between the GET and the POST in the URL</a:t>
            </a:r>
          </a:p>
          <a:p>
            <a:pPr lvl="1" eaLnBrk="1" hangingPunct="1">
              <a:lnSpc>
                <a:spcPct val="80000"/>
              </a:lnSpc>
            </a:pPr>
            <a:endParaRPr lang="en-US" sz="22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Conditional statement</a:t>
            </a:r>
          </a:p>
          <a:p>
            <a:pPr lvl="1" eaLnBrk="1" hangingPunct="1"/>
            <a:r>
              <a:rPr lang="en-US" dirty="0" smtClean="0"/>
              <a:t>Poses a question that is</a:t>
            </a:r>
          </a:p>
          <a:p>
            <a:pPr lvl="2" eaLnBrk="1" hangingPunct="1"/>
            <a:r>
              <a:rPr lang="en-US" dirty="0" smtClean="0"/>
              <a:t>Unambiguously true or false then</a:t>
            </a:r>
          </a:p>
          <a:p>
            <a:pPr lvl="2" eaLnBrk="1" hangingPunct="1"/>
            <a:r>
              <a:rPr lang="en-US" dirty="0" smtClean="0"/>
              <a:t>Executes one set of statements if true and</a:t>
            </a:r>
          </a:p>
          <a:p>
            <a:pPr lvl="2" eaLnBrk="1" hangingPunct="1"/>
            <a:r>
              <a:rPr lang="en-US" dirty="0" smtClean="0"/>
              <a:t>Optionally executes a </a:t>
            </a:r>
            <a:r>
              <a:rPr lang="en-US" u="sng" dirty="0" smtClean="0"/>
              <a:t>different</a:t>
            </a:r>
            <a:r>
              <a:rPr lang="en-US" dirty="0" smtClean="0"/>
              <a:t> set if false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a&lt;b</a:t>
            </a:r>
          </a:p>
          <a:p>
            <a:pPr lvl="3"/>
            <a:r>
              <a:rPr lang="en-US" dirty="0" smtClean="0"/>
              <a:t>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less than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a==b</a:t>
            </a:r>
          </a:p>
          <a:p>
            <a:pPr lvl="3"/>
            <a:r>
              <a:rPr lang="en-US" dirty="0" smtClean="0"/>
              <a:t>is the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the same as the value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syntax: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if (</a:t>
            </a:r>
            <a:r>
              <a:rPr lang="en-US" sz="3200" dirty="0" smtClean="0"/>
              <a:t>…</a:t>
            </a:r>
            <a:r>
              <a:rPr lang="en-US" sz="3200" dirty="0" smtClean="0">
                <a:solidFill>
                  <a:srgbClr val="0066FF"/>
                </a:solidFill>
              </a:rPr>
              <a:t>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}</a:t>
            </a:r>
          </a:p>
        </p:txBody>
      </p:sp>
      <p:sp>
        <p:nvSpPr>
          <p:cNvPr id="507908" name="AutoShape 4"/>
          <p:cNvSpPr>
            <a:spLocks/>
          </p:cNvSpPr>
          <p:nvPr/>
        </p:nvSpPr>
        <p:spPr bwMode="auto">
          <a:xfrm>
            <a:off x="1905000" y="3810000"/>
            <a:ext cx="1143000" cy="419100"/>
          </a:xfrm>
          <a:prstGeom prst="borderCallout1">
            <a:avLst>
              <a:gd name="adj1" fmla="val 27273"/>
              <a:gd name="adj2" fmla="val -6667"/>
              <a:gd name="adj3" fmla="val -154926"/>
              <a:gd name="adj4" fmla="val -61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Keyword</a:t>
            </a:r>
          </a:p>
        </p:txBody>
      </p:sp>
      <p:sp>
        <p:nvSpPr>
          <p:cNvPr id="507909" name="AutoShape 5"/>
          <p:cNvSpPr>
            <a:spLocks/>
          </p:cNvSpPr>
          <p:nvPr/>
        </p:nvSpPr>
        <p:spPr bwMode="auto">
          <a:xfrm>
            <a:off x="3886200" y="3886200"/>
            <a:ext cx="1447800" cy="685800"/>
          </a:xfrm>
          <a:prstGeom prst="borderCallout1">
            <a:avLst>
              <a:gd name="adj1" fmla="val 16667"/>
              <a:gd name="adj2" fmla="val -5264"/>
              <a:gd name="adj3" fmla="val -95734"/>
              <a:gd name="adj4" fmla="val -15863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Conditional statement</a:t>
            </a:r>
          </a:p>
        </p:txBody>
      </p:sp>
      <p:sp>
        <p:nvSpPr>
          <p:cNvPr id="507911" name="AutoShape 7"/>
          <p:cNvSpPr>
            <a:spLocks/>
          </p:cNvSpPr>
          <p:nvPr/>
        </p:nvSpPr>
        <p:spPr bwMode="auto">
          <a:xfrm>
            <a:off x="2590800" y="5334000"/>
            <a:ext cx="2301875" cy="884238"/>
          </a:xfrm>
          <a:prstGeom prst="borderCallout1">
            <a:avLst>
              <a:gd name="adj1" fmla="val 12926"/>
              <a:gd name="adj2" fmla="val -3310"/>
              <a:gd name="adj3" fmla="val -112826"/>
              <a:gd name="adj4" fmla="val -584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Statement(s) to be executed if condition is true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143000" y="4267200"/>
            <a:ext cx="1981200" cy="609600"/>
            <a:chOff x="2832" y="2112"/>
            <a:chExt cx="1248" cy="384"/>
          </a:xfrm>
        </p:grpSpPr>
        <p:sp>
          <p:nvSpPr>
            <p:cNvPr id="8203" name="AutoShape 6"/>
            <p:cNvSpPr>
              <a:spLocks/>
            </p:cNvSpPr>
            <p:nvPr/>
          </p:nvSpPr>
          <p:spPr bwMode="auto">
            <a:xfrm>
              <a:off x="3408" y="2112"/>
              <a:ext cx="672" cy="384"/>
            </a:xfrm>
            <a:prstGeom prst="borderCallout1">
              <a:avLst>
                <a:gd name="adj1" fmla="val 18750"/>
                <a:gd name="adj2" fmla="val -7144"/>
                <a:gd name="adj3" fmla="val -73958"/>
                <a:gd name="adj4" fmla="val -89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Defines block</a:t>
              </a:r>
            </a:p>
          </p:txBody>
        </p:sp>
        <p:sp>
          <p:nvSpPr>
            <p:cNvPr id="8204" name="Line 8"/>
            <p:cNvSpPr>
              <a:spLocks noChangeShapeType="1"/>
            </p:cNvSpPr>
            <p:nvPr/>
          </p:nvSpPr>
          <p:spPr bwMode="auto">
            <a:xfrm flipH="1">
              <a:off x="2832" y="2208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52600" y="2286000"/>
            <a:ext cx="1752600" cy="914400"/>
            <a:chOff x="1248" y="1632"/>
            <a:chExt cx="1104" cy="576"/>
          </a:xfrm>
        </p:grpSpPr>
        <p:sp>
          <p:nvSpPr>
            <p:cNvPr id="8201" name="AutoShape 10"/>
            <p:cNvSpPr>
              <a:spLocks/>
            </p:cNvSpPr>
            <p:nvPr/>
          </p:nvSpPr>
          <p:spPr bwMode="auto">
            <a:xfrm>
              <a:off x="1536" y="1632"/>
              <a:ext cx="816" cy="576"/>
            </a:xfrm>
            <a:prstGeom prst="borderCallout1">
              <a:avLst>
                <a:gd name="adj1" fmla="val 12500"/>
                <a:gd name="adj2" fmla="val -5884"/>
                <a:gd name="adj3" fmla="val 70833"/>
                <a:gd name="adj4" fmla="val -6470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 dirty="0"/>
                <a:t>Defines conditional statement</a:t>
              </a:r>
            </a:p>
          </p:txBody>
        </p:sp>
        <p:sp>
          <p:nvSpPr>
            <p:cNvPr id="8202" name="Line 11"/>
            <p:cNvSpPr>
              <a:spLocks noChangeShapeType="1"/>
            </p:cNvSpPr>
            <p:nvPr/>
          </p:nvSpPr>
          <p:spPr bwMode="auto">
            <a:xfrm flipH="1">
              <a:off x="1248" y="1728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7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8" grpId="0" animBg="1"/>
      <p:bldP spid="507909" grpId="0" animBg="1"/>
      <p:bldP spid="50791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848600" cy="3886200"/>
          </a:xfrm>
        </p:spPr>
        <p:txBody>
          <a:bodyPr/>
          <a:lstStyle/>
          <a:p>
            <a:pPr eaLnBrk="1" hangingPunct="1"/>
            <a:r>
              <a:rPr lang="en-US" smtClean="0"/>
              <a:t>Relational Operators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smtClean="0"/>
          </a:p>
        </p:txBody>
      </p:sp>
      <p:graphicFrame>
        <p:nvGraphicFramePr>
          <p:cNvPr id="512052" name="Group 52"/>
          <p:cNvGraphicFramePr>
            <a:graphicFrameLocks noGrp="1"/>
          </p:cNvGraphicFramePr>
          <p:nvPr>
            <p:ph sz="half" idx="2"/>
          </p:nvPr>
        </p:nvGraphicFramePr>
        <p:xfrm>
          <a:off x="2133600" y="2819400"/>
          <a:ext cx="4705350" cy="3200400"/>
        </p:xfrm>
        <a:graphic>
          <a:graphicData uri="http://schemas.openxmlformats.org/drawingml/2006/table">
            <a:tbl>
              <a:tblPr/>
              <a:tblGrid>
                <a:gridCol w="1284288"/>
                <a:gridCol w="34210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&lt;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&lt;=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&gt;=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!=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==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239000" cy="4419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JavaScript syntax (optional ways to code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dirty="0" smtClean="0"/>
              <a:t>):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statement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           </a:t>
            </a:r>
            <a:r>
              <a:rPr lang="en-US" sz="2800" dirty="0" smtClean="0"/>
              <a:t>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{ statement(s)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           </a:t>
            </a:r>
            <a:r>
              <a:rPr lang="en-US" sz="2800" dirty="0" smtClean="0"/>
              <a:t>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statement(s)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}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2971800"/>
            <a:ext cx="3582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this is one single statement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0" y="5257800"/>
            <a:ext cx="4621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these can be one or more statements</a:t>
            </a: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343400" y="2971800"/>
            <a:ext cx="533400" cy="184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lg" len="med"/>
            <a:tailEnd/>
          </a:ln>
        </p:spPr>
      </p:cxnSp>
      <p:cxnSp>
        <p:nvCxnSpPr>
          <p:cNvPr id="11" name="Straight Arrow Connector 10"/>
          <p:cNvCxnSpPr>
            <a:cxnSpLocks noChangeShapeType="1"/>
            <a:stCxn id="5" idx="1"/>
          </p:cNvCxnSpPr>
          <p:nvPr/>
        </p:nvCxnSpPr>
        <p:spPr bwMode="auto">
          <a:xfrm flipH="1" flipV="1">
            <a:off x="4038600" y="4038600"/>
            <a:ext cx="533400" cy="140414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triangle" w="med" len="med"/>
          </a:ln>
        </p:spPr>
      </p:cxnSp>
      <p:cxnSp>
        <p:nvCxnSpPr>
          <p:cNvPr id="13" name="Straight Arrow Connector 12"/>
          <p:cNvCxnSpPr>
            <a:cxnSpLocks noChangeShapeType="1"/>
            <a:endCxn id="5" idx="1"/>
          </p:cNvCxnSpPr>
          <p:nvPr/>
        </p:nvCxnSpPr>
        <p:spPr bwMode="auto">
          <a:xfrm flipV="1">
            <a:off x="4038600" y="5442744"/>
            <a:ext cx="533400" cy="11985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lg" len="med"/>
            <a:tailEnd/>
          </a:ln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91000" y="5934075"/>
            <a:ext cx="495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CC00"/>
                </a:solidFill>
              </a:rPr>
              <a:t>The curly braces {} are “optional” if you </a:t>
            </a:r>
            <a:r>
              <a:rPr lang="en-US" i="1" u="sng" dirty="0">
                <a:solidFill>
                  <a:srgbClr val="00CC00"/>
                </a:solidFill>
              </a:rPr>
              <a:t>only</a:t>
            </a:r>
            <a:r>
              <a:rPr lang="en-US" b="1" dirty="0">
                <a:solidFill>
                  <a:srgbClr val="00CC00"/>
                </a:solidFill>
              </a:rPr>
              <a:t> want to execute one statement for the if, but you must be careful!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Boxes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Captures user responses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To multiple Yes/No or True/False situations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Basic syntax: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&lt;input type    = “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checkbox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name    = 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perlCB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checked = “checked” /&gt;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have as many checkboxes as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check as many as you like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Each checkbox has a unique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Note: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&lt;input type=‘checkbox’ …&gt; makes a check box and </a:t>
            </a:r>
            <a:r>
              <a:rPr lang="en-US" sz="2000" dirty="0" smtClean="0">
                <a:solidFill>
                  <a:srgbClr val="FF0000"/>
                </a:solidFill>
              </a:rPr>
              <a:t>nothing else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i.e. no text goes with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You need to supply text or graphics to give the box meaning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Radio Buttons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876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Captures user response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Use in multiple choice, </a:t>
            </a:r>
            <a:r>
              <a:rPr lang="en-US" sz="2400" i="1" dirty="0" smtClean="0">
                <a:solidFill>
                  <a:srgbClr val="FF0000"/>
                </a:solidFill>
              </a:rPr>
              <a:t>mutually exclusive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situations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For every button </a:t>
            </a:r>
            <a:r>
              <a:rPr lang="en-US" sz="2000" i="1" dirty="0" smtClean="0">
                <a:solidFill>
                  <a:srgbClr val="00CC00"/>
                </a:solidFill>
              </a:rPr>
              <a:t>within that group or set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Basic syntax: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&lt;input type = “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radio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    name = “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sodaRB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” /&gt;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Can have multiple sets of radio buttons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Each button in a set must have the same name to be grouped together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Can check one and only one within the </a:t>
            </a:r>
            <a:r>
              <a:rPr lang="en-US" sz="2400" b="1" dirty="0" smtClean="0"/>
              <a:t>group</a:t>
            </a:r>
            <a:r>
              <a:rPr lang="en-US" sz="2400" dirty="0" smtClean="0"/>
              <a:t> having the </a:t>
            </a:r>
            <a:r>
              <a:rPr lang="en-US" sz="2400" b="1" dirty="0" smtClean="0"/>
              <a:t>same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As with the checkbox this makes the radio button only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No names, titles, etc. associated with button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Must add your 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Types of Loops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For</a:t>
            </a:r>
          </a:p>
          <a:p>
            <a:pPr eaLnBrk="1" hangingPunct="1"/>
            <a:r>
              <a:rPr lang="en-US" sz="4000" smtClean="0"/>
              <a:t>While</a:t>
            </a:r>
          </a:p>
          <a:p>
            <a:pPr eaLnBrk="1" hangingPunct="1"/>
            <a:r>
              <a:rPr lang="en-US" sz="4000" smtClean="0"/>
              <a:t>Do-While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Loops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“Some number of times” is the hard part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JavaScript syntax: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endParaRPr lang="en-US" b="1" dirty="0" smtClean="0">
              <a:solidFill>
                <a:srgbClr val="0066FF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=1;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&lt;=5;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ctr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=ctr+1) 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  <a:latin typeface="Courier New" pitchFamily="49" charset="0"/>
              </a:rPr>
              <a:t>    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60132" name="AutoShape 4"/>
          <p:cNvSpPr>
            <a:spLocks/>
          </p:cNvSpPr>
          <p:nvPr/>
        </p:nvSpPr>
        <p:spPr bwMode="auto">
          <a:xfrm>
            <a:off x="3048000" y="4495800"/>
            <a:ext cx="1219200" cy="647700"/>
          </a:xfrm>
          <a:prstGeom prst="borderCallout1">
            <a:avLst>
              <a:gd name="adj1" fmla="val 17648"/>
              <a:gd name="adj2" fmla="val -6250"/>
              <a:gd name="adj3" fmla="val -147060"/>
              <a:gd name="adj4" fmla="val -625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Starting value</a:t>
            </a:r>
          </a:p>
        </p:txBody>
      </p:sp>
      <p:sp>
        <p:nvSpPr>
          <p:cNvPr id="560133" name="AutoShape 5"/>
          <p:cNvSpPr>
            <a:spLocks/>
          </p:cNvSpPr>
          <p:nvPr/>
        </p:nvSpPr>
        <p:spPr bwMode="auto">
          <a:xfrm>
            <a:off x="3429000" y="2743200"/>
            <a:ext cx="1143000" cy="419100"/>
          </a:xfrm>
          <a:prstGeom prst="borderCallout1">
            <a:avLst>
              <a:gd name="adj1" fmla="val 27273"/>
              <a:gd name="adj2" fmla="val -6667"/>
              <a:gd name="adj3" fmla="val 35986"/>
              <a:gd name="adj4" fmla="val -694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Counter</a:t>
            </a:r>
          </a:p>
        </p:txBody>
      </p:sp>
      <p:sp>
        <p:nvSpPr>
          <p:cNvPr id="560134" name="AutoShape 6"/>
          <p:cNvSpPr>
            <a:spLocks/>
          </p:cNvSpPr>
          <p:nvPr/>
        </p:nvSpPr>
        <p:spPr bwMode="auto">
          <a:xfrm>
            <a:off x="5105400" y="4495800"/>
            <a:ext cx="1371600" cy="647700"/>
          </a:xfrm>
          <a:prstGeom prst="borderCallout1">
            <a:avLst>
              <a:gd name="adj1" fmla="val 17648"/>
              <a:gd name="adj2" fmla="val -5556"/>
              <a:gd name="adj3" fmla="val -147060"/>
              <a:gd name="adj4" fmla="val -55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Continuing condition</a:t>
            </a:r>
          </a:p>
        </p:txBody>
      </p:sp>
      <p:sp>
        <p:nvSpPr>
          <p:cNvPr id="560135" name="AutoShape 7"/>
          <p:cNvSpPr>
            <a:spLocks/>
          </p:cNvSpPr>
          <p:nvPr/>
        </p:nvSpPr>
        <p:spPr bwMode="auto">
          <a:xfrm>
            <a:off x="7391400" y="4419600"/>
            <a:ext cx="1676400" cy="647700"/>
          </a:xfrm>
          <a:prstGeom prst="borderCallout1">
            <a:avLst>
              <a:gd name="adj1" fmla="val 17648"/>
              <a:gd name="adj2" fmla="val -4546"/>
              <a:gd name="adj3" fmla="val -135296"/>
              <a:gd name="adj4" fmla="val -454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Incrementing 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0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0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0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2" grpId="0" animBg="1"/>
      <p:bldP spid="560133" grpId="0" animBg="1"/>
      <p:bldP spid="560134" grpId="0" animBg="1"/>
      <p:bldP spid="5601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Don’t confuse HTML with JavaScript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&lt;script type=“text/javascript”&gt;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>
              <a:solidFill>
                <a:srgbClr val="0066FF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&lt;/script&gt;</a:t>
            </a:r>
            <a:endParaRPr lang="en-US" dirty="0" smtClean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8400" y="3276600"/>
            <a:ext cx="5410200" cy="1752600"/>
            <a:chOff x="1536" y="2304"/>
            <a:chExt cx="3408" cy="1104"/>
          </a:xfrm>
        </p:grpSpPr>
        <p:sp>
          <p:nvSpPr>
            <p:cNvPr id="21512" name="Rectangle 4"/>
            <p:cNvSpPr>
              <a:spLocks noChangeArrowheads="1"/>
            </p:cNvSpPr>
            <p:nvPr/>
          </p:nvSpPr>
          <p:spPr bwMode="auto">
            <a:xfrm>
              <a:off x="4368" y="2640"/>
              <a:ext cx="576" cy="57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HTML</a:t>
              </a:r>
            </a:p>
          </p:txBody>
        </p:sp>
        <p:sp>
          <p:nvSpPr>
            <p:cNvPr id="21513" name="Line 5"/>
            <p:cNvSpPr>
              <a:spLocks noChangeShapeType="1"/>
            </p:cNvSpPr>
            <p:nvPr/>
          </p:nvSpPr>
          <p:spPr bwMode="auto">
            <a:xfrm flipH="1" flipV="1">
              <a:off x="3312" y="2304"/>
              <a:ext cx="1056" cy="62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none"/>
              <a:tailEnd type="triangle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6"/>
            <p:cNvSpPr>
              <a:spLocks noChangeShapeType="1"/>
            </p:cNvSpPr>
            <p:nvPr/>
          </p:nvSpPr>
          <p:spPr bwMode="auto">
            <a:xfrm flipH="1">
              <a:off x="1536" y="2928"/>
              <a:ext cx="2832" cy="4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600200" y="3276600"/>
            <a:ext cx="1768475" cy="1600200"/>
            <a:chOff x="1008" y="2304"/>
            <a:chExt cx="1114" cy="1008"/>
          </a:xfrm>
        </p:grpSpPr>
        <p:sp>
          <p:nvSpPr>
            <p:cNvPr id="21510" name="AutoShape 7"/>
            <p:cNvSpPr>
              <a:spLocks/>
            </p:cNvSpPr>
            <p:nvPr/>
          </p:nvSpPr>
          <p:spPr bwMode="auto">
            <a:xfrm>
              <a:off x="1008" y="2304"/>
              <a:ext cx="240" cy="1008"/>
            </a:xfrm>
            <a:prstGeom prst="rightBrace">
              <a:avLst>
                <a:gd name="adj1" fmla="val 35000"/>
                <a:gd name="adj2" fmla="val 50000"/>
              </a:avLst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Text Box 8"/>
            <p:cNvSpPr txBox="1">
              <a:spLocks noChangeArrowheads="1"/>
            </p:cNvSpPr>
            <p:nvPr/>
          </p:nvSpPr>
          <p:spPr bwMode="auto">
            <a:xfrm>
              <a:off x="1334" y="2663"/>
              <a:ext cx="7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CC00"/>
                  </a:solidFill>
                </a:rPr>
                <a:t>JavaScript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Loops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syntax (</a:t>
            </a:r>
            <a:r>
              <a:rPr lang="en-US" dirty="0" err="1" smtClean="0"/>
              <a:t>pseudocode</a:t>
            </a:r>
            <a:r>
              <a:rPr lang="en-US" dirty="0" smtClean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while (some condition is true)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execute these statements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8324" name="AutoShape 4"/>
          <p:cNvSpPr>
            <a:spLocks/>
          </p:cNvSpPr>
          <p:nvPr/>
        </p:nvSpPr>
        <p:spPr bwMode="auto">
          <a:xfrm>
            <a:off x="2286000" y="3657600"/>
            <a:ext cx="1524000" cy="647700"/>
          </a:xfrm>
          <a:prstGeom prst="borderCallout1">
            <a:avLst>
              <a:gd name="adj1" fmla="val 17648"/>
              <a:gd name="adj2" fmla="val -5000"/>
              <a:gd name="adj3" fmla="val -166667"/>
              <a:gd name="adj4" fmla="val -575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Read</a:t>
            </a:r>
          </a:p>
          <a:p>
            <a:pPr algn="ctr"/>
            <a:r>
              <a:rPr lang="en-US"/>
              <a:t>“as long as”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Do-While Loops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do-while</a:t>
            </a:r>
            <a:r>
              <a:rPr lang="en-US" dirty="0" smtClean="0"/>
              <a:t> loop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Like </a:t>
            </a:r>
            <a:r>
              <a:rPr lang="en-US" dirty="0" smtClean="0">
                <a:solidFill>
                  <a:srgbClr val="0066FF"/>
                </a:solidFill>
              </a:rPr>
              <a:t>while</a:t>
            </a:r>
            <a:r>
              <a:rPr lang="en-US" dirty="0" smtClean="0"/>
              <a:t> except test is at end instead of at beginning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Code in the loop brackets executed </a:t>
            </a:r>
            <a:r>
              <a:rPr lang="en-US" b="1" i="1" dirty="0" smtClean="0"/>
              <a:t>at least</a:t>
            </a:r>
            <a:r>
              <a:rPr lang="en-US" dirty="0" smtClean="0"/>
              <a:t> once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Basic syntax (</a:t>
            </a:r>
            <a:r>
              <a:rPr lang="en-US" dirty="0" err="1" smtClean="0"/>
              <a:t>pseudocode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do {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these statements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 while (some condition is true)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Ch14-Ex-04.html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graphicFrame>
        <p:nvGraphicFramePr>
          <p:cNvPr id="580673" name="Group 65"/>
          <p:cNvGraphicFramePr>
            <a:graphicFrameLocks noGrp="1"/>
          </p:cNvGraphicFramePr>
          <p:nvPr>
            <p:ph sz="half" idx="1"/>
          </p:nvPr>
        </p:nvGraphicFramePr>
        <p:xfrm>
          <a:off x="457200" y="3581400"/>
          <a:ext cx="8001000" cy="685800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57" name="Text Box 20"/>
          <p:cNvSpPr txBox="1">
            <a:spLocks noChangeArrowheads="1"/>
          </p:cNvSpPr>
          <p:nvPr/>
        </p:nvSpPr>
        <p:spPr bwMode="auto">
          <a:xfrm>
            <a:off x="457200" y="2895600"/>
            <a:ext cx="4897438" cy="5794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Array named </a:t>
            </a:r>
            <a:r>
              <a:rPr lang="en-US" sz="3200">
                <a:solidFill>
                  <a:srgbClr val="0066FF"/>
                </a:solidFill>
              </a:rPr>
              <a:t>sampleArray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57200" y="4343400"/>
            <a:ext cx="8001000" cy="747713"/>
            <a:chOff x="288" y="2736"/>
            <a:chExt cx="5040" cy="471"/>
          </a:xfrm>
        </p:grpSpPr>
        <p:sp>
          <p:nvSpPr>
            <p:cNvPr id="35886" name="Text Box 21"/>
            <p:cNvSpPr txBox="1">
              <a:spLocks noChangeArrowheads="1"/>
            </p:cNvSpPr>
            <p:nvPr/>
          </p:nvSpPr>
          <p:spPr bwMode="auto">
            <a:xfrm>
              <a:off x="2208" y="2976"/>
              <a:ext cx="1244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Element numbers</a:t>
              </a:r>
            </a:p>
          </p:txBody>
        </p:sp>
        <p:sp>
          <p:nvSpPr>
            <p:cNvPr id="35887" name="Rectangle 27"/>
            <p:cNvSpPr>
              <a:spLocks noChangeArrowheads="1"/>
            </p:cNvSpPr>
            <p:nvPr/>
          </p:nvSpPr>
          <p:spPr bwMode="auto">
            <a:xfrm>
              <a:off x="4320" y="2736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4</a:t>
              </a:r>
            </a:p>
          </p:txBody>
        </p:sp>
        <p:sp>
          <p:nvSpPr>
            <p:cNvPr id="35888" name="Rectangle 26"/>
            <p:cNvSpPr>
              <a:spLocks noChangeArrowheads="1"/>
            </p:cNvSpPr>
            <p:nvPr/>
          </p:nvSpPr>
          <p:spPr bwMode="auto">
            <a:xfrm>
              <a:off x="3311" y="2736"/>
              <a:ext cx="1009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3</a:t>
              </a:r>
            </a:p>
          </p:txBody>
        </p:sp>
        <p:sp>
          <p:nvSpPr>
            <p:cNvPr id="35889" name="Rectangle 25"/>
            <p:cNvSpPr>
              <a:spLocks noChangeArrowheads="1"/>
            </p:cNvSpPr>
            <p:nvPr/>
          </p:nvSpPr>
          <p:spPr bwMode="auto">
            <a:xfrm>
              <a:off x="2305" y="2736"/>
              <a:ext cx="100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2</a:t>
              </a:r>
            </a:p>
          </p:txBody>
        </p:sp>
        <p:sp>
          <p:nvSpPr>
            <p:cNvPr id="35890" name="Rectangle 24"/>
            <p:cNvSpPr>
              <a:spLocks noChangeArrowheads="1"/>
            </p:cNvSpPr>
            <p:nvPr/>
          </p:nvSpPr>
          <p:spPr bwMode="auto">
            <a:xfrm>
              <a:off x="1296" y="2736"/>
              <a:ext cx="1009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1</a:t>
              </a:r>
            </a:p>
          </p:txBody>
        </p:sp>
        <p:sp>
          <p:nvSpPr>
            <p:cNvPr id="35891" name="Rectangle 23"/>
            <p:cNvSpPr>
              <a:spLocks noChangeArrowheads="1"/>
            </p:cNvSpPr>
            <p:nvPr/>
          </p:nvSpPr>
          <p:spPr bwMode="auto">
            <a:xfrm>
              <a:off x="288" y="2736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None/>
              </a:pPr>
              <a:r>
                <a:rPr lang="en-US"/>
                <a:t>0</a:t>
              </a:r>
            </a:p>
          </p:txBody>
        </p:sp>
      </p:grpSp>
      <p:sp>
        <p:nvSpPr>
          <p:cNvPr id="35859" name="Line 28"/>
          <p:cNvSpPr>
            <a:spLocks noChangeShapeType="1"/>
          </p:cNvSpPr>
          <p:nvPr/>
        </p:nvSpPr>
        <p:spPr bwMode="auto">
          <a:xfrm>
            <a:off x="457200" y="43434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0" name="Line 29"/>
          <p:cNvSpPr>
            <a:spLocks noChangeShapeType="1"/>
          </p:cNvSpPr>
          <p:nvPr/>
        </p:nvSpPr>
        <p:spPr bwMode="auto">
          <a:xfrm>
            <a:off x="457200" y="48006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1" name="Line 30"/>
          <p:cNvSpPr>
            <a:spLocks noChangeShapeType="1"/>
          </p:cNvSpPr>
          <p:nvPr/>
        </p:nvSpPr>
        <p:spPr bwMode="auto">
          <a:xfrm>
            <a:off x="457200" y="4343400"/>
            <a:ext cx="0" cy="45720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2" name="Line 35"/>
          <p:cNvSpPr>
            <a:spLocks noChangeShapeType="1"/>
          </p:cNvSpPr>
          <p:nvPr/>
        </p:nvSpPr>
        <p:spPr bwMode="auto">
          <a:xfrm>
            <a:off x="8458200" y="4343400"/>
            <a:ext cx="0" cy="45720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3" name="Line 39"/>
          <p:cNvSpPr>
            <a:spLocks noChangeShapeType="1"/>
          </p:cNvSpPr>
          <p:nvPr/>
        </p:nvSpPr>
        <p:spPr bwMode="auto">
          <a:xfrm>
            <a:off x="2057400" y="4343400"/>
            <a:ext cx="1601788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4" name="Line 40"/>
          <p:cNvSpPr>
            <a:spLocks noChangeShapeType="1"/>
          </p:cNvSpPr>
          <p:nvPr/>
        </p:nvSpPr>
        <p:spPr bwMode="auto">
          <a:xfrm>
            <a:off x="2057400" y="4800600"/>
            <a:ext cx="1601788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5" name="Line 41"/>
          <p:cNvSpPr>
            <a:spLocks noChangeShapeType="1"/>
          </p:cNvSpPr>
          <p:nvPr/>
        </p:nvSpPr>
        <p:spPr bwMode="auto">
          <a:xfrm>
            <a:off x="3659188" y="4343400"/>
            <a:ext cx="1597025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6" name="Line 42"/>
          <p:cNvSpPr>
            <a:spLocks noChangeShapeType="1"/>
          </p:cNvSpPr>
          <p:nvPr/>
        </p:nvSpPr>
        <p:spPr bwMode="auto">
          <a:xfrm>
            <a:off x="3659188" y="4800600"/>
            <a:ext cx="1597025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7" name="Line 43"/>
          <p:cNvSpPr>
            <a:spLocks noChangeShapeType="1"/>
          </p:cNvSpPr>
          <p:nvPr/>
        </p:nvSpPr>
        <p:spPr bwMode="auto">
          <a:xfrm>
            <a:off x="5256213" y="4343400"/>
            <a:ext cx="1601787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8" name="Line 44"/>
          <p:cNvSpPr>
            <a:spLocks noChangeShapeType="1"/>
          </p:cNvSpPr>
          <p:nvPr/>
        </p:nvSpPr>
        <p:spPr bwMode="auto">
          <a:xfrm>
            <a:off x="5256213" y="4800600"/>
            <a:ext cx="1601787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9" name="Line 45"/>
          <p:cNvSpPr>
            <a:spLocks noChangeShapeType="1"/>
          </p:cNvSpPr>
          <p:nvPr/>
        </p:nvSpPr>
        <p:spPr bwMode="auto">
          <a:xfrm>
            <a:off x="6858000" y="43434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70" name="Line 46"/>
          <p:cNvSpPr>
            <a:spLocks noChangeShapeType="1"/>
          </p:cNvSpPr>
          <p:nvPr/>
        </p:nvSpPr>
        <p:spPr bwMode="auto">
          <a:xfrm>
            <a:off x="6858000" y="4800600"/>
            <a:ext cx="1600200" cy="0"/>
          </a:xfrm>
          <a:prstGeom prst="line">
            <a:avLst/>
          </a:prstGeom>
          <a:noFill/>
          <a:ln w="28575" cap="sq">
            <a:noFill/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80675" name="Group 67"/>
          <p:cNvGraphicFramePr>
            <a:graphicFrameLocks noGrp="1"/>
          </p:cNvGraphicFramePr>
          <p:nvPr>
            <p:ph sz="half" idx="2"/>
          </p:nvPr>
        </p:nvGraphicFramePr>
        <p:xfrm>
          <a:off x="455613" y="3582988"/>
          <a:ext cx="8001000" cy="674688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674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“Hi”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39.72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-54.9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690" name="Text Box 82"/>
          <p:cNvSpPr txBox="1">
            <a:spLocks noChangeArrowheads="1"/>
          </p:cNvSpPr>
          <p:nvPr/>
        </p:nvSpPr>
        <p:spPr bwMode="auto">
          <a:xfrm>
            <a:off x="2438400" y="51816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66FF"/>
                </a:solidFill>
              </a:rPr>
              <a:t>sampleArray[0]</a:t>
            </a:r>
            <a:r>
              <a:rPr lang="en-US" sz="2400"/>
              <a:t> contains </a:t>
            </a:r>
            <a:r>
              <a:rPr lang="en-US" sz="2400">
                <a:solidFill>
                  <a:srgbClr val="CC3300"/>
                </a:solidFill>
              </a:rPr>
              <a:t>“Hi”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9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 must be created</a:t>
            </a:r>
          </a:p>
          <a:p>
            <a:pPr lvl="1"/>
            <a:r>
              <a:rPr lang="en-US" dirty="0" smtClean="0"/>
              <a:t>Similar to declaring a variable</a:t>
            </a:r>
          </a:p>
          <a:p>
            <a:pPr eaLnBrk="1" hangingPunct="1"/>
            <a:r>
              <a:rPr lang="en-US" dirty="0" smtClean="0"/>
              <a:t>Syntax (JavaScript):</a:t>
            </a:r>
          </a:p>
          <a:p>
            <a:pPr eaLnBrk="1" hangingPunct="1"/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new Array(5)</a:t>
            </a:r>
          </a:p>
        </p:txBody>
      </p:sp>
      <p:sp>
        <p:nvSpPr>
          <p:cNvPr id="36868" name="AutoShape 4"/>
          <p:cNvSpPr>
            <a:spLocks/>
          </p:cNvSpPr>
          <p:nvPr/>
        </p:nvSpPr>
        <p:spPr bwMode="auto">
          <a:xfrm>
            <a:off x="3684588" y="4979988"/>
            <a:ext cx="2286000" cy="647700"/>
          </a:xfrm>
          <a:prstGeom prst="borderCallout1">
            <a:avLst>
              <a:gd name="adj1" fmla="val 17648"/>
              <a:gd name="adj2" fmla="val 103333"/>
              <a:gd name="adj3" fmla="val -74755"/>
              <a:gd name="adj4" fmla="val 12215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Number of elements in  sampleArray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Arrays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Array elements are referred to by: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array name 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element number (or </a:t>
            </a:r>
            <a:r>
              <a:rPr lang="en-US" dirty="0" smtClean="0">
                <a:solidFill>
                  <a:srgbClr val="FF0000"/>
                </a:solidFill>
              </a:rPr>
              <a:t>index</a:t>
            </a:r>
            <a:r>
              <a:rPr lang="en-US" dirty="0" smtClean="0"/>
              <a:t>) enclosed in square brackets: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[0] = “Hi”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[1] = 39.72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[2] = 25 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[3] = true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32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[4] = -54.9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There are two other ways of creating and filling an array in one statement</a:t>
            </a:r>
          </a:p>
          <a:p>
            <a:pPr eaLnBrk="1" hangingPunct="1"/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1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new Array (“Hi”, 39.72, 25, true, -54.9)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-or-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1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= [“Hi”, 39.72, 25, true, -54.9]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Can access JavaScript code stored in an external file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&lt;script src=“my_code.js” type=“text/javascript”&gt;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&lt;/script&gt;</a:t>
            </a:r>
          </a:p>
          <a:p>
            <a:pPr eaLnBrk="1" hangingPunct="1"/>
            <a:r>
              <a:rPr lang="en-US" dirty="0" smtClean="0"/>
              <a:t>Put only JavaScript code in the .js file, not the </a:t>
            </a:r>
            <a:r>
              <a:rPr lang="en-US" dirty="0" smtClean="0">
                <a:solidFill>
                  <a:srgbClr val="0066FF"/>
                </a:solidFill>
              </a:rPr>
              <a:t>&lt;script&gt;</a:t>
            </a:r>
            <a:r>
              <a:rPr lang="en-US" dirty="0" smtClean="0"/>
              <a:t> tags</a:t>
            </a:r>
          </a:p>
          <a:p>
            <a:pPr lvl="1"/>
            <a:r>
              <a:rPr lang="en-US" dirty="0" smtClean="0"/>
              <a:t>This way identical code can be used on multiple pages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JavaScript Comments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5105400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b="1" dirty="0" smtClean="0"/>
              <a:t>Single-line comment :  </a:t>
            </a:r>
            <a:r>
              <a:rPr lang="en-US" dirty="0" smtClean="0">
                <a:solidFill>
                  <a:srgbClr val="FF0000"/>
                </a:solidFill>
              </a:rPr>
              <a:t>//</a:t>
            </a:r>
            <a:r>
              <a:rPr lang="en-US" dirty="0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66FF"/>
                </a:solidFill>
              </a:rPr>
              <a:t>&lt;script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	alert(“Hi!”)   </a:t>
            </a:r>
            <a:r>
              <a:rPr lang="en-US" dirty="0" smtClean="0">
                <a:solidFill>
                  <a:srgbClr val="00B050"/>
                </a:solidFill>
              </a:rPr>
              <a:t>// A friendly greeting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00B050"/>
                </a:solidFill>
              </a:rPr>
              <a:t>// End of this script element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&lt;/script&gt;</a:t>
            </a:r>
          </a:p>
          <a:p>
            <a:pPr lvl="1"/>
            <a:r>
              <a:rPr lang="en-US" dirty="0" smtClean="0"/>
              <a:t>Everything after the </a:t>
            </a:r>
            <a:r>
              <a:rPr lang="en-US" dirty="0" smtClean="0">
                <a:solidFill>
                  <a:srgbClr val="FF0000"/>
                </a:solidFill>
              </a:rPr>
              <a:t>//</a:t>
            </a:r>
            <a:r>
              <a:rPr lang="en-US" dirty="0" smtClean="0"/>
              <a:t> is ignored on that line</a:t>
            </a:r>
          </a:p>
          <a:p>
            <a:pPr eaLnBrk="1" hangingPunct="1"/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Multiple-line comment:  </a:t>
            </a:r>
            <a:r>
              <a:rPr lang="en-US" dirty="0" smtClean="0">
                <a:solidFill>
                  <a:srgbClr val="FF0000"/>
                </a:solidFill>
              </a:rPr>
              <a:t>/*</a:t>
            </a:r>
            <a:r>
              <a:rPr lang="en-US" dirty="0" smtClean="0"/>
              <a:t>   ….   </a:t>
            </a:r>
            <a:r>
              <a:rPr lang="en-US" dirty="0" smtClean="0">
                <a:solidFill>
                  <a:srgbClr val="FF0000"/>
                </a:solidFill>
              </a:rPr>
              <a:t>*/ 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66FF"/>
                </a:solidFill>
              </a:rPr>
              <a:t>&lt;script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			</a:t>
            </a:r>
            <a:r>
              <a:rPr lang="en-US" dirty="0" smtClean="0">
                <a:solidFill>
                  <a:srgbClr val="00CC00"/>
                </a:solidFill>
              </a:rPr>
              <a:t>/*	This is a </a:t>
            </a:r>
            <a:br>
              <a:rPr lang="en-US" dirty="0" smtClean="0">
                <a:solidFill>
                  <a:srgbClr val="00CC00"/>
                </a:solidFill>
              </a:rPr>
            </a:br>
            <a:r>
              <a:rPr lang="en-US" dirty="0" smtClean="0">
                <a:solidFill>
                  <a:srgbClr val="00CC00"/>
                </a:solidFill>
              </a:rPr>
              <a:t>			multiple line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CC00"/>
                </a:solidFill>
              </a:rPr>
              <a:t>				comment.   */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CC6600"/>
                </a:solidFill>
              </a:rPr>
              <a:t>/*  So is this */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		&lt;/script&gt;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Everything between </a:t>
            </a:r>
            <a:r>
              <a:rPr lang="en-US" dirty="0" smtClean="0">
                <a:solidFill>
                  <a:srgbClr val="FF0000"/>
                </a:solidFill>
              </a:rPr>
              <a:t>/*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*/</a:t>
            </a:r>
            <a:r>
              <a:rPr lang="en-US" dirty="0" smtClean="0"/>
              <a:t> is ignored regardless of number of lines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r>
              <a:rPr lang="en-US" dirty="0" smtClean="0"/>
              <a:t>Don’t confuse with HTML comment: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66FF"/>
                </a:solidFill>
              </a:rPr>
              <a:t>&lt;!--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This is an HTML comment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66FF"/>
                </a:solidFill>
              </a:rPr>
              <a:t>--&gt;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Interactivity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 has </a:t>
            </a:r>
            <a:r>
              <a:rPr lang="en-US" b="1" i="1" dirty="0" smtClean="0"/>
              <a:t>form</a:t>
            </a:r>
            <a:r>
              <a:rPr lang="en-US" dirty="0" smtClean="0"/>
              <a:t> elements like text boxes, check boxes, radio buttons, etc.</a:t>
            </a:r>
          </a:p>
          <a:p>
            <a:pPr lvl="1"/>
            <a:r>
              <a:rPr lang="en-US" dirty="0" smtClean="0"/>
              <a:t>allows collection of data</a:t>
            </a:r>
          </a:p>
          <a:p>
            <a:pPr eaLnBrk="1" hangingPunct="1"/>
            <a:r>
              <a:rPr lang="en-US" dirty="0" smtClean="0"/>
              <a:t>JavaScript permits processing of these elements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2042</Words>
  <Application>Microsoft Office PowerPoint</Application>
  <PresentationFormat>On-screen Show (4:3)</PresentationFormat>
  <Paragraphs>546</Paragraphs>
  <Slides>55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Office Theme</vt:lpstr>
      <vt:lpstr>Visio</vt:lpstr>
      <vt:lpstr>Client Side Processing</vt:lpstr>
      <vt:lpstr>JavaScript</vt:lpstr>
      <vt:lpstr>JavaScript</vt:lpstr>
      <vt:lpstr>JavaScript</vt:lpstr>
      <vt:lpstr>JavaScript</vt:lpstr>
      <vt:lpstr>JavaScript</vt:lpstr>
      <vt:lpstr>JavaScript Comments</vt:lpstr>
      <vt:lpstr>Interactivity  </vt:lpstr>
      <vt:lpstr>Interactivity</vt:lpstr>
      <vt:lpstr>Interactivity</vt:lpstr>
      <vt:lpstr>Interactivity</vt:lpstr>
      <vt:lpstr>Interactivity</vt:lpstr>
      <vt:lpstr>Interactivity</vt:lpstr>
      <vt:lpstr>Quotes notes</vt:lpstr>
      <vt:lpstr>Quotes notes…</vt:lpstr>
      <vt:lpstr>Sidebar:</vt:lpstr>
      <vt:lpstr>Variables</vt:lpstr>
      <vt:lpstr>Variables</vt:lpstr>
      <vt:lpstr>Variables</vt:lpstr>
      <vt:lpstr>Variables</vt:lpstr>
      <vt:lpstr>Variables</vt:lpstr>
      <vt:lpstr>Predefined JavaScript Methods</vt:lpstr>
      <vt:lpstr>Predefined JavaScript Methods</vt:lpstr>
      <vt:lpstr>Browser Object Structure</vt:lpstr>
      <vt:lpstr>Browser Object Structure</vt:lpstr>
      <vt:lpstr>Functions</vt:lpstr>
      <vt:lpstr>Using Functions</vt:lpstr>
      <vt:lpstr>Using Functions</vt:lpstr>
      <vt:lpstr>Using Functions</vt:lpstr>
      <vt:lpstr>Using Functions</vt:lpstr>
      <vt:lpstr>Parameters</vt:lpstr>
      <vt:lpstr>Parameters</vt:lpstr>
      <vt:lpstr>Parameters</vt:lpstr>
      <vt:lpstr>More on Forms</vt:lpstr>
      <vt:lpstr>Forms</vt:lpstr>
      <vt:lpstr>Forms</vt:lpstr>
      <vt:lpstr>Forms</vt:lpstr>
      <vt:lpstr>Forms</vt:lpstr>
      <vt:lpstr>Text Box</vt:lpstr>
      <vt:lpstr>Interactive I/O with Text Boxes</vt:lpstr>
      <vt:lpstr>Submitting Form Information</vt:lpstr>
      <vt:lpstr>Conditional Statements</vt:lpstr>
      <vt:lpstr>Conditional Statements</vt:lpstr>
      <vt:lpstr>Conditional Statements</vt:lpstr>
      <vt:lpstr>Conditional Statements</vt:lpstr>
      <vt:lpstr>Check Boxes</vt:lpstr>
      <vt:lpstr>Radio Buttons</vt:lpstr>
      <vt:lpstr>Three Types of Loops</vt:lpstr>
      <vt:lpstr>For Loops</vt:lpstr>
      <vt:lpstr>While Loops</vt:lpstr>
      <vt:lpstr>Do-While Loops</vt:lpstr>
      <vt:lpstr>Arrays</vt:lpstr>
      <vt:lpstr>Arrays</vt:lpstr>
      <vt:lpstr>Arrays</vt:lpstr>
      <vt:lpstr>Arrays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Processing</dc:title>
  <dc:creator>ajkombol</dc:creator>
  <cp:lastModifiedBy>ajkombol</cp:lastModifiedBy>
  <cp:revision>24</cp:revision>
  <dcterms:created xsi:type="dcterms:W3CDTF">2018-05-31T01:28:33Z</dcterms:created>
  <dcterms:modified xsi:type="dcterms:W3CDTF">2018-07-29T15:22:55Z</dcterms:modified>
</cp:coreProperties>
</file>