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1"/>
  </p:notesMasterIdLst>
  <p:sldIdLst>
    <p:sldId id="256" r:id="rId2"/>
    <p:sldId id="267" r:id="rId3"/>
    <p:sldId id="273" r:id="rId4"/>
    <p:sldId id="258" r:id="rId5"/>
    <p:sldId id="265" r:id="rId6"/>
    <p:sldId id="266" r:id="rId7"/>
    <p:sldId id="272" r:id="rId8"/>
    <p:sldId id="268" r:id="rId9"/>
    <p:sldId id="274" r:id="rId10"/>
    <p:sldId id="257" r:id="rId11"/>
    <p:sldId id="259" r:id="rId12"/>
    <p:sldId id="269" r:id="rId13"/>
    <p:sldId id="271" r:id="rId14"/>
    <p:sldId id="270" r:id="rId15"/>
    <p:sldId id="261" r:id="rId16"/>
    <p:sldId id="262" r:id="rId17"/>
    <p:sldId id="263" r:id="rId18"/>
    <p:sldId id="260" r:id="rId19"/>
    <p:sldId id="264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6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9C6FF-655F-411C-B544-3A0A32047E17}" type="datetimeFigureOut">
              <a:rPr lang="en-US" smtClean="0"/>
              <a:pPr/>
              <a:t>8/14/2014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A2812-3C8D-4532-B072-CEDA3C6103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713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A2812-3C8D-4532-B072-CEDA3C61035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58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8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45AD9A-0AFB-437C-B86A-4FF32814A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024C6-FA13-46E9-8DC0-1FDD62348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5AF8F-4AFC-4193-8C53-846F64DC1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5127A-D59B-4E68-9AD5-64AC69386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87232-D587-4AF4-AE1D-04246D443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BA143-9652-4014-82D5-C61BFE776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21148-0D98-4291-841D-8D1A851931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C21D5-F7DF-4A3E-840C-AD6AC7A04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B3170-A1B8-48C3-9869-3299F7501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BBA92-0EA4-4E81-8FC4-612FB48136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4EB2C-ADDA-4EE3-8227-A0A977317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7E56-63D3-4618-BBB0-D128CCA2B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24E70-9179-4A9F-BB8F-C6D7E96E7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ADF6FF8A-1148-47BA-8050-7780CB7D1E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482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482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482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482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482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482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482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482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482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3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Connections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Ethernet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Standard </a:t>
            </a:r>
            <a:r>
              <a:rPr lang="en-US" sz="2800" dirty="0" smtClean="0"/>
              <a:t>cable and jack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RJ-45 (8 pins)</a:t>
            </a:r>
          </a:p>
          <a:p>
            <a:pPr lvl="1" eaLnBrk="1" hangingPunct="1"/>
            <a:r>
              <a:rPr lang="en-US" sz="2400" dirty="0" smtClean="0"/>
              <a:t>Send on 1-2</a:t>
            </a:r>
          </a:p>
          <a:p>
            <a:pPr lvl="2" eaLnBrk="1" hangingPunct="1"/>
            <a:r>
              <a:rPr lang="en-US" sz="2000" dirty="0" smtClean="0"/>
              <a:t>+ P1</a:t>
            </a:r>
          </a:p>
          <a:p>
            <a:pPr lvl="2" eaLnBrk="1" hangingPunct="1"/>
            <a:r>
              <a:rPr lang="en-US" sz="2000" dirty="0" smtClean="0"/>
              <a:t>- P2</a:t>
            </a:r>
          </a:p>
          <a:p>
            <a:pPr lvl="1" eaLnBrk="1" hangingPunct="1"/>
            <a:r>
              <a:rPr lang="en-US" sz="2400" dirty="0" smtClean="0"/>
              <a:t>Receive on 3-6</a:t>
            </a:r>
          </a:p>
          <a:p>
            <a:pPr lvl="2" eaLnBrk="1" hangingPunct="1"/>
            <a:r>
              <a:rPr lang="en-US" sz="2000" dirty="0" smtClean="0"/>
              <a:t>+ P3</a:t>
            </a:r>
          </a:p>
          <a:p>
            <a:pPr lvl="2" eaLnBrk="1" hangingPunct="1"/>
            <a:r>
              <a:rPr lang="en-US" sz="2000" dirty="0" smtClean="0"/>
              <a:t>- P6</a:t>
            </a:r>
          </a:p>
        </p:txBody>
      </p:sp>
      <p:pic>
        <p:nvPicPr>
          <p:cNvPr id="5124" name="Picture 6" descr="pinout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29200" y="1371600"/>
            <a:ext cx="3255963" cy="2185988"/>
          </a:xfrm>
          <a:noFill/>
        </p:spPr>
      </p:pic>
      <p:pic>
        <p:nvPicPr>
          <p:cNvPr id="5125" name="Picture 8" descr="rj45view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105400" y="4267200"/>
            <a:ext cx="3117850" cy="2187575"/>
          </a:xfrm>
          <a:noFill/>
        </p:spPr>
      </p:pic>
      <p:sp>
        <p:nvSpPr>
          <p:cNvPr id="5126" name="Line 9"/>
          <p:cNvSpPr>
            <a:spLocks noChangeShapeType="1"/>
          </p:cNvSpPr>
          <p:nvPr/>
        </p:nvSpPr>
        <p:spPr bwMode="auto">
          <a:xfrm>
            <a:off x="4191000" y="37338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Line 10"/>
          <p:cNvSpPr>
            <a:spLocks noChangeShapeType="1"/>
          </p:cNvSpPr>
          <p:nvPr/>
        </p:nvSpPr>
        <p:spPr bwMode="auto">
          <a:xfrm>
            <a:off x="4114800" y="1295400"/>
            <a:ext cx="0" cy="556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Ethernet + Power</a:t>
            </a:r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Power over Ethernet</a:t>
            </a:r>
          </a:p>
          <a:p>
            <a:pPr lvl="1" eaLnBrk="1" hangingPunct="1"/>
            <a:r>
              <a:rPr lang="en-US" sz="2400" smtClean="0"/>
              <a:t>Add power to the spare wires</a:t>
            </a:r>
          </a:p>
        </p:txBody>
      </p:sp>
      <p:pic>
        <p:nvPicPr>
          <p:cNvPr id="6148" name="Picture 9" descr="ps4820-powerOverEthernet_pinou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48263" y="2451100"/>
            <a:ext cx="3038475" cy="29448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EIA/TIA 568A and B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5334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568A WIRING STANDARD</a:t>
            </a:r>
            <a:r>
              <a:rPr lang="en-US" sz="2000" dirty="0" smtClean="0"/>
              <a:t> </a:t>
            </a:r>
          </a:p>
          <a:p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5334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568B WIRING STANDARD</a:t>
            </a:r>
            <a:r>
              <a:rPr lang="en-US" sz="2000" dirty="0" smtClean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5791200"/>
            <a:ext cx="830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Only pairs 2 and 3 are used for Standard Ethernet wiring. Pairs 1 and 4 can be used for other purposes such as telephones or even a second separate, complete Ethernet connection.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2209800"/>
          <a:ext cx="3657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PIN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WIRE COLOR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 w/</a:t>
                      </a:r>
                      <a:r>
                        <a:rPr lang="en-US" b="1" dirty="0" smtClean="0"/>
                        <a:t>Green</a:t>
                      </a:r>
                      <a:r>
                        <a:rPr lang="en-US" dirty="0" smtClean="0"/>
                        <a:t> Stripe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Green</a:t>
                      </a:r>
                      <a:r>
                        <a:rPr lang="en-US" dirty="0" smtClean="0"/>
                        <a:t> w/White Stripe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 w/</a:t>
                      </a:r>
                      <a:r>
                        <a:rPr lang="en-US" b="1" dirty="0" smtClean="0"/>
                        <a:t>Orange</a:t>
                      </a:r>
                      <a:r>
                        <a:rPr lang="en-US" dirty="0" smtClean="0"/>
                        <a:t> Stripe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Blue</a:t>
                      </a:r>
                      <a:r>
                        <a:rPr lang="en-US" dirty="0" smtClean="0"/>
                        <a:t> w/White Stripe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 w/</a:t>
                      </a:r>
                      <a:r>
                        <a:rPr lang="en-US" b="1" dirty="0" smtClean="0"/>
                        <a:t>Blue</a:t>
                      </a:r>
                      <a:r>
                        <a:rPr lang="en-US" dirty="0" smtClean="0"/>
                        <a:t> Stripe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Orange</a:t>
                      </a:r>
                      <a:r>
                        <a:rPr lang="en-US" dirty="0" smtClean="0"/>
                        <a:t> w/White Stripe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White w/</a:t>
                      </a:r>
                      <a:r>
                        <a:rPr lang="en-US" b="1" dirty="0" smtClean="0"/>
                        <a:t>Brown</a:t>
                      </a:r>
                      <a:r>
                        <a:rPr lang="en-US" dirty="0" smtClean="0"/>
                        <a:t> Stripe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Brown</a:t>
                      </a:r>
                      <a:r>
                        <a:rPr lang="en-US" dirty="0" smtClean="0"/>
                        <a:t> w/White Stripe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724400" y="2209800"/>
          <a:ext cx="3657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PIN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WIRE COLOR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 w/</a:t>
                      </a:r>
                      <a:r>
                        <a:rPr lang="en-US" b="1" dirty="0" smtClean="0"/>
                        <a:t>Orange</a:t>
                      </a:r>
                      <a:r>
                        <a:rPr lang="en-US" dirty="0" smtClean="0"/>
                        <a:t> Stripe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Orange</a:t>
                      </a:r>
                      <a:r>
                        <a:rPr lang="en-US" dirty="0" smtClean="0"/>
                        <a:t> w/White Stripe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 w/</a:t>
                      </a:r>
                      <a:r>
                        <a:rPr lang="en-US" b="1" dirty="0" smtClean="0"/>
                        <a:t>Green</a:t>
                      </a:r>
                      <a:r>
                        <a:rPr lang="en-US" dirty="0" smtClean="0"/>
                        <a:t> Stripe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Blue</a:t>
                      </a:r>
                      <a:r>
                        <a:rPr lang="en-US" dirty="0" smtClean="0"/>
                        <a:t> w/White Stripe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 w/</a:t>
                      </a:r>
                      <a:r>
                        <a:rPr lang="en-US" b="1" dirty="0" smtClean="0"/>
                        <a:t>Blue</a:t>
                      </a:r>
                      <a:r>
                        <a:rPr lang="en-US" dirty="0" smtClean="0"/>
                        <a:t> Stripe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Green</a:t>
                      </a:r>
                      <a:r>
                        <a:rPr lang="en-US" dirty="0" smtClean="0"/>
                        <a:t> w/White Stripe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White w/</a:t>
                      </a:r>
                      <a:r>
                        <a:rPr lang="en-US" b="1" dirty="0" smtClean="0"/>
                        <a:t>Brown</a:t>
                      </a:r>
                      <a:r>
                        <a:rPr lang="en-US" dirty="0" smtClean="0"/>
                        <a:t> Stripe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Brown</a:t>
                      </a:r>
                      <a:r>
                        <a:rPr lang="en-US" dirty="0" smtClean="0"/>
                        <a:t> w/White Stripe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EIA/TIA Cable pairings</a:t>
            </a:r>
            <a:endParaRPr lang="en-US" dirty="0"/>
          </a:p>
        </p:txBody>
      </p:sp>
      <p:pic>
        <p:nvPicPr>
          <p:cNvPr id="4" name="Content Placeholder 3" descr="T568A-B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52712" y="2814637"/>
            <a:ext cx="3838575" cy="2219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Ethernets over one cable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082406"/>
              </p:ext>
            </p:extLst>
          </p:nvPr>
        </p:nvGraphicFramePr>
        <p:xfrm>
          <a:off x="2438400" y="1600200"/>
          <a:ext cx="3886199" cy="3886200"/>
        </p:xfrm>
        <a:graphic>
          <a:graphicData uri="http://schemas.openxmlformats.org/drawingml/2006/table">
            <a:tbl>
              <a:tblPr/>
              <a:tblGrid>
                <a:gridCol w="1113589"/>
                <a:gridCol w="1636295"/>
                <a:gridCol w="1136315"/>
              </a:tblGrid>
              <a:tr h="431800">
                <a:tc>
                  <a:txBody>
                    <a:bodyPr/>
                    <a:lstStyle/>
                    <a:p>
                      <a:r>
                        <a:rPr lang="en-US" sz="1200" b="1" dirty="0"/>
                        <a:t>Pin No.</a:t>
                      </a:r>
                      <a:endParaRPr lang="en-US" sz="1200" dirty="0"/>
                    </a:p>
                  </a:txBody>
                  <a:tcPr marL="61686" marR="61686" marT="30843" marB="308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/>
                        <a:t>conductor color</a:t>
                      </a:r>
                      <a:endParaRPr lang="en-US" sz="1200"/>
                    </a:p>
                  </a:txBody>
                  <a:tcPr marL="61686" marR="61686" marT="30843" marB="308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/>
                        <a:t>Name</a:t>
                      </a:r>
                      <a:endParaRPr lang="en-US" sz="1200"/>
                    </a:p>
                  </a:txBody>
                  <a:tcPr marL="61686" marR="61686" marT="30843" marB="308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sz="1200"/>
                        <a:t>1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white and orange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TX_D1+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sz="1200"/>
                        <a:t>2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orange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TX_D1-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sz="1200"/>
                        <a:t>3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white and green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RX_D2+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sz="1200"/>
                        <a:t>4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blue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B050"/>
                          </a:solidFill>
                        </a:rPr>
                        <a:t>BI_D3+ **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sz="1200"/>
                        <a:t>5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white and blue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B050"/>
                          </a:solidFill>
                        </a:rPr>
                        <a:t>BI_D3- **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sz="1200"/>
                        <a:t>6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green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RX_D2-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sz="1200"/>
                        <a:t>7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white and brown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B050"/>
                          </a:solidFill>
                        </a:rPr>
                        <a:t>BI_D4+ **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sz="1200"/>
                        <a:t>8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brown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B050"/>
                          </a:solidFill>
                        </a:rPr>
                        <a:t>BI_D4- **</a:t>
                      </a:r>
                    </a:p>
                  </a:txBody>
                  <a:tcPr marL="61686" marR="61686" marT="30843" marB="308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371600" y="5943600"/>
            <a:ext cx="5634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</a:t>
            </a:r>
            <a:r>
              <a:rPr lang="en-US" dirty="0" smtClean="0"/>
              <a:t>pairs 1 and </a:t>
            </a:r>
            <a:r>
              <a:rPr lang="en-US" dirty="0" smtClean="0"/>
              <a:t>4 for the second Ethernet connection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Ethernet Wiring Conventions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Note:</a:t>
            </a:r>
          </a:p>
          <a:p>
            <a:pPr lvl="1" eaLnBrk="1" hangingPunct="1"/>
            <a:r>
              <a:rPr lang="en-US" sz="2400" smtClean="0"/>
              <a:t>PC (NIC) side “opposite” definitions than the switch or router side</a:t>
            </a:r>
          </a:p>
          <a:p>
            <a:pPr lvl="1" eaLnBrk="1" hangingPunct="1"/>
            <a:r>
              <a:rPr lang="en-US" sz="2400" smtClean="0"/>
              <a:t>Colors may change</a:t>
            </a:r>
          </a:p>
        </p:txBody>
      </p:sp>
      <p:pic>
        <p:nvPicPr>
          <p:cNvPr id="7172" name="Picture 9" descr="StraightThruWiri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10200" y="2209800"/>
            <a:ext cx="2987920" cy="30845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“typical” connection</a:t>
            </a: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609600" y="5105400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6324600" y="5105400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990600" y="1828800"/>
            <a:ext cx="66294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Networking </a:t>
            </a:r>
            <a:r>
              <a:rPr lang="en-US" dirty="0"/>
              <a:t>Device</a:t>
            </a:r>
          </a:p>
          <a:p>
            <a:pPr algn="ctr"/>
            <a:endParaRPr lang="en-US" dirty="0"/>
          </a:p>
        </p:txBody>
      </p: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1447800" y="22098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8"/>
          <p:cNvSpPr>
            <a:spLocks noChangeArrowheads="1"/>
          </p:cNvSpPr>
          <p:nvPr/>
        </p:nvSpPr>
        <p:spPr bwMode="auto">
          <a:xfrm>
            <a:off x="2133600" y="22098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9"/>
          <p:cNvSpPr>
            <a:spLocks noChangeArrowheads="1"/>
          </p:cNvSpPr>
          <p:nvPr/>
        </p:nvSpPr>
        <p:spPr bwMode="auto">
          <a:xfrm>
            <a:off x="2743200" y="22098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Rectangle 10"/>
          <p:cNvSpPr>
            <a:spLocks noChangeArrowheads="1"/>
          </p:cNvSpPr>
          <p:nvPr/>
        </p:nvSpPr>
        <p:spPr bwMode="auto">
          <a:xfrm>
            <a:off x="5791200" y="22098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Rectangle 11"/>
          <p:cNvSpPr>
            <a:spLocks noChangeArrowheads="1"/>
          </p:cNvSpPr>
          <p:nvPr/>
        </p:nvSpPr>
        <p:spPr bwMode="auto">
          <a:xfrm>
            <a:off x="6477000" y="22098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2"/>
          <p:cNvSpPr>
            <a:spLocks noChangeShapeType="1"/>
          </p:cNvSpPr>
          <p:nvPr/>
        </p:nvSpPr>
        <p:spPr bwMode="auto">
          <a:xfrm flipV="1">
            <a:off x="1219200" y="2514600"/>
            <a:ext cx="45720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4" name="Line 13"/>
          <p:cNvSpPr>
            <a:spLocks noChangeShapeType="1"/>
          </p:cNvSpPr>
          <p:nvPr/>
        </p:nvSpPr>
        <p:spPr bwMode="auto">
          <a:xfrm flipH="1" flipV="1">
            <a:off x="6705600" y="2438400"/>
            <a:ext cx="30480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5" name="Text Box 15"/>
          <p:cNvSpPr txBox="1">
            <a:spLocks noChangeArrowheads="1"/>
          </p:cNvSpPr>
          <p:nvPr/>
        </p:nvSpPr>
        <p:spPr bwMode="auto">
          <a:xfrm>
            <a:off x="2651125" y="3998913"/>
            <a:ext cx="1428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 problem!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PC to PC?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Big problem!</a:t>
            </a:r>
          </a:p>
          <a:p>
            <a:pPr lvl="1" eaLnBrk="1" hangingPunct="1"/>
            <a:r>
              <a:rPr lang="en-US" sz="2400" dirty="0" smtClean="0"/>
              <a:t>PC 1 Receive connected to</a:t>
            </a:r>
            <a:br>
              <a:rPr lang="en-US" sz="2400" dirty="0" smtClean="0"/>
            </a:br>
            <a:r>
              <a:rPr lang="en-US" sz="2400" dirty="0" smtClean="0"/>
              <a:t>PC2 Receive</a:t>
            </a:r>
          </a:p>
          <a:p>
            <a:pPr eaLnBrk="1" hangingPunct="1"/>
            <a:r>
              <a:rPr lang="en-US" sz="2800" dirty="0" smtClean="0"/>
              <a:t>Bigger problem!</a:t>
            </a:r>
          </a:p>
          <a:p>
            <a:pPr lvl="1" eaLnBrk="1" hangingPunct="1"/>
            <a:r>
              <a:rPr lang="en-US" sz="2400" dirty="0" smtClean="0"/>
              <a:t>PC1 Transmit connected to </a:t>
            </a:r>
            <a:br>
              <a:rPr lang="en-US" sz="2400" dirty="0" smtClean="0"/>
            </a:br>
            <a:r>
              <a:rPr lang="en-US" sz="2400" dirty="0" smtClean="0"/>
              <a:t>PC2 Transmit!</a:t>
            </a:r>
          </a:p>
        </p:txBody>
      </p:sp>
      <p:pic>
        <p:nvPicPr>
          <p:cNvPr id="9220" name="Picture 15" descr="rj45view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29200" y="4238625"/>
            <a:ext cx="3124200" cy="2192338"/>
          </a:xfrm>
          <a:noFill/>
        </p:spPr>
      </p:pic>
      <p:pic>
        <p:nvPicPr>
          <p:cNvPr id="9221" name="Picture 17" descr="rj45view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219200"/>
            <a:ext cx="3048000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Text Box 18"/>
          <p:cNvSpPr txBox="1">
            <a:spLocks noChangeArrowheads="1"/>
          </p:cNvSpPr>
          <p:nvPr/>
        </p:nvSpPr>
        <p:spPr bwMode="auto">
          <a:xfrm>
            <a:off x="3717925" y="2093913"/>
            <a:ext cx="62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PC1</a:t>
            </a:r>
          </a:p>
        </p:txBody>
      </p:sp>
      <p:sp>
        <p:nvSpPr>
          <p:cNvPr id="9223" name="Text Box 19"/>
          <p:cNvSpPr txBox="1">
            <a:spLocks noChangeArrowheads="1"/>
          </p:cNvSpPr>
          <p:nvPr/>
        </p:nvSpPr>
        <p:spPr bwMode="auto">
          <a:xfrm>
            <a:off x="3962400" y="49530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PC2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PC to PC Solution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Crossover cable</a:t>
            </a:r>
          </a:p>
        </p:txBody>
      </p:sp>
      <p:pic>
        <p:nvPicPr>
          <p:cNvPr id="10244" name="Picture 6" descr="crossover_cable_pinou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76788" y="2541588"/>
            <a:ext cx="3781425" cy="27654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Auto Sense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devices “auto sense” and set up the proper connections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Serial data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Serial Terminals</a:t>
            </a:r>
            <a:endParaRPr lang="en-US" dirty="0"/>
          </a:p>
        </p:txBody>
      </p:sp>
      <p:pic>
        <p:nvPicPr>
          <p:cNvPr id="1026" name="Picture 2" descr="http://www.olddec.nl/Thanks-41-Years/pdp11-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743200"/>
            <a:ext cx="2408573" cy="2819400"/>
          </a:xfrm>
          <a:prstGeom prst="rect">
            <a:avLst/>
          </a:prstGeom>
          <a:noFill/>
        </p:spPr>
      </p:pic>
      <p:pic>
        <p:nvPicPr>
          <p:cNvPr id="1028" name="Picture 4" descr="http://www.columbia.edu/cu/computinghistory/pdp11stuff/pdp11-20-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057400"/>
            <a:ext cx="2133600" cy="2144322"/>
          </a:xfrm>
          <a:prstGeom prst="rect">
            <a:avLst/>
          </a:prstGeom>
          <a:noFill/>
        </p:spPr>
      </p:pic>
      <p:pic>
        <p:nvPicPr>
          <p:cNvPr id="1030" name="Picture 6" descr="http://williambader.com/museum/vax/pdp11softwarehandboo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4270" y="3200400"/>
            <a:ext cx="2148205" cy="3238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5" y="4095750"/>
            <a:ext cx="5286375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Serial connections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48768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Telecommunication History 101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RS-232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DTE – Data Terminal Equipment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dirty="0" smtClean="0"/>
              <a:t>Teletype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dirty="0" smtClean="0"/>
              <a:t>Computer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DCE – Data Communications Equipment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dirty="0" smtClean="0"/>
              <a:t>Modems</a:t>
            </a:r>
          </a:p>
          <a:p>
            <a:pPr lvl="2" eaLnBrk="1" hangingPunct="1">
              <a:lnSpc>
                <a:spcPct val="90000"/>
              </a:lnSpc>
            </a:pPr>
            <a:endParaRPr lang="en-US" sz="16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Send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Receive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76675" y="2971800"/>
            <a:ext cx="526732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762000"/>
            <a:ext cx="7762875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629150"/>
            <a:ext cx="351472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676400"/>
            <a:ext cx="526732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to Computer?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2971800"/>
            <a:ext cx="5715000" cy="3352800"/>
          </a:xfrm>
        </p:spPr>
        <p:txBody>
          <a:bodyPr/>
          <a:lstStyle/>
          <a:p>
            <a:r>
              <a:rPr lang="en-US" dirty="0" smtClean="0"/>
              <a:t>What if equipment close by?</a:t>
            </a:r>
          </a:p>
          <a:p>
            <a:pPr lvl="1"/>
            <a:r>
              <a:rPr lang="en-US" dirty="0" smtClean="0"/>
              <a:t>Direct DTE-DTE</a:t>
            </a:r>
          </a:p>
          <a:p>
            <a:r>
              <a:rPr lang="en-US" dirty="0" smtClean="0"/>
              <a:t>Conflict of signals!</a:t>
            </a:r>
          </a:p>
          <a:p>
            <a:pPr lvl="1"/>
            <a:r>
              <a:rPr lang="en-US" dirty="0" smtClean="0"/>
              <a:t>Receive to receive</a:t>
            </a:r>
          </a:p>
          <a:p>
            <a:pPr lvl="1"/>
            <a:r>
              <a:rPr lang="en-US" dirty="0" smtClean="0"/>
              <a:t>Send to send - !!!!</a:t>
            </a:r>
          </a:p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Use a “null” modem</a:t>
            </a:r>
            <a:endParaRPr lang="en-US" dirty="0"/>
          </a:p>
        </p:txBody>
      </p:sp>
      <p:sp>
        <p:nvSpPr>
          <p:cNvPr id="9" name="&quot;No&quot; Symbol 8"/>
          <p:cNvSpPr/>
          <p:nvPr/>
        </p:nvSpPr>
        <p:spPr bwMode="auto">
          <a:xfrm>
            <a:off x="4114800" y="1905000"/>
            <a:ext cx="914400" cy="914400"/>
          </a:xfrm>
          <a:prstGeom prst="noSmoking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Curved Connector 10"/>
          <p:cNvCxnSpPr/>
          <p:nvPr/>
        </p:nvCxnSpPr>
        <p:spPr bwMode="auto">
          <a:xfrm>
            <a:off x="2971800" y="1828800"/>
            <a:ext cx="3352800" cy="15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Must configure to connect:</a:t>
            </a:r>
          </a:p>
          <a:p>
            <a:pPr lvl="1"/>
            <a:r>
              <a:rPr lang="en-US" dirty="0" smtClean="0"/>
              <a:t>Correct Speed</a:t>
            </a:r>
          </a:p>
          <a:p>
            <a:pPr lvl="2"/>
            <a:r>
              <a:rPr lang="en-US" dirty="0" smtClean="0"/>
              <a:t>110, 300, 1200, 2400, 4800, 9600, etc.</a:t>
            </a:r>
          </a:p>
          <a:p>
            <a:pPr lvl="1"/>
            <a:r>
              <a:rPr lang="en-US" dirty="0" smtClean="0"/>
              <a:t>Number of bits</a:t>
            </a:r>
          </a:p>
          <a:p>
            <a:pPr lvl="2"/>
            <a:r>
              <a:rPr lang="en-US" dirty="0" smtClean="0"/>
              <a:t>7 or 8</a:t>
            </a:r>
          </a:p>
          <a:p>
            <a:pPr lvl="1"/>
            <a:r>
              <a:rPr lang="en-US" dirty="0" smtClean="0"/>
              <a:t>Parity</a:t>
            </a:r>
          </a:p>
          <a:p>
            <a:pPr lvl="2"/>
            <a:r>
              <a:rPr lang="en-US" dirty="0" smtClean="0"/>
              <a:t>None, even, odd, mark, space</a:t>
            </a:r>
          </a:p>
          <a:p>
            <a:pPr lvl="1"/>
            <a:r>
              <a:rPr lang="en-US" dirty="0" smtClean="0"/>
              <a:t>Stop bits</a:t>
            </a:r>
          </a:p>
          <a:p>
            <a:pPr lvl="2"/>
            <a:r>
              <a:rPr lang="en-US" dirty="0" smtClean="0"/>
              <a:t>1 or 2</a:t>
            </a:r>
          </a:p>
          <a:p>
            <a:r>
              <a:rPr lang="en-US" dirty="0" smtClean="0"/>
              <a:t>Most modern devices default:</a:t>
            </a:r>
          </a:p>
          <a:p>
            <a:pPr lvl="1"/>
            <a:r>
              <a:rPr lang="en-US" dirty="0" smtClean="0"/>
              <a:t>9600-8-n-1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Ethernet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s://encrypted-tbn2.gstatic.com/images?q=tbn:ANd9GcT3B3c2KqoXZjyODIoz_kGv50GXZaphI2UcKddiAVK9zCxygAsBK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981200"/>
            <a:ext cx="2628900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encrypted-tbn3.gstatic.com/images?q=tbn:ANd9GcTqlbp9_heT34n_sVMdE19NRVhadIFFDfT8ttMkfhagyGAzZ3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29000"/>
            <a:ext cx="2457450" cy="185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encrypted-tbn2.gstatic.com/images?q=tbn:ANd9GcQg4-qEgM86zIIGGdB7eBec--hp_8VCJNGQBcWOvRBNZsVfPFRIi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838200"/>
            <a:ext cx="2838450" cy="346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encrypted-tbn1.gstatic.com/images?q=tbn:ANd9GcSGxJl4WKjKHaYyPTXnVFpIGwQ1oX9ha43My9TvhQC5BOZpShawZ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724400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Ethernet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6082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314</TotalTime>
  <Words>395</Words>
  <Application>Microsoft Office PowerPoint</Application>
  <PresentationFormat>On-screen Show (4:3)</PresentationFormat>
  <Paragraphs>139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Pixel</vt:lpstr>
      <vt:lpstr>Connections</vt:lpstr>
      <vt:lpstr>Serial data</vt:lpstr>
      <vt:lpstr>Serial Terminals</vt:lpstr>
      <vt:lpstr>Serial connections</vt:lpstr>
      <vt:lpstr>PowerPoint Presentation</vt:lpstr>
      <vt:lpstr>Computer to Computer?</vt:lpstr>
      <vt:lpstr>Configuration</vt:lpstr>
      <vt:lpstr>Ethernet</vt:lpstr>
      <vt:lpstr>Ethernet</vt:lpstr>
      <vt:lpstr>Ethernet</vt:lpstr>
      <vt:lpstr>Ethernet + Power</vt:lpstr>
      <vt:lpstr>EIA/TIA 568A and B</vt:lpstr>
      <vt:lpstr>EIA/TIA Cable pairings</vt:lpstr>
      <vt:lpstr>Two Ethernets over one cable</vt:lpstr>
      <vt:lpstr>Ethernet Wiring Conventions</vt:lpstr>
      <vt:lpstr>“typical” connection</vt:lpstr>
      <vt:lpstr>PC to PC?</vt:lpstr>
      <vt:lpstr>PC to PC Solution</vt:lpstr>
      <vt:lpstr>Auto Sense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test</cp:lastModifiedBy>
  <cp:revision>22</cp:revision>
  <cp:lastPrinted>1601-01-01T00:00:00Z</cp:lastPrinted>
  <dcterms:created xsi:type="dcterms:W3CDTF">1601-01-01T00:00:00Z</dcterms:created>
  <dcterms:modified xsi:type="dcterms:W3CDTF">2014-08-14T21:14:38Z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