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</p:sldMasterIdLst>
  <p:notesMasterIdLst>
    <p:notesMasterId r:id="rId44"/>
  </p:notesMasterIdLst>
  <p:handoutMasterIdLst>
    <p:handoutMasterId r:id="rId45"/>
  </p:handoutMasterIdLst>
  <p:sldIdLst>
    <p:sldId id="256" r:id="rId2"/>
    <p:sldId id="341" r:id="rId3"/>
    <p:sldId id="322" r:id="rId4"/>
    <p:sldId id="258" r:id="rId5"/>
    <p:sldId id="259" r:id="rId6"/>
    <p:sldId id="260" r:id="rId7"/>
    <p:sldId id="261" r:id="rId8"/>
    <p:sldId id="323" r:id="rId9"/>
    <p:sldId id="263" r:id="rId10"/>
    <p:sldId id="270" r:id="rId11"/>
    <p:sldId id="315" r:id="rId12"/>
    <p:sldId id="266" r:id="rId13"/>
    <p:sldId id="276" r:id="rId14"/>
    <p:sldId id="343" r:id="rId15"/>
    <p:sldId id="277" r:id="rId16"/>
    <p:sldId id="278" r:id="rId17"/>
    <p:sldId id="319" r:id="rId18"/>
    <p:sldId id="324" r:id="rId19"/>
    <p:sldId id="312" r:id="rId20"/>
    <p:sldId id="314" r:id="rId21"/>
    <p:sldId id="274" r:id="rId22"/>
    <p:sldId id="279" r:id="rId23"/>
    <p:sldId id="280" r:id="rId24"/>
    <p:sldId id="325" r:id="rId25"/>
    <p:sldId id="265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330" r:id="rId35"/>
    <p:sldId id="308" r:id="rId36"/>
    <p:sldId id="313" r:id="rId37"/>
    <p:sldId id="345" r:id="rId38"/>
    <p:sldId id="331" r:id="rId39"/>
    <p:sldId id="334" r:id="rId40"/>
    <p:sldId id="335" r:id="rId41"/>
    <p:sldId id="328" r:id="rId42"/>
    <p:sldId id="321" r:id="rId43"/>
  </p:sldIdLst>
  <p:sldSz cx="9144000" cy="6858000" type="screen4x3"/>
  <p:notesSz cx="6858000" cy="9144000"/>
  <p:custDataLst>
    <p:tags r:id="rId4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53" autoAdjust="0"/>
    <p:restoredTop sz="85115" autoAdjust="0"/>
  </p:normalViewPr>
  <p:slideViewPr>
    <p:cSldViewPr>
      <p:cViewPr varScale="1">
        <p:scale>
          <a:sx n="87" d="100"/>
          <a:sy n="87" d="100"/>
        </p:scale>
        <p:origin x="51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642A721-15D3-4F3D-9219-6FF22F7B5F00}" type="datetimeFigureOut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171A958-7902-4A99-B874-452D74CDE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89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944C5A8-0FC9-477A-BF86-647E52F97025}" type="datetimeFigureOut">
              <a:rPr lang="en-US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C024413-07DC-437D-B7AC-29B92ACD5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53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C5C53B-BECF-4C79-BA2E-CE050817DCFE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44196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09905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21619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25985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34656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83617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65750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685441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15941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831504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3865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460355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403815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97456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86120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131566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39589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8495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17675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16258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9505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8334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2145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80091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5409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94847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71154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C60EA-9078-4940-A313-6C043ACE833D}" type="datetimeFigureOut">
              <a:rPr lang="en-US" smtClean="0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6D16E-3B7F-4555-AD8F-CBD9ECDE43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7C71EA-BA3D-4D14-BA33-748D5894944E}" type="datetimeFigureOut">
              <a:rPr lang="en-US" smtClean="0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3BA9D-122B-4D2C-B6E1-728BFD0B5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EE644C-A567-4757-AA5D-D024553CC082}" type="datetimeFigureOut">
              <a:rPr lang="en-US" smtClean="0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B29E25-F5AB-4C67-B9B1-79B97A97BA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7648F2-0D00-462D-AB0F-0B13C91B6CC4}" type="datetimeFigureOut">
              <a:rPr lang="en-US" smtClean="0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15F8F-8784-4EF5-B3B3-F33B9602DA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D200FE-540A-47B1-B567-5E40FC78FE13}" type="datetimeFigureOut">
              <a:rPr lang="en-US" smtClean="0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3265E-0A62-485E-8126-093AF9D014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8AF257-3295-4D40-AB3C-07A8E0276998}" type="datetimeFigureOut">
              <a:rPr lang="en-US" smtClean="0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175544-22B1-4D0D-8B33-5637F3606C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84467B-6571-42C6-A688-13B17FEF85A3}" type="datetimeFigureOut">
              <a:rPr lang="en-US" smtClean="0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952DDA-E304-4AFD-A6F3-EEADE92878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589F-6792-4E75-877C-F4EBC96E4FF2}" type="datetimeFigureOut">
              <a:rPr lang="en-US" smtClean="0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1BB335-0FFA-4235-A310-60114BB462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463D5C-AD39-482E-9190-E1179AA02247}" type="datetimeFigureOut">
              <a:rPr lang="en-US" smtClean="0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4BB81-407E-4337-B27F-3AD0298CFF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B5FADA-A03D-4E5F-AC5E-F8FB482C7B47}" type="datetimeFigureOut">
              <a:rPr lang="en-US" smtClean="0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08449-7775-43B5-B9E4-5A1072CEF6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5FD6EB82-1223-4C82-A6D8-DD3477029BEE}" type="datetimeFigureOut">
              <a:rPr lang="en-US" smtClean="0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954F6F7F-676C-4AB2-9258-E14E3045F3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E9951CE3-90FF-4A60-88BC-60EA8DFD14A1}" type="datetimeFigureOut">
              <a:rPr lang="en-US" smtClean="0"/>
              <a:pPr>
                <a:defRPr/>
              </a:pPr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37D5B427-71E1-4668-86CE-E0C68931BF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uxcommand.org/man_pages/ls1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inuxcommand.org/man_pages/file1.html" TargetMode="External"/><Relationship Id="rId4" Type="http://schemas.openxmlformats.org/officeDocument/2006/relationships/hyperlink" Target="http://www.linuxcommand.org/man_pages/less1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uxcommand.org/man_pages/cp1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nuxcommand.org/man_pages/mkdir1.html" TargetMode="External"/><Relationship Id="rId5" Type="http://schemas.openxmlformats.org/officeDocument/2006/relationships/hyperlink" Target="http://www.linuxcommand.org/man_pages/rm1.html" TargetMode="External"/><Relationship Id="rId4" Type="http://schemas.openxmlformats.org/officeDocument/2006/relationships/hyperlink" Target="http://www.linuxcommand.org/man_pages/mv1.html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14700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5000" dirty="0" smtClean="0">
                <a:solidFill>
                  <a:schemeClr val="accent1">
                    <a:satMod val="150000"/>
                  </a:schemeClr>
                </a:solidFill>
                <a:latin typeface="Arial" charset="0"/>
                <a:cs typeface="Arial" charset="0"/>
              </a:rPr>
              <a:t>Linux Command Basics I</a:t>
            </a: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mtClean="0">
                <a:solidFill>
                  <a:srgbClr val="898989"/>
                </a:solidFill>
                <a:cs typeface="华文楷体"/>
              </a:rPr>
              <a:t>Tony Kombol</a:t>
            </a:r>
            <a:r>
              <a:rPr lang="en-US" altLang="zh-CN" sz="3600" smtClean="0">
                <a:solidFill>
                  <a:srgbClr val="898989"/>
                </a:solidFill>
                <a:cs typeface="华文楷体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" y="838200"/>
            <a:ext cx="9069388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81200" y="152400"/>
            <a:ext cx="57150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/>
              <a:t>Typical Linux </a:t>
            </a:r>
            <a:r>
              <a:rPr lang="en-US" sz="2800" dirty="0"/>
              <a:t>file </a:t>
            </a:r>
            <a:r>
              <a:rPr lang="en-US" sz="2800" dirty="0" smtClean="0"/>
              <a:t>directory structure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Inspecting directories and files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Looking Around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fontScale="925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Handy commands: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>
                <a:hlinkClick r:id="rId3"/>
              </a:rPr>
              <a:t>ls</a:t>
            </a:r>
            <a:r>
              <a:rPr lang="en-US" dirty="0" smtClean="0"/>
              <a:t> 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 smtClean="0"/>
              <a:t>List files and directories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 smtClean="0"/>
              <a:t>Has several options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>
                <a:hlinkClick r:id="rId3"/>
              </a:rPr>
              <a:t>cat</a:t>
            </a:r>
            <a:r>
              <a:rPr lang="en-US" dirty="0" smtClean="0"/>
              <a:t> 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 smtClean="0"/>
              <a:t>Sends file contents to standard output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>
                <a:hlinkClick r:id="rId3"/>
              </a:rPr>
              <a:t>more</a:t>
            </a:r>
            <a:endParaRPr lang="en-US" dirty="0" smtClean="0"/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 smtClean="0"/>
              <a:t>File contents sent to the screen one page at a time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>
                <a:hlinkClick r:id="rId4"/>
              </a:rPr>
              <a:t>less</a:t>
            </a:r>
            <a:r>
              <a:rPr lang="en-US" dirty="0" smtClean="0"/>
              <a:t> 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 smtClean="0"/>
              <a:t>View text files similar to </a:t>
            </a:r>
            <a:r>
              <a:rPr lang="en-US" i="1" dirty="0" smtClean="0"/>
              <a:t>man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 smtClean="0"/>
              <a:t>Allows scrolling up and down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>
                <a:hlinkClick r:id="rId5"/>
              </a:rPr>
              <a:t>file</a:t>
            </a:r>
            <a:r>
              <a:rPr lang="en-US" dirty="0" smtClean="0"/>
              <a:t> 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 smtClean="0"/>
              <a:t>Classify a file's contents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51" name="Group 27"/>
          <p:cNvGraphicFramePr>
            <a:graphicFrameLocks noGrp="1"/>
          </p:cNvGraphicFramePr>
          <p:nvPr/>
        </p:nvGraphicFramePr>
        <p:xfrm>
          <a:off x="381000" y="1593850"/>
          <a:ext cx="8458200" cy="4651922"/>
        </p:xfrm>
        <a:graphic>
          <a:graphicData uri="http://schemas.openxmlformats.org/drawingml/2006/table">
            <a:tbl>
              <a:tblPr/>
              <a:tblGrid>
                <a:gridCol w="1981200"/>
                <a:gridCol w="64770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Command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21503" marR="21503" marT="10751" marB="10751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Result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21503" marR="21503" marT="10751" marB="10751" anchor="ctr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ls</a:t>
                      </a:r>
                    </a:p>
                  </a:txBody>
                  <a:tcPr marL="21503" marR="21503" marT="10751" marB="10751" anchor="ctr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List the files in the working (current)directory</a:t>
                      </a:r>
                    </a:p>
                  </a:txBody>
                  <a:tcPr marL="21503" marR="21503" marT="10751" marB="10751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46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ls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dir</a:t>
                      </a:r>
                    </a:p>
                  </a:txBody>
                  <a:tcPr marL="21503" marR="21503" marT="10751" marB="10751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List the files in the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directory </a:t>
                      </a:r>
                    </a:p>
                  </a:txBody>
                  <a:tcPr marL="21503" marR="21503" marT="10751" marB="10751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ls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/bin</a:t>
                      </a:r>
                    </a:p>
                  </a:txBody>
                  <a:tcPr marL="21503" marR="21503" marT="10751" marB="10751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List the files in the /bin directory</a:t>
                      </a:r>
                    </a:p>
                  </a:txBody>
                  <a:tcPr marL="21503" marR="21503" marT="10751" marB="10751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ls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-l</a:t>
                      </a:r>
                    </a:p>
                  </a:txBody>
                  <a:tcPr marL="21503" marR="21503" marT="10751" marB="10751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List the files in the working directory in long format</a:t>
                      </a:r>
                    </a:p>
                  </a:txBody>
                  <a:tcPr marL="21503" marR="21503" marT="10751" marB="10751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ls -l /etc /bin</a:t>
                      </a:r>
                    </a:p>
                  </a:txBody>
                  <a:tcPr marL="21503" marR="21503" marT="10751" marB="10751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List the files in the /bin directory and the /etc directory in long format</a:t>
                      </a:r>
                    </a:p>
                  </a:txBody>
                  <a:tcPr marL="21503" marR="21503" marT="10751" marB="10751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1682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ls -la ..</a:t>
                      </a:r>
                    </a:p>
                  </a:txBody>
                  <a:tcPr marL="21503" marR="21503" marT="10751" marB="10751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List all files (even ones with names beginning with a period character, which are normally hidden) in the parent of the working directory in long format</a:t>
                      </a:r>
                    </a:p>
                  </a:txBody>
                  <a:tcPr marL="21503" marR="21503" marT="10751" marB="10751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Examples of the </a:t>
            </a:r>
            <a:r>
              <a:rPr lang="en-US" i="1" dirty="0" err="1" smtClean="0"/>
              <a:t>ls</a:t>
            </a:r>
            <a:r>
              <a:rPr lang="en-US" dirty="0" smtClean="0"/>
              <a:t> command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ls common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-a: all</a:t>
            </a:r>
          </a:p>
          <a:p>
            <a:pPr lvl="1"/>
            <a:r>
              <a:rPr lang="en-US" dirty="0" smtClean="0"/>
              <a:t>Files starting with “.” are not listed by default</a:t>
            </a:r>
          </a:p>
          <a:p>
            <a:r>
              <a:rPr lang="en-US" dirty="0" smtClean="0"/>
              <a:t>-d: directory</a:t>
            </a:r>
          </a:p>
          <a:p>
            <a:pPr lvl="1"/>
            <a:r>
              <a:rPr lang="en-US" dirty="0" smtClean="0"/>
              <a:t>List directories only, not the contents</a:t>
            </a:r>
          </a:p>
          <a:p>
            <a:r>
              <a:rPr lang="en-US" dirty="0" smtClean="0"/>
              <a:t>-l: long</a:t>
            </a:r>
          </a:p>
          <a:p>
            <a:pPr lvl="1"/>
            <a:r>
              <a:rPr lang="en-US" dirty="0" smtClean="0"/>
              <a:t>List major fields: </a:t>
            </a:r>
          </a:p>
          <a:p>
            <a:pPr lvl="2"/>
            <a:r>
              <a:rPr lang="en-US" dirty="0" smtClean="0"/>
              <a:t>permissions, group, owner, size, date, name</a:t>
            </a:r>
          </a:p>
          <a:p>
            <a:r>
              <a:rPr lang="en-US" dirty="0" smtClean="0"/>
              <a:t>-U: do not sort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319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Example:</a:t>
            </a:r>
            <a:r>
              <a:rPr lang="en-US" i="1" dirty="0" smtClean="0">
                <a:solidFill>
                  <a:srgbClr val="000000"/>
                </a:solidFill>
              </a:rPr>
              <a:t> ls -l </a:t>
            </a:r>
            <a:r>
              <a:rPr lang="en-US" dirty="0" smtClean="0">
                <a:solidFill>
                  <a:srgbClr val="000000"/>
                </a:solidFill>
              </a:rPr>
              <a:t>(Long All Format)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590675"/>
            <a:ext cx="7467600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 rtlCol="0">
            <a:normAutofit fontScale="92500"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File Name</a:t>
            </a:r>
            <a:r>
              <a:rPr lang="en-US" dirty="0" smtClean="0"/>
              <a:t>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Name of the file or directory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</a:t>
            </a:r>
            <a:r>
              <a:rPr lang="en-US" i="1" dirty="0" smtClean="0"/>
              <a:t>Modification Time</a:t>
            </a:r>
            <a:r>
              <a:rPr lang="en-US" dirty="0" smtClean="0"/>
              <a:t>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Last time the file was modified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Time and Day are shown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If the last modification occurred more than six months in the past, the date and year are displayed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Size</a:t>
            </a:r>
            <a:r>
              <a:rPr lang="en-US" dirty="0" smtClean="0"/>
              <a:t>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Size of the file in bytes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Group</a:t>
            </a:r>
            <a:r>
              <a:rPr lang="en-US" dirty="0" smtClean="0"/>
              <a:t>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Name of the group that has file permissions in addition to the file's owner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en-US" sz="4400" dirty="0"/>
              <a:t>Detail Explanation</a:t>
            </a:r>
            <a:endParaRPr lang="en-US" sz="4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 rtlCol="0">
            <a:normAutofit fontScale="925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Owner</a:t>
            </a:r>
            <a:r>
              <a:rPr lang="en-US" dirty="0" smtClean="0"/>
              <a:t>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Name of the user who owns the file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File Permissions</a:t>
            </a:r>
            <a:r>
              <a:rPr lang="en-US" dirty="0" smtClean="0"/>
              <a:t> (10 characters)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First character is the type of file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/>
              <a:t>"-" indicates a regular (ordinary) file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/>
              <a:t>"d" indicates a directory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/>
              <a:t>Some other special indicators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Next  nine represent the file's access permissions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/>
              <a:t>First set of three characters represent the read, write, and execution rights of the file's </a:t>
            </a:r>
            <a:r>
              <a:rPr lang="en-US" dirty="0" smtClean="0">
                <a:solidFill>
                  <a:srgbClr val="00B0F0"/>
                </a:solidFill>
              </a:rPr>
              <a:t>owner</a:t>
            </a:r>
          </a:p>
          <a:p>
            <a:pPr lvl="3">
              <a:buFont typeface="Arial" pitchFamily="34" charset="0"/>
              <a:buChar char="–"/>
              <a:defRPr/>
            </a:pPr>
            <a:r>
              <a:rPr lang="en-US" dirty="0" smtClean="0"/>
              <a:t>r, w and x respectively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/>
              <a:t>Next set of three characters represent the rights for UIDs of the file's </a:t>
            </a:r>
            <a:r>
              <a:rPr lang="en-US" dirty="0" smtClean="0">
                <a:solidFill>
                  <a:srgbClr val="00B0F0"/>
                </a:solidFill>
              </a:rPr>
              <a:t>group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en-US" dirty="0" smtClean="0"/>
              <a:t>Final set of three represent the rights granted to </a:t>
            </a:r>
            <a:r>
              <a:rPr lang="en-US" dirty="0" smtClean="0">
                <a:solidFill>
                  <a:srgbClr val="00B0F0"/>
                </a:solidFill>
              </a:rPr>
              <a:t>everybody else (the world)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09600" y="228600"/>
            <a:ext cx="8229600" cy="1143000"/>
          </a:xfrm>
          <a:prstGeom prst="rect">
            <a:avLst/>
          </a:prstGeom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en-US" sz="4400" dirty="0"/>
              <a:t>Detail Explanation</a:t>
            </a:r>
            <a:endParaRPr lang="en-US" sz="4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Viewing File Contents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cat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4294967295"/>
          </p:nvPr>
        </p:nvSpPr>
        <p:spPr>
          <a:xfrm>
            <a:off x="0" y="1447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err="1" smtClean="0"/>
              <a:t>conCATinate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Can also list the contents files</a:t>
            </a:r>
            <a:r>
              <a:rPr lang="en-US" b="1" u="sng" dirty="0" smtClean="0"/>
              <a:t> </a:t>
            </a:r>
            <a:r>
              <a:rPr lang="en-US" dirty="0" smtClean="0"/>
              <a:t>to a terminal</a:t>
            </a:r>
          </a:p>
          <a:p>
            <a:pPr lvl="1"/>
            <a:r>
              <a:rPr lang="en-US" dirty="0" smtClean="0"/>
              <a:t>Good for listing the contents of a file to a printing terminal</a:t>
            </a:r>
          </a:p>
          <a:p>
            <a:pPr lvl="1"/>
            <a:r>
              <a:rPr lang="en-US" dirty="0" smtClean="0"/>
              <a:t>Great for listing the contents of </a:t>
            </a:r>
            <a:r>
              <a:rPr lang="en-US" b="1" u="sng" dirty="0" smtClean="0"/>
              <a:t>short files </a:t>
            </a:r>
            <a:r>
              <a:rPr lang="en-US" dirty="0" smtClean="0"/>
              <a:t>to a screen:</a:t>
            </a:r>
          </a:p>
          <a:p>
            <a:pPr lvl="1" eaLnBrk="1" hangingPunct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me@linuxbox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me]$ </a:t>
            </a:r>
            <a:r>
              <a:rPr lang="en-US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cat .</a:t>
            </a:r>
            <a:r>
              <a:rPr lang="en-US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bashrc</a:t>
            </a:r>
            <a:endParaRPr lang="en-US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dirty="0" smtClean="0"/>
              <a:t>Sends the contents of the ".</a:t>
            </a:r>
            <a:r>
              <a:rPr lang="en-US" dirty="0" err="1" smtClean="0"/>
              <a:t>bashrc</a:t>
            </a:r>
            <a:r>
              <a:rPr lang="en-US" dirty="0" smtClean="0"/>
              <a:t>" file to the standard out</a:t>
            </a:r>
          </a:p>
          <a:p>
            <a:pPr eaLnBrk="1" hangingPunct="1"/>
            <a:r>
              <a:rPr lang="en-US" dirty="0" smtClean="0"/>
              <a:t>It works well with piping</a:t>
            </a:r>
          </a:p>
          <a:p>
            <a:pPr lvl="1" eaLnBrk="1" hangingPunct="1"/>
            <a:r>
              <a:rPr lang="en-US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cat filename | </a:t>
            </a:r>
            <a:r>
              <a:rPr lang="en-US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some.program</a:t>
            </a:r>
            <a:endParaRPr lang="en-US" dirty="0" smtClean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Up Arrow 3"/>
          <p:cNvSpPr/>
          <p:nvPr/>
        </p:nvSpPr>
        <p:spPr>
          <a:xfrm>
            <a:off x="3352800" y="5715000"/>
            <a:ext cx="1524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95600" y="6324600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pipe symbol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Computers and Terminals</a:t>
            </a:r>
            <a:endParaRPr lang="en-US" dirty="0"/>
          </a:p>
        </p:txBody>
      </p:sp>
      <p:pic>
        <p:nvPicPr>
          <p:cNvPr id="1026" name="Picture 2" descr="http://simh.trailing-edge.com/photos/pdp11_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4106418" cy="5181600"/>
          </a:xfrm>
          <a:prstGeom prst="rect">
            <a:avLst/>
          </a:prstGeom>
          <a:noFill/>
        </p:spPr>
      </p:pic>
      <p:pic>
        <p:nvPicPr>
          <p:cNvPr id="1030" name="Picture 6" descr="Repackaged pdp-11/7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2438400"/>
            <a:ext cx="4181475" cy="346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more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953000"/>
          </a:xfrm>
        </p:spPr>
        <p:txBody>
          <a:bodyPr rtlCol="0">
            <a:normAutofit fontScale="925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Allows file contents or piped output to be sent to the screen one page at a time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To list the contents of the "/etc/services" file to the screen one page at a time using more: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me@linuxbox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me]$ </a:t>
            </a:r>
            <a:r>
              <a:rPr lang="en-US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more /etc/services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To perform a directory listing of all files and pipe the output of the listing using more: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me@linuxbox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me]$ ls -al | more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dirty="0" smtClean="0"/>
              <a:t>If the directory listing is longer than a page, it will be shown one page at a time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Cannot scroll back</a:t>
            </a:r>
          </a:p>
          <a:p>
            <a:pPr lvl="1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dirty="0" smtClean="0"/>
              <a:t>&lt;Enter&gt; - advance one line</a:t>
            </a:r>
          </a:p>
          <a:p>
            <a:pPr lvl="1" indent="-320040">
              <a:spcBef>
                <a:spcPts val="0"/>
              </a:spcBef>
              <a:buFont typeface="Wingdings 2"/>
              <a:buChar char=""/>
              <a:defRPr/>
            </a:pPr>
            <a:r>
              <a:rPr lang="en-US" dirty="0" smtClean="0"/>
              <a:t>&lt;Space&gt; - advance one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less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Displays text files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Friendlier than </a:t>
            </a:r>
            <a:r>
              <a:rPr lang="en-US" i="1" dirty="0" smtClean="0"/>
              <a:t>cat</a:t>
            </a:r>
            <a:r>
              <a:rPr lang="en-US" dirty="0" smtClean="0"/>
              <a:t> or </a:t>
            </a:r>
            <a:r>
              <a:rPr lang="en-US" i="1" dirty="0" smtClean="0"/>
              <a:t>more</a:t>
            </a:r>
            <a:r>
              <a:rPr lang="en-US" dirty="0" smtClean="0"/>
              <a:t>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Best for bigger files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Similar to the </a:t>
            </a:r>
            <a:r>
              <a:rPr lang="en-US" i="1" dirty="0" smtClean="0"/>
              <a:t>more</a:t>
            </a:r>
            <a:r>
              <a:rPr lang="en-US" dirty="0" smtClean="0"/>
              <a:t> command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User can </a:t>
            </a:r>
            <a:r>
              <a:rPr lang="en-US" b="1" u="sng" dirty="0" smtClean="0"/>
              <a:t>page up and down </a:t>
            </a:r>
            <a:r>
              <a:rPr lang="en-US" dirty="0" smtClean="0"/>
              <a:t>through the file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Invoked by simply typing: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me@linuxbox</a:t>
            </a:r>
            <a:r>
              <a:rPr lang="en-US" dirty="0" smtClean="0">
                <a:solidFill>
                  <a:srgbClr val="0070C0"/>
                </a:solidFill>
              </a:rPr>
              <a:t> me]$ less </a:t>
            </a:r>
            <a:r>
              <a:rPr lang="en-US" dirty="0" err="1" smtClean="0">
                <a:solidFill>
                  <a:srgbClr val="0070C0"/>
                </a:solidFill>
              </a:rPr>
              <a:t>text_file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Display the contents of the file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/>
              <a:t>Use the command </a:t>
            </a:r>
            <a:r>
              <a:rPr lang="en-US" dirty="0" smtClean="0">
                <a:solidFill>
                  <a:srgbClr val="0000FF"/>
                </a:solidFill>
              </a:rPr>
              <a:t>q</a:t>
            </a:r>
            <a:r>
              <a:rPr lang="en-US" dirty="0" smtClean="0"/>
              <a:t> to get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533400" y="1775191"/>
            <a:ext cx="7924800" cy="4625609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Examines a file and reports what type of data it contains </a:t>
            </a:r>
          </a:p>
          <a:p>
            <a:pPr lvl="1" eaLnBrk="1" hangingPunct="1"/>
            <a:r>
              <a:rPr lang="en-US" dirty="0" smtClean="0"/>
              <a:t>Handy to know before choosing tool to do something with it</a:t>
            </a:r>
          </a:p>
          <a:p>
            <a:pPr eaLnBrk="1" hangingPunct="1"/>
            <a:r>
              <a:rPr lang="en-US" dirty="0" smtClean="0"/>
              <a:t>Command form:</a:t>
            </a: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dirty="0" err="1" smtClean="0">
                <a:solidFill>
                  <a:srgbClr val="0070C0"/>
                </a:solidFill>
              </a:rPr>
              <a:t>me@linuxbox</a:t>
            </a:r>
            <a:r>
              <a:rPr lang="en-US" dirty="0" smtClean="0">
                <a:solidFill>
                  <a:srgbClr val="0070C0"/>
                </a:solidFill>
              </a:rPr>
              <a:t> me]$ file </a:t>
            </a:r>
            <a:r>
              <a:rPr lang="en-US" dirty="0" err="1" smtClean="0">
                <a:solidFill>
                  <a:srgbClr val="0070C0"/>
                </a:solidFill>
              </a:rPr>
              <a:t>name_of_file</a:t>
            </a:r>
            <a:endParaRPr lang="en-US" dirty="0" smtClean="0">
              <a:solidFill>
                <a:srgbClr val="0070C0"/>
              </a:solidFill>
            </a:endParaRPr>
          </a:p>
          <a:p>
            <a:pPr eaLnBrk="1" hangingPunct="1"/>
            <a:r>
              <a:rPr lang="en-US" dirty="0" smtClean="0"/>
              <a:t>Has many options:</a:t>
            </a:r>
          </a:p>
          <a:p>
            <a:pPr lvl="1" eaLnBrk="1" hangingPunct="1"/>
            <a:r>
              <a:rPr lang="en-US" b="1" dirty="0" smtClean="0"/>
              <a:t>-</a:t>
            </a:r>
            <a:r>
              <a:rPr lang="en-US" b="1" dirty="0" err="1" smtClean="0"/>
              <a:t>bciknsvzL</a:t>
            </a:r>
            <a:endParaRPr lang="en-US" b="1" dirty="0" smtClean="0"/>
          </a:p>
          <a:p>
            <a:pPr lvl="1" eaLnBrk="1" hangingPunct="1"/>
            <a:r>
              <a:rPr lang="en-US" b="1" dirty="0" smtClean="0"/>
              <a:t>-f</a:t>
            </a:r>
            <a:r>
              <a:rPr lang="en-US" dirty="0" smtClean="0"/>
              <a:t> </a:t>
            </a:r>
            <a:r>
              <a:rPr lang="en-US" i="1" dirty="0" err="1" smtClean="0"/>
              <a:t>namefile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b="1" dirty="0" smtClean="0"/>
              <a:t>-m</a:t>
            </a:r>
            <a:r>
              <a:rPr lang="en-US" dirty="0" smtClean="0"/>
              <a:t> </a:t>
            </a:r>
            <a:r>
              <a:rPr lang="en-US" i="1" dirty="0" err="1" smtClean="0"/>
              <a:t>magicfiles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74650" y="450850"/>
          <a:ext cx="8382000" cy="601456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794000"/>
                <a:gridCol w="3217332"/>
                <a:gridCol w="2370668"/>
              </a:tblGrid>
              <a:tr h="254290"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File Type</a:t>
                      </a:r>
                    </a:p>
                  </a:txBody>
                  <a:tcPr marL="39456" marR="39456" marT="19728" marB="19728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Description</a:t>
                      </a:r>
                    </a:p>
                  </a:txBody>
                  <a:tcPr marL="39456" marR="39456" marT="19728" marB="19728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/>
                        <a:t>Viewable as text?</a:t>
                      </a:r>
                    </a:p>
                  </a:txBody>
                  <a:tcPr marL="39456" marR="39456" marT="19728" marB="19728">
                    <a:solidFill>
                      <a:srgbClr val="FFC000"/>
                    </a:solidFill>
                  </a:tcPr>
                </a:tc>
              </a:tr>
              <a:tr h="254290">
                <a:tc>
                  <a:txBody>
                    <a:bodyPr/>
                    <a:lstStyle/>
                    <a:p>
                      <a:r>
                        <a:rPr lang="en-US" sz="1900" dirty="0"/>
                        <a:t>ASCII text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The name says it all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yes</a:t>
                      </a:r>
                    </a:p>
                  </a:txBody>
                  <a:tcPr marL="39456" marR="39456" marT="19728" marB="19728"/>
                </a:tc>
              </a:tr>
              <a:tr h="254290">
                <a:tc>
                  <a:txBody>
                    <a:bodyPr/>
                    <a:lstStyle/>
                    <a:p>
                      <a:r>
                        <a:rPr lang="en-US" sz="1900"/>
                        <a:t>Bourne-Again shell script text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A bash script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yes</a:t>
                      </a:r>
                    </a:p>
                  </a:txBody>
                  <a:tcPr marL="39456" marR="39456" marT="19728" marB="19728"/>
                </a:tc>
              </a:tr>
              <a:tr h="473165">
                <a:tc>
                  <a:txBody>
                    <a:bodyPr/>
                    <a:lstStyle/>
                    <a:p>
                      <a:r>
                        <a:rPr lang="en-US" sz="1900"/>
                        <a:t>ELF 32-bit LSB core file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A core dump file (a program will create this when it crashes)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no</a:t>
                      </a:r>
                    </a:p>
                  </a:txBody>
                  <a:tcPr marL="39456" marR="39456" marT="19728" marB="19728"/>
                </a:tc>
              </a:tr>
              <a:tr h="254290">
                <a:tc>
                  <a:txBody>
                    <a:bodyPr/>
                    <a:lstStyle/>
                    <a:p>
                      <a:r>
                        <a:rPr lang="en-US" sz="1900"/>
                        <a:t>ELF 32-bit LSB executable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An executable binary program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no</a:t>
                      </a:r>
                    </a:p>
                  </a:txBody>
                  <a:tcPr marL="39456" marR="39456" marT="19728" marB="19728"/>
                </a:tc>
              </a:tr>
              <a:tr h="254290">
                <a:tc>
                  <a:txBody>
                    <a:bodyPr/>
                    <a:lstStyle/>
                    <a:p>
                      <a:r>
                        <a:rPr lang="en-US" sz="1900"/>
                        <a:t>ELF 32-bit LSB shared object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A shared library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no</a:t>
                      </a:r>
                    </a:p>
                  </a:txBody>
                  <a:tcPr marL="39456" marR="39456" marT="19728" marB="19728"/>
                </a:tc>
              </a:tr>
              <a:tr h="473165">
                <a:tc>
                  <a:txBody>
                    <a:bodyPr/>
                    <a:lstStyle/>
                    <a:p>
                      <a:r>
                        <a:rPr lang="en-US" sz="1900"/>
                        <a:t>GNU tar archive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A tape archive file. A common way of storing groups of files.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no, use tar </a:t>
                      </a:r>
                      <a:r>
                        <a:rPr lang="en-US" sz="1900" dirty="0" err="1"/>
                        <a:t>tvf</a:t>
                      </a:r>
                      <a:r>
                        <a:rPr lang="en-US" sz="1900" dirty="0"/>
                        <a:t> to view </a:t>
                      </a:r>
                      <a:r>
                        <a:rPr lang="en-US" sz="1900" dirty="0" smtClean="0"/>
                        <a:t>listing</a:t>
                      </a:r>
                      <a:endParaRPr lang="en-US" sz="1900" dirty="0"/>
                    </a:p>
                  </a:txBody>
                  <a:tcPr marL="39456" marR="39456" marT="19728" marB="19728"/>
                </a:tc>
              </a:tr>
              <a:tr h="254290">
                <a:tc>
                  <a:txBody>
                    <a:bodyPr/>
                    <a:lstStyle/>
                    <a:p>
                      <a:r>
                        <a:rPr lang="en-US" sz="1900"/>
                        <a:t>gzip compressed data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An archive compressed with </a:t>
                      </a:r>
                      <a:r>
                        <a:rPr lang="en-US" sz="1900" dirty="0" err="1"/>
                        <a:t>gzip</a:t>
                      </a:r>
                      <a:endParaRPr lang="en-US" sz="1900" dirty="0"/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no</a:t>
                      </a:r>
                    </a:p>
                  </a:txBody>
                  <a:tcPr marL="39456" marR="39456" marT="19728" marB="19728"/>
                </a:tc>
              </a:tr>
              <a:tr h="254290">
                <a:tc>
                  <a:txBody>
                    <a:bodyPr/>
                    <a:lstStyle/>
                    <a:p>
                      <a:r>
                        <a:rPr lang="en-US" sz="1900"/>
                        <a:t>HTML document text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A web page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yes</a:t>
                      </a:r>
                    </a:p>
                  </a:txBody>
                  <a:tcPr marL="39456" marR="39456" marT="19728" marB="19728"/>
                </a:tc>
              </a:tr>
              <a:tr h="254290">
                <a:tc>
                  <a:txBody>
                    <a:bodyPr/>
                    <a:lstStyle/>
                    <a:p>
                      <a:r>
                        <a:rPr lang="en-US" sz="1900"/>
                        <a:t>JPEG image data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A compressed JPEG image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no</a:t>
                      </a:r>
                    </a:p>
                  </a:txBody>
                  <a:tcPr marL="39456" marR="39456" marT="19728" marB="19728"/>
                </a:tc>
              </a:tr>
              <a:tr h="254290">
                <a:tc>
                  <a:txBody>
                    <a:bodyPr/>
                    <a:lstStyle/>
                    <a:p>
                      <a:r>
                        <a:rPr lang="en-US" sz="1900"/>
                        <a:t>PostScript document text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A PostScript file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/>
                        <a:t>yes</a:t>
                      </a:r>
                    </a:p>
                  </a:txBody>
                  <a:tcPr marL="39456" marR="39456" marT="19728" marB="19728"/>
                </a:tc>
              </a:tr>
              <a:tr h="473165">
                <a:tc>
                  <a:txBody>
                    <a:bodyPr/>
                    <a:lstStyle/>
                    <a:p>
                      <a:r>
                        <a:rPr lang="en-US" sz="1900"/>
                        <a:t>RPM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A Red Hat Package Manager archive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no, use rpm -q to examine </a:t>
                      </a:r>
                      <a:r>
                        <a:rPr lang="en-US" sz="1900" dirty="0" smtClean="0"/>
                        <a:t>contents</a:t>
                      </a:r>
                      <a:endParaRPr lang="en-US" sz="1900" dirty="0"/>
                    </a:p>
                  </a:txBody>
                  <a:tcPr marL="39456" marR="39456" marT="19728" marB="19728"/>
                </a:tc>
              </a:tr>
              <a:tr h="254290">
                <a:tc>
                  <a:txBody>
                    <a:bodyPr/>
                    <a:lstStyle/>
                    <a:p>
                      <a:r>
                        <a:rPr lang="en-US" sz="1900" dirty="0"/>
                        <a:t>Zip archive data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An archive compressed with zip</a:t>
                      </a:r>
                    </a:p>
                  </a:txBody>
                  <a:tcPr marL="39456" marR="39456" marT="19728" marB="19728"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no</a:t>
                      </a:r>
                    </a:p>
                  </a:txBody>
                  <a:tcPr marL="39456" marR="39456" marT="19728" marB="1972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File Manipulation</a:t>
            </a:r>
          </a:p>
        </p:txBody>
      </p:sp>
      <p:sp>
        <p:nvSpPr>
          <p:cNvPr id="30723" name="Subtit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Copying, moving,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Manipulating Files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Work with file and directories </a:t>
            </a:r>
          </a:p>
          <a:p>
            <a:pPr lvl="1" eaLnBrk="1" hangingPunct="1"/>
            <a:r>
              <a:rPr lang="en-US" smtClean="0">
                <a:hlinkClick r:id="rId3"/>
              </a:rPr>
              <a:t>cp</a:t>
            </a:r>
            <a:endParaRPr lang="en-US" smtClean="0"/>
          </a:p>
          <a:p>
            <a:pPr lvl="2" eaLnBrk="1" hangingPunct="1"/>
            <a:r>
              <a:rPr lang="en-US" smtClean="0"/>
              <a:t>copy files and directories </a:t>
            </a:r>
          </a:p>
          <a:p>
            <a:pPr lvl="1" eaLnBrk="1" hangingPunct="1"/>
            <a:r>
              <a:rPr lang="en-US" smtClean="0">
                <a:hlinkClick r:id="rId4"/>
              </a:rPr>
              <a:t>mv</a:t>
            </a:r>
            <a:r>
              <a:rPr lang="en-US" smtClean="0"/>
              <a:t> </a:t>
            </a:r>
          </a:p>
          <a:p>
            <a:pPr lvl="2" eaLnBrk="1" hangingPunct="1"/>
            <a:r>
              <a:rPr lang="en-US" smtClean="0"/>
              <a:t>move or rename files and directories </a:t>
            </a:r>
          </a:p>
          <a:p>
            <a:pPr lvl="1" eaLnBrk="1" hangingPunct="1"/>
            <a:r>
              <a:rPr lang="en-US" smtClean="0">
                <a:hlinkClick r:id="rId5"/>
              </a:rPr>
              <a:t>rm</a:t>
            </a:r>
            <a:r>
              <a:rPr lang="en-US" smtClean="0"/>
              <a:t> </a:t>
            </a:r>
          </a:p>
          <a:p>
            <a:pPr lvl="2" eaLnBrk="1" hangingPunct="1"/>
            <a:r>
              <a:rPr lang="en-US" smtClean="0"/>
              <a:t>remove files and directories </a:t>
            </a:r>
          </a:p>
          <a:p>
            <a:pPr lvl="1" eaLnBrk="1" hangingPunct="1"/>
            <a:r>
              <a:rPr lang="en-US" smtClean="0">
                <a:hlinkClick r:id="rId6"/>
              </a:rPr>
              <a:t>mkdir</a:t>
            </a:r>
            <a:r>
              <a:rPr lang="en-US" smtClean="0"/>
              <a:t> </a:t>
            </a:r>
          </a:p>
          <a:p>
            <a:pPr lvl="2" eaLnBrk="1" hangingPunct="1"/>
            <a:r>
              <a:rPr lang="en-US" smtClean="0"/>
              <a:t>create directories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0" y="1774825"/>
            <a:ext cx="8839200" cy="4625975"/>
          </a:xfrm>
        </p:spPr>
        <p:txBody>
          <a:bodyPr/>
          <a:lstStyle/>
          <a:p>
            <a:pPr eaLnBrk="1" hangingPunct="1"/>
            <a:r>
              <a:rPr lang="en-US" dirty="0" smtClean="0"/>
              <a:t>Copies files and directories</a:t>
            </a:r>
          </a:p>
          <a:p>
            <a:pPr lvl="1" eaLnBrk="1" hangingPunct="1"/>
            <a:r>
              <a:rPr lang="en-US" dirty="0" smtClean="0"/>
              <a:t>In its simplest form, it copies a single file:</a:t>
            </a:r>
          </a:p>
          <a:p>
            <a:pPr lvl="2" eaLnBrk="1" hangingPunct="1"/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me@linuxbox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me]$ cp </a:t>
            </a:r>
            <a:r>
              <a:rPr lang="en-US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file1 file2</a:t>
            </a:r>
            <a:endParaRPr lang="en-US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smtClean="0"/>
              <a:t>Can also be used to copy multiple files to a different directory:</a:t>
            </a:r>
          </a:p>
          <a:p>
            <a:pPr lvl="2" eaLnBrk="1" hangingPunct="1"/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me@linuxbox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me]$ cp file1 file2 file3 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Other useful examples of cp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444722"/>
              </p:ext>
            </p:extLst>
          </p:nvPr>
        </p:nvGraphicFramePr>
        <p:xfrm>
          <a:off x="685800" y="1893050"/>
          <a:ext cx="7848600" cy="427915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752600"/>
                <a:gridCol w="6096000"/>
              </a:tblGrid>
              <a:tr h="23905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Command</a:t>
                      </a:r>
                    </a:p>
                  </a:txBody>
                  <a:tcPr marL="59765" marR="59765" marT="29882" marB="29882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Results</a:t>
                      </a:r>
                    </a:p>
                  </a:txBody>
                  <a:tcPr marL="59765" marR="59765" marT="29882" marB="29882" anchor="ctr">
                    <a:solidFill>
                      <a:srgbClr val="FFC000"/>
                    </a:solidFill>
                  </a:tcPr>
                </a:tc>
              </a:tr>
              <a:tr h="956235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ourier New" pitchFamily="49" charset="0"/>
                          <a:cs typeface="Courier New" pitchFamily="49" charset="0"/>
                        </a:rPr>
                        <a:t>cp file1 file2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Copies the contents of file1 into file2. If file2 does not exist, it is created; otherwise, file2 is overwritten with the contents of file1.</a:t>
                      </a:r>
                    </a:p>
                  </a:txBody>
                  <a:tcPr marL="59765" marR="59765" marT="29882" marB="29882" anchor="ctr"/>
                </a:tc>
              </a:tr>
              <a:tr h="1135529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ourier New" pitchFamily="49" charset="0"/>
                          <a:cs typeface="Courier New" pitchFamily="49" charset="0"/>
                        </a:rPr>
                        <a:t>cp -</a:t>
                      </a:r>
                      <a:r>
                        <a:rPr lang="en-US" sz="12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1200" b="1" dirty="0">
                          <a:latin typeface="Courier New" pitchFamily="49" charset="0"/>
                          <a:cs typeface="Courier New" pitchFamily="49" charset="0"/>
                        </a:rPr>
                        <a:t> file1 file2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As above, but </a:t>
                      </a:r>
                      <a:r>
                        <a:rPr lang="en-US" sz="2000" dirty="0"/>
                        <a:t>if file2 exists, the user is prompted before it is overwritten with the contents of file1.</a:t>
                      </a:r>
                    </a:p>
                  </a:txBody>
                  <a:tcPr marL="59765" marR="59765" marT="29882" marB="29882" anchor="ctr"/>
                </a:tc>
              </a:tr>
              <a:tr h="597647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ourier New" pitchFamily="49" charset="0"/>
                          <a:cs typeface="Courier New" pitchFamily="49" charset="0"/>
                        </a:rPr>
                        <a:t>cp file1 dir1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Copy the contents of file1 (into a file named file1) inside of directory dir1.</a:t>
                      </a:r>
                    </a:p>
                  </a:txBody>
                  <a:tcPr marL="59765" marR="59765" marT="29882" marB="29882" anchor="ctr"/>
                </a:tc>
              </a:tr>
              <a:tr h="1135529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ourier New" pitchFamily="49" charset="0"/>
                          <a:cs typeface="Courier New" pitchFamily="49" charset="0"/>
                        </a:rPr>
                        <a:t>cp -R dir1 dir2</a:t>
                      </a:r>
                    </a:p>
                  </a:txBody>
                  <a:tcPr marL="59765" marR="59765" marT="29882" marB="29882"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Copy the contents of the directory dir1. If directory dir2 does not exist, it is created. Otherwise, it creates a directory named dir1 within directory dir2.</a:t>
                      </a:r>
                    </a:p>
                  </a:txBody>
                  <a:tcPr marL="59765" marR="59765" marT="29882" marB="29882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mv</a:t>
            </a:r>
            <a:endParaRPr 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868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Performs two different functions depending on how it is invoked</a:t>
            </a:r>
          </a:p>
          <a:p>
            <a:pPr lvl="1" eaLnBrk="1" hangingPunct="1"/>
            <a:r>
              <a:rPr lang="en-US" dirty="0" smtClean="0"/>
              <a:t>Moves one or more files to a different directory</a:t>
            </a:r>
          </a:p>
          <a:p>
            <a:pPr lvl="1" eaLnBrk="1" hangingPunct="1"/>
            <a:r>
              <a:rPr lang="en-US" dirty="0" smtClean="0"/>
              <a:t>Renames a file or directory</a:t>
            </a:r>
          </a:p>
          <a:p>
            <a:pPr eaLnBrk="1" hangingPunct="1"/>
            <a:r>
              <a:rPr lang="en-US" dirty="0" smtClean="0"/>
              <a:t>To move files to a different directory:</a:t>
            </a:r>
          </a:p>
          <a:p>
            <a:pPr lvl="1" eaLnBrk="1" hangingPunct="1"/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me@linuxbox</a:t>
            </a:r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me]$ </a:t>
            </a:r>
            <a:r>
              <a:rPr lang="en-US" sz="24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mv</a:t>
            </a:r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file1 file2 file3 dir</a:t>
            </a:r>
          </a:p>
          <a:p>
            <a:r>
              <a:rPr lang="en-US" dirty="0" smtClean="0"/>
              <a:t>To rename a file:</a:t>
            </a:r>
          </a:p>
          <a:p>
            <a:pPr lvl="1"/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me@linuxbox</a:t>
            </a:r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me]$ </a:t>
            </a:r>
            <a:r>
              <a:rPr lang="en-US" sz="24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mv</a:t>
            </a:r>
            <a:r>
              <a:rPr lang="en-US" sz="2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filename1 filename2</a:t>
            </a:r>
            <a:endParaRPr lang="en-US" sz="2400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Examples of </a:t>
            </a:r>
            <a:r>
              <a:rPr lang="en-US" dirty="0" err="1" smtClean="0"/>
              <a:t>mv</a:t>
            </a:r>
            <a:r>
              <a:rPr lang="en-US" dirty="0" smtClean="0"/>
              <a:t> and some options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143289"/>
              </p:ext>
            </p:extLst>
          </p:nvPr>
        </p:nvGraphicFramePr>
        <p:xfrm>
          <a:off x="609600" y="1676400"/>
          <a:ext cx="8001000" cy="450947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895600"/>
                <a:gridCol w="5105400"/>
              </a:tblGrid>
              <a:tr h="25009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/>
                        <a:t>Command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23" marR="62523" marT="31262" marB="31262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/>
                        <a:t>Results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23" marR="62523" marT="31262" marB="31262" anchor="ctr">
                    <a:solidFill>
                      <a:srgbClr val="FFC000"/>
                    </a:solidFill>
                  </a:tcPr>
                </a:tc>
              </a:tr>
              <a:tr h="100036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 err="1">
                          <a:latin typeface="Courier New" pitchFamily="49" charset="0"/>
                          <a:cs typeface="Courier New" pitchFamily="49" charset="0"/>
                        </a:rPr>
                        <a:t>mv</a:t>
                      </a:r>
                      <a:r>
                        <a:rPr lang="en-US" sz="1400" b="1" kern="1200" dirty="0">
                          <a:latin typeface="Courier New" pitchFamily="49" charset="0"/>
                          <a:cs typeface="Courier New" pitchFamily="49" charset="0"/>
                        </a:rPr>
                        <a:t> file1 file2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2523" marR="62523" marT="31262" marB="31262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 dirty="0"/>
                        <a:t>If file2 does not exist, then file1 is renamed file2. If file2 exists, its contents are replaced with the contents of file1.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23" marR="62523" marT="31262" marB="31262" anchor="ctr"/>
                </a:tc>
              </a:tr>
              <a:tr h="118793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latin typeface="Courier New" pitchFamily="49" charset="0"/>
                          <a:cs typeface="Courier New" pitchFamily="49" charset="0"/>
                        </a:rPr>
                        <a:t>mv -i file1 file2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2523" marR="62523" marT="31262" marB="31262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 dirty="0" smtClean="0"/>
                        <a:t>As above, but </a:t>
                      </a:r>
                      <a:r>
                        <a:rPr lang="en-US" sz="2000" kern="1200" dirty="0"/>
                        <a:t>if file2 exists, the user is prompted before it is overwritten with the contents of file1.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23" marR="62523" marT="31262" marB="31262" anchor="ctr"/>
                </a:tc>
              </a:tr>
              <a:tr h="8128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latin typeface="Courier New" pitchFamily="49" charset="0"/>
                          <a:cs typeface="Courier New" pitchFamily="49" charset="0"/>
                        </a:rPr>
                        <a:t>mv file1 file2 file3 dir1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2523" marR="62523" marT="31262" marB="31262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 dirty="0"/>
                        <a:t>The files file1, file2, file3 are moved to directory dir1. dir1 must exist or </a:t>
                      </a:r>
                      <a:r>
                        <a:rPr lang="en-US" sz="2000" kern="1200" dirty="0" err="1"/>
                        <a:t>mv</a:t>
                      </a:r>
                      <a:r>
                        <a:rPr lang="en-US" sz="2000" kern="1200" dirty="0"/>
                        <a:t> will exit with an error.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23" marR="62523" marT="31262" marB="31262" anchor="ctr"/>
                </a:tc>
              </a:tr>
              <a:tr h="8128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latin typeface="Courier New" pitchFamily="49" charset="0"/>
                          <a:cs typeface="Courier New" pitchFamily="49" charset="0"/>
                        </a:rPr>
                        <a:t>mv dir1 dir2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62523" marR="62523" marT="31262" marB="31262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 dirty="0"/>
                        <a:t>If dir2 does not exist, then dir1 is renamed dir2. If dir2 exists, the directory dir1 is created within directory dir2.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523" marR="62523" marT="31262" marB="31262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Shells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rm</a:t>
            </a:r>
            <a:endParaRPr lang="en-US" dirty="0"/>
          </a:p>
        </p:txBody>
      </p:sp>
      <p:sp>
        <p:nvSpPr>
          <p:cNvPr id="3686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Deletes (removes) files</a:t>
            </a: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me@linuxbox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me]$ 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rm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</a:t>
            </a:r>
            <a:endParaRPr lang="en-US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dirty="0" smtClean="0"/>
              <a:t>Can also be used to delete a directory </a:t>
            </a:r>
            <a:r>
              <a:rPr lang="en-US" i="1" dirty="0" smtClean="0"/>
              <a:t>and</a:t>
            </a:r>
            <a:r>
              <a:rPr lang="en-US" dirty="0" smtClean="0"/>
              <a:t> its contents:</a:t>
            </a: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me@linuxbox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me]$ 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rm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-r </a:t>
            </a:r>
            <a:r>
              <a:rPr lang="en-US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directory</a:t>
            </a:r>
            <a:endParaRPr lang="en-US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Examples of </a:t>
            </a:r>
            <a:r>
              <a:rPr lang="en-US" dirty="0" err="1" smtClean="0"/>
              <a:t>rm</a:t>
            </a:r>
            <a:r>
              <a:rPr lang="en-US" dirty="0" smtClean="0"/>
              <a:t> and its options include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47541"/>
              </p:ext>
            </p:extLst>
          </p:nvPr>
        </p:nvGraphicFramePr>
        <p:xfrm>
          <a:off x="533400" y="1828800"/>
          <a:ext cx="8077200" cy="420624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895600"/>
                <a:gridCol w="51816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Command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Results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rm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 file1 file2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Delete file1 and file2</a:t>
                      </a:r>
                      <a:r>
                        <a:rPr lang="en-US" sz="2800" dirty="0" smtClean="0"/>
                        <a:t>.  Will</a:t>
                      </a:r>
                      <a:r>
                        <a:rPr lang="en-US" sz="2800" baseline="0" dirty="0" smtClean="0"/>
                        <a:t> not delete directories.</a:t>
                      </a:r>
                      <a:endParaRPr lang="en-US" sz="28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rm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 -</a:t>
                      </a:r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 file1 file2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As above, but </a:t>
                      </a:r>
                      <a:r>
                        <a:rPr lang="en-US" sz="2800" dirty="0"/>
                        <a:t>the user is prompted before each file is deleted.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rm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 -r dir1 dir2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Directories dir1 and dir2 are deleted along with all of their contents.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</a:rPr>
              <a:t>Danger:</a:t>
            </a: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Be careful with </a:t>
            </a:r>
            <a:r>
              <a:rPr lang="en-US" dirty="0" err="1" smtClean="0">
                <a:solidFill>
                  <a:srgbClr val="FFFFFF"/>
                </a:solidFill>
              </a:rPr>
              <a:t>rm</a:t>
            </a:r>
            <a:r>
              <a:rPr lang="en-US" dirty="0" smtClean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04800" y="1774825"/>
            <a:ext cx="8610600" cy="4930775"/>
          </a:xfrm>
        </p:spPr>
        <p:txBody>
          <a:bodyPr rtlCol="0">
            <a:normAutofit fontScale="92500" lnSpcReduction="10000"/>
          </a:bodyPr>
          <a:lstStyle/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Once a file is deleted with </a:t>
            </a:r>
            <a:r>
              <a:rPr lang="en-US" sz="2800" i="1" dirty="0" smtClean="0">
                <a:solidFill>
                  <a:srgbClr val="FF0000"/>
                </a:solidFill>
              </a:rPr>
              <a:t>rm</a:t>
            </a:r>
            <a:r>
              <a:rPr lang="en-US" sz="2800" dirty="0" smtClean="0">
                <a:solidFill>
                  <a:srgbClr val="FF0000"/>
                </a:solidFill>
              </a:rPr>
              <a:t>, it's gone! </a:t>
            </a:r>
          </a:p>
          <a:p>
            <a:pPr marL="73152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600" dirty="0" smtClean="0">
                <a:solidFill>
                  <a:srgbClr val="FF0000"/>
                </a:solidFill>
              </a:rPr>
              <a:t>Linux does not have an undelete command </a:t>
            </a:r>
          </a:p>
          <a:p>
            <a:pPr marL="73152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600" i="1" dirty="0" err="1" smtClean="0">
                <a:solidFill>
                  <a:srgbClr val="FF0000"/>
                </a:solidFill>
              </a:rPr>
              <a:t>rm</a:t>
            </a:r>
            <a:r>
              <a:rPr lang="en-US" sz="2600" dirty="0" smtClean="0">
                <a:solidFill>
                  <a:srgbClr val="FF0000"/>
                </a:solidFill>
              </a:rPr>
              <a:t> can inflict terrific damage on a system if not careful</a:t>
            </a:r>
          </a:p>
          <a:p>
            <a:pPr marL="996696" lvl="2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sz="2200" dirty="0" smtClean="0">
                <a:solidFill>
                  <a:srgbClr val="FF0000"/>
                </a:solidFill>
              </a:rPr>
              <a:t>Particularly when used with wildcards</a:t>
            </a: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3000" dirty="0" smtClean="0">
                <a:solidFill>
                  <a:srgbClr val="FF0000"/>
                </a:solidFill>
              </a:rPr>
              <a:t>Before using </a:t>
            </a:r>
            <a:r>
              <a:rPr lang="en-US" sz="3000" i="1" dirty="0" err="1" smtClean="0">
                <a:solidFill>
                  <a:srgbClr val="FF0000"/>
                </a:solidFill>
              </a:rPr>
              <a:t>rm</a:t>
            </a:r>
            <a:r>
              <a:rPr lang="en-US" sz="3000" dirty="0" smtClean="0">
                <a:solidFill>
                  <a:srgbClr val="FF0000"/>
                </a:solidFill>
              </a:rPr>
              <a:t> with wildcards, try this helpful trick: </a:t>
            </a:r>
          </a:p>
          <a:p>
            <a:pPr marL="73152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600" dirty="0" smtClean="0">
                <a:solidFill>
                  <a:srgbClr val="FF0000"/>
                </a:solidFill>
              </a:rPr>
              <a:t>Assume files are named </a:t>
            </a:r>
            <a:r>
              <a:rPr lang="en-US" sz="17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file1things, file2things, file3things</a:t>
            </a:r>
            <a:r>
              <a:rPr lang="en-US" sz="1700" dirty="0" smtClean="0">
                <a:solidFill>
                  <a:srgbClr val="FF0000"/>
                </a:solidFill>
              </a:rPr>
              <a:t>…</a:t>
            </a:r>
            <a:endParaRPr lang="en-US" sz="2600" dirty="0" smtClean="0">
              <a:solidFill>
                <a:srgbClr val="FF0000"/>
              </a:solidFill>
            </a:endParaRPr>
          </a:p>
          <a:p>
            <a:pPr marL="73152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600" dirty="0" smtClean="0">
                <a:solidFill>
                  <a:srgbClr val="FF0000"/>
                </a:solidFill>
              </a:rPr>
              <a:t>Construct </a:t>
            </a:r>
            <a:r>
              <a:rPr lang="en-US" sz="2600" dirty="0" smtClean="0">
                <a:solidFill>
                  <a:srgbClr val="FF0000"/>
                </a:solidFill>
              </a:rPr>
              <a:t>the command using </a:t>
            </a:r>
            <a:r>
              <a:rPr lang="en-US" sz="2600" i="1" dirty="0" smtClean="0">
                <a:solidFill>
                  <a:srgbClr val="FF0000"/>
                </a:solidFill>
              </a:rPr>
              <a:t>ls</a:t>
            </a:r>
            <a:r>
              <a:rPr lang="en-US" sz="2600" dirty="0" smtClean="0">
                <a:solidFill>
                  <a:srgbClr val="FF0000"/>
                </a:solidFill>
              </a:rPr>
              <a:t> instead of </a:t>
            </a:r>
            <a:r>
              <a:rPr lang="en-US" sz="2600" i="1" dirty="0" smtClean="0">
                <a:solidFill>
                  <a:srgbClr val="FF0000"/>
                </a:solidFill>
              </a:rPr>
              <a:t>rm</a:t>
            </a:r>
          </a:p>
          <a:p>
            <a:pPr lvl="2" indent="-27432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ls 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file*</a:t>
            </a:r>
          </a:p>
          <a:p>
            <a:pPr lvl="3" indent="-27432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1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 lists:</a:t>
            </a:r>
            <a:r>
              <a:rPr lang="en-US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file1things, file2things, … </a:t>
            </a:r>
            <a:r>
              <a:rPr lang="en-US" sz="11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filewings</a:t>
            </a:r>
            <a:r>
              <a:rPr lang="en-US" sz="11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filers,</a:t>
            </a:r>
            <a:r>
              <a:rPr lang="en-US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…</a:t>
            </a:r>
            <a:endParaRPr lang="en-US" sz="11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2" indent="-27432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200" dirty="0" smtClean="0">
                <a:solidFill>
                  <a:srgbClr val="FF0000"/>
                </a:solidFill>
              </a:rPr>
              <a:t>Then try ls file*</a:t>
            </a:r>
            <a:r>
              <a:rPr lang="en-US" sz="2200" dirty="0" err="1" smtClean="0">
                <a:solidFill>
                  <a:srgbClr val="FF0000"/>
                </a:solidFill>
              </a:rPr>
              <a:t>ings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3" indent="-27432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17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It </a:t>
            </a:r>
            <a:r>
              <a:rPr lang="en-US" sz="17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lists:</a:t>
            </a:r>
            <a:r>
              <a:rPr lang="en-US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file1things</a:t>
            </a:r>
            <a:r>
              <a:rPr lang="en-US" sz="11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file2things, … </a:t>
            </a:r>
            <a:r>
              <a:rPr lang="en-US" sz="1100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filewings</a:t>
            </a:r>
            <a:r>
              <a:rPr lang="en-US" sz="1100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1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en-US" sz="1700" dirty="0" smtClean="0">
              <a:solidFill>
                <a:srgbClr val="FF0000"/>
              </a:solidFill>
            </a:endParaRPr>
          </a:p>
          <a:p>
            <a:pPr lvl="2" indent="-27432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200" dirty="0" smtClean="0">
                <a:solidFill>
                  <a:srgbClr val="FF0000"/>
                </a:solidFill>
              </a:rPr>
              <a:t>By </a:t>
            </a:r>
            <a:r>
              <a:rPr lang="en-US" sz="2200" dirty="0" smtClean="0">
                <a:solidFill>
                  <a:srgbClr val="FF0000"/>
                </a:solidFill>
              </a:rPr>
              <a:t>doing this the effect of your wildcards can be seen before deleting the files</a:t>
            </a:r>
          </a:p>
          <a:p>
            <a:pPr marL="73152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600" dirty="0" smtClean="0">
                <a:solidFill>
                  <a:srgbClr val="FF0000"/>
                </a:solidFill>
              </a:rPr>
              <a:t>After testing and verifying the command with </a:t>
            </a:r>
            <a:r>
              <a:rPr lang="en-US" sz="2600" i="1" dirty="0" smtClean="0">
                <a:solidFill>
                  <a:srgbClr val="FF0000"/>
                </a:solidFill>
              </a:rPr>
              <a:t>ls</a:t>
            </a:r>
            <a:r>
              <a:rPr lang="en-US" sz="2600" dirty="0" smtClean="0">
                <a:solidFill>
                  <a:srgbClr val="FF0000"/>
                </a:solidFill>
              </a:rPr>
              <a:t>, recall the command with the up-arrow key and then substitute </a:t>
            </a:r>
            <a:r>
              <a:rPr lang="en-US" sz="2600" i="1" dirty="0" smtClean="0">
                <a:solidFill>
                  <a:srgbClr val="FF0000"/>
                </a:solidFill>
              </a:rPr>
              <a:t>rm</a:t>
            </a:r>
            <a:r>
              <a:rPr lang="en-US" sz="2600" dirty="0" smtClean="0">
                <a:solidFill>
                  <a:srgbClr val="FF0000"/>
                </a:solidFill>
              </a:rPr>
              <a:t> for </a:t>
            </a:r>
            <a:r>
              <a:rPr lang="en-US" sz="2600" i="1" dirty="0" smtClean="0">
                <a:solidFill>
                  <a:srgbClr val="FF0000"/>
                </a:solidFill>
              </a:rPr>
              <a:t>ls</a:t>
            </a:r>
            <a:r>
              <a:rPr lang="en-US" sz="2600" dirty="0" smtClean="0">
                <a:solidFill>
                  <a:srgbClr val="FF0000"/>
                </a:solidFill>
              </a:rPr>
              <a:t> in the command</a:t>
            </a:r>
          </a:p>
          <a:p>
            <a:pPr lvl="2" indent="-27432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rm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file*</a:t>
            </a:r>
            <a:r>
              <a:rPr lang="en-US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endParaRPr lang="en-US" sz="2200" dirty="0" smtClean="0">
              <a:solidFill>
                <a:srgbClr val="FF0000"/>
              </a:solidFill>
            </a:endParaRPr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mkdir</a:t>
            </a:r>
            <a:endParaRPr lang="en-US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Used to create directories</a:t>
            </a: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me@linuxbox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me]$ 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mkdir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directory</a:t>
            </a:r>
            <a:endParaRPr lang="en-US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HELP!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 if you can…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man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Almost all UNIX and Unix-like operating systems have extensive documentation</a:t>
            </a:r>
          </a:p>
          <a:p>
            <a:pPr lvl="1" eaLnBrk="1" hangingPunct="1"/>
            <a:r>
              <a:rPr lang="en-US" dirty="0" smtClean="0"/>
              <a:t>Known as </a:t>
            </a:r>
            <a:r>
              <a:rPr lang="en-US" b="1" dirty="0" smtClean="0">
                <a:solidFill>
                  <a:srgbClr val="0000FF"/>
                </a:solidFill>
              </a:rPr>
              <a:t>man pages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pPr lvl="2"/>
            <a:r>
              <a:rPr lang="en-US" dirty="0" smtClean="0"/>
              <a:t>Short for "manual pages“</a:t>
            </a:r>
          </a:p>
          <a:p>
            <a:pPr eaLnBrk="1" hangingPunct="1"/>
            <a:r>
              <a:rPr lang="en-US" dirty="0" smtClean="0"/>
              <a:t>Use </a:t>
            </a:r>
            <a:r>
              <a:rPr lang="en-US" i="1" dirty="0" smtClean="0"/>
              <a:t>man</a:t>
            </a:r>
            <a:r>
              <a:rPr lang="en-US" dirty="0" smtClean="0"/>
              <a:t> to display the pages</a:t>
            </a:r>
          </a:p>
          <a:p>
            <a:pPr lvl="1" eaLnBrk="1" hangingPunct="1"/>
            <a:r>
              <a:rPr lang="en-US" dirty="0" smtClean="0"/>
              <a:t>Each page is a self-contained document</a:t>
            </a:r>
          </a:p>
          <a:p>
            <a:pPr eaLnBrk="1" hangingPunct="1"/>
            <a:r>
              <a:rPr lang="en-US" dirty="0" smtClean="0"/>
              <a:t>Usage examples</a:t>
            </a: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me@linuxbox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me]$ man 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man</a:t>
            </a:r>
            <a:endParaRPr lang="en-US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me@linuxbox</a:t>
            </a:r>
            <a:r>
              <a:rPr lang="en-US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me]$ man </a:t>
            </a:r>
            <a:r>
              <a:rPr lang="en-US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ls</a:t>
            </a:r>
            <a:endParaRPr lang="en-US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14400"/>
            <a:ext cx="7234238" cy="476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apropos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know the name of a command?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propos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some_key_word</a:t>
            </a:r>
            <a:endParaRPr lang="en-US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Will return names of commands</a:t>
            </a:r>
          </a:p>
          <a:p>
            <a:pPr lvl="1"/>
            <a:r>
              <a:rPr lang="en-US" dirty="0" smtClean="0"/>
              <a:t>With </a:t>
            </a:r>
            <a:r>
              <a:rPr lang="en-US" i="1" dirty="0" err="1" smtClean="0"/>
              <a:t>some_key_word</a:t>
            </a:r>
            <a:r>
              <a:rPr lang="en-US" dirty="0" smtClean="0"/>
              <a:t> in the man description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390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--help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Many commands support the </a:t>
            </a:r>
            <a:r>
              <a:rPr lang="en-US" i="1" dirty="0" smtClean="0">
                <a:solidFill>
                  <a:srgbClr val="0000FF"/>
                </a:solidFill>
              </a:rPr>
              <a:t>--help </a:t>
            </a:r>
            <a:r>
              <a:rPr lang="en-US" dirty="0" smtClean="0"/>
              <a:t>option</a:t>
            </a:r>
          </a:p>
          <a:p>
            <a:pPr eaLnBrk="1" hangingPunct="1"/>
            <a:r>
              <a:rPr lang="en-US" dirty="0" smtClean="0"/>
              <a:t>Get help for that command</a:t>
            </a:r>
          </a:p>
          <a:p>
            <a:pPr lvl="1" eaLnBrk="1" hangingPunct="1"/>
            <a:r>
              <a:rPr lang="en-US" dirty="0" smtClean="0"/>
              <a:t>One stream of data</a:t>
            </a:r>
          </a:p>
          <a:p>
            <a:pPr lvl="1" eaLnBrk="1" hangingPunct="1"/>
            <a:r>
              <a:rPr lang="en-US" dirty="0" smtClean="0"/>
              <a:t>Not as readable as man</a:t>
            </a:r>
          </a:p>
          <a:p>
            <a:pPr eaLnBrk="1" hangingPunct="1"/>
            <a:r>
              <a:rPr lang="en-US" dirty="0" smtClean="0"/>
              <a:t>Example: get extra help for the ls command:</a:t>
            </a:r>
          </a:p>
          <a:p>
            <a:pPr lvl="1" eaLnBrk="1" hangingPunct="1"/>
            <a:r>
              <a:rPr lang="en-US" dirty="0" smtClean="0"/>
              <a:t>ls --help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Other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68611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00"/>
                </a:solidFill>
              </a:rPr>
              <a:t>What "the shell“ is that?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A program that </a:t>
            </a:r>
          </a:p>
          <a:p>
            <a:pPr lvl="1">
              <a:lnSpc>
                <a:spcPct val="80000"/>
              </a:lnSpc>
            </a:pPr>
            <a:r>
              <a:rPr lang="en-US" sz="2100" dirty="0" smtClean="0"/>
              <a:t>receives commands from </a:t>
            </a:r>
            <a:r>
              <a:rPr lang="en-US" sz="2100" dirty="0" smtClean="0"/>
              <a:t>an </a:t>
            </a:r>
            <a:r>
              <a:rPr lang="en-US" sz="2100" dirty="0" smtClean="0"/>
              <a:t>input device (e.g. keyboard)</a:t>
            </a:r>
          </a:p>
          <a:p>
            <a:pPr lvl="1">
              <a:lnSpc>
                <a:spcPct val="80000"/>
              </a:lnSpc>
            </a:pPr>
            <a:r>
              <a:rPr lang="en-US" sz="2100" dirty="0" smtClean="0"/>
              <a:t>passes them to the operating system to perform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In the “old days”, it was the only user interface available on a Unix computer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Nowadays users have choice: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i="1" dirty="0" smtClean="0"/>
              <a:t>Graphical User Interfaces (GUIs)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i="1" dirty="0" smtClean="0"/>
              <a:t>Command Line interfaces (CLIs)</a:t>
            </a:r>
            <a:r>
              <a:rPr lang="en-US" sz="2100" dirty="0" smtClean="0"/>
              <a:t> using a shell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i="1" dirty="0" smtClean="0"/>
              <a:t>bash</a:t>
            </a:r>
            <a:r>
              <a:rPr lang="en-US" sz="2500" dirty="0" smtClean="0"/>
              <a:t> is the most common shell on Linux systems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Stands for </a:t>
            </a:r>
            <a:r>
              <a:rPr lang="en-US" sz="2100" b="1" dirty="0" smtClean="0"/>
              <a:t>B</a:t>
            </a:r>
            <a:r>
              <a:rPr lang="en-US" sz="2100" dirty="0" smtClean="0"/>
              <a:t>ourne </a:t>
            </a:r>
            <a:r>
              <a:rPr lang="en-US" sz="2100" b="1" dirty="0" smtClean="0"/>
              <a:t>A</a:t>
            </a:r>
            <a:r>
              <a:rPr lang="en-US" sz="2100" dirty="0" smtClean="0"/>
              <a:t>gain </a:t>
            </a:r>
            <a:r>
              <a:rPr lang="en-US" sz="2100" b="1" dirty="0" smtClean="0"/>
              <a:t>Sh</a:t>
            </a:r>
            <a:r>
              <a:rPr lang="en-US" sz="2100" dirty="0" smtClean="0"/>
              <a:t>ell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dirty="0" smtClean="0"/>
              <a:t>Enhanced version of the original Bourne shell program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Several shell programs available on a typical Linux system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i="1" dirty="0" err="1" smtClean="0"/>
              <a:t>csh</a:t>
            </a:r>
            <a:r>
              <a:rPr lang="en-US" sz="2100" i="1" dirty="0" smtClean="0"/>
              <a:t> – “C shell”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i="1" dirty="0" err="1" smtClean="0"/>
              <a:t>ksh</a:t>
            </a:r>
            <a:r>
              <a:rPr lang="en-US" sz="2100" i="1" dirty="0" smtClean="0"/>
              <a:t> – “</a:t>
            </a:r>
            <a:r>
              <a:rPr lang="en-US" sz="2100" i="1" dirty="0" err="1" smtClean="0"/>
              <a:t>Korn</a:t>
            </a:r>
            <a:r>
              <a:rPr lang="en-US" sz="2100" i="1" dirty="0" smtClean="0"/>
              <a:t> Shell: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i="1" dirty="0" err="1" smtClean="0"/>
              <a:t>tcsh</a:t>
            </a:r>
            <a:r>
              <a:rPr lang="en-US" sz="2100" i="1" dirty="0" smtClean="0"/>
              <a:t> – c shell </a:t>
            </a:r>
            <a:r>
              <a:rPr lang="en-US" sz="2100" i="1" dirty="0" err="1" smtClean="0"/>
              <a:t>extentions</a:t>
            </a:r>
            <a:endParaRPr lang="en-US" sz="21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100" i="1" dirty="0" err="1" smtClean="0"/>
              <a:t>zsh</a:t>
            </a:r>
            <a:r>
              <a:rPr lang="en-US" sz="2100" i="1" dirty="0" smtClean="0"/>
              <a:t> – </a:t>
            </a:r>
            <a:r>
              <a:rPr lang="en-US" sz="2100" i="1" dirty="0" err="1" smtClean="0"/>
              <a:t>korn</a:t>
            </a:r>
            <a:r>
              <a:rPr lang="en-US" sz="2100" i="1" dirty="0" smtClean="0"/>
              <a:t> shell </a:t>
            </a:r>
            <a:r>
              <a:rPr lang="en-US" sz="2100" i="1" dirty="0" err="1" smtClean="0"/>
              <a:t>extentions</a:t>
            </a:r>
            <a:endParaRPr lang="en-US" sz="2100" i="1" dirty="0" smtClean="0"/>
          </a:p>
          <a:p>
            <a:pPr eaLnBrk="1" hangingPunct="1">
              <a:lnSpc>
                <a:spcPct val="80000"/>
              </a:lnSpc>
            </a:pP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Shell helps:</a:t>
            </a:r>
            <a:endParaRPr lang="en-US" dirty="0"/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458200" cy="4625609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The </a:t>
            </a:r>
            <a:r>
              <a:rPr lang="en-US" b="1" i="1" dirty="0" smtClean="0"/>
              <a:t>shell </a:t>
            </a:r>
            <a:r>
              <a:rPr lang="en-US" dirty="0" smtClean="0"/>
              <a:t>can help you with your typing!</a:t>
            </a:r>
          </a:p>
          <a:p>
            <a:pPr lvl="1"/>
            <a:r>
              <a:rPr lang="en-US" dirty="0" smtClean="0"/>
              <a:t>Autocomplete:</a:t>
            </a:r>
          </a:p>
          <a:p>
            <a:pPr lvl="2"/>
            <a:r>
              <a:rPr lang="en-US" i="1" dirty="0" smtClean="0"/>
              <a:t>Tab</a:t>
            </a:r>
            <a:r>
              <a:rPr lang="en-US" dirty="0" smtClean="0"/>
              <a:t> key</a:t>
            </a:r>
          </a:p>
          <a:p>
            <a:pPr lvl="3"/>
            <a:r>
              <a:rPr lang="en-US" dirty="0" smtClean="0"/>
              <a:t>Start a command or file name</a:t>
            </a:r>
          </a:p>
          <a:p>
            <a:pPr lvl="3"/>
            <a:r>
              <a:rPr lang="en-US" dirty="0" smtClean="0"/>
              <a:t>Hit </a:t>
            </a:r>
            <a:r>
              <a:rPr lang="en-US" i="1" dirty="0" smtClean="0"/>
              <a:t>Tab</a:t>
            </a:r>
          </a:p>
          <a:p>
            <a:pPr lvl="3"/>
            <a:r>
              <a:rPr lang="en-US" dirty="0" smtClean="0"/>
              <a:t>If what you typed is unique up to that point </a:t>
            </a:r>
            <a:r>
              <a:rPr lang="en-US" i="1" dirty="0" smtClean="0"/>
              <a:t>bash</a:t>
            </a:r>
            <a:r>
              <a:rPr lang="en-US" dirty="0" smtClean="0"/>
              <a:t> will complete the rest of the typing!</a:t>
            </a:r>
          </a:p>
          <a:p>
            <a:pPr lvl="3"/>
            <a:r>
              <a:rPr lang="en-US" dirty="0" smtClean="0"/>
              <a:t>If not unique a second tab will show matching options</a:t>
            </a:r>
          </a:p>
          <a:p>
            <a:pPr lvl="1"/>
            <a:r>
              <a:rPr lang="en-US" dirty="0" smtClean="0"/>
              <a:t>Recall:</a:t>
            </a:r>
          </a:p>
          <a:p>
            <a:pPr lvl="2"/>
            <a:r>
              <a:rPr lang="en-US" dirty="0" smtClean="0"/>
              <a:t>The up arrow will recall previous commands</a:t>
            </a:r>
          </a:p>
          <a:p>
            <a:pPr lvl="2"/>
            <a:r>
              <a:rPr lang="en-US" dirty="0" smtClean="0"/>
              <a:t>The down arrow moves back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Wrap-up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/>
              <a:t>Top Linux Commands </a:t>
            </a:r>
            <a:r>
              <a:rPr lang="en-US" sz="3600"/>
              <a:t>for </a:t>
            </a:r>
            <a:r>
              <a:rPr lang="en-US" sz="3600" smtClean="0"/>
              <a:t>Newbies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76400"/>
          <a:ext cx="8229600" cy="4692015"/>
        </p:xfrm>
        <a:graphic>
          <a:graphicData uri="http://schemas.openxmlformats.org/drawingml/2006/table">
            <a:tbl>
              <a:tblPr/>
              <a:tblGrid>
                <a:gridCol w="1600200"/>
                <a:gridCol w="6629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Prints file contents to standard output. Good for listing the contents of short files to the screen. It works well with piping.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echo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Displays whatever you type in after echo on a new line in the command prompt.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List the content of the current directory.  It is the basic command to list contents of the file system.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Change directory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Start the manual viewer.  man stands for manual, so “man page” really means it’s manual page. Most Linux commands have manual pages that describe how the command is utilized.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Use the find command to find your files.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head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Show the first lines of a file (default is 10 lines)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Show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the last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lines of a file (default is 10 lines)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mv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Use to move or rename files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What's </a:t>
            </a:r>
            <a:r>
              <a:rPr lang="en-US" dirty="0" err="1" smtClean="0"/>
              <a:t>xterm</a:t>
            </a:r>
            <a:r>
              <a:rPr lang="en-US" dirty="0" smtClean="0"/>
              <a:t>, gnome-terminal, konsole, etc.?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"Terminal emulators" </a:t>
            </a:r>
          </a:p>
          <a:p>
            <a:pPr eaLnBrk="1" hangingPunct="1"/>
            <a:r>
              <a:rPr lang="en-US" dirty="0" smtClean="0"/>
              <a:t>Programs that put a window in a GUI and let you interact with the shell</a:t>
            </a:r>
          </a:p>
          <a:p>
            <a:pPr lvl="1"/>
            <a:r>
              <a:rPr lang="en-US" dirty="0" smtClean="0"/>
              <a:t>As if it was a CLI</a:t>
            </a:r>
          </a:p>
          <a:p>
            <a:pPr eaLnBrk="1" hangingPunct="1"/>
            <a:r>
              <a:rPr lang="en-US" dirty="0" smtClean="0"/>
              <a:t>Many different terminal emulators available </a:t>
            </a:r>
          </a:p>
          <a:p>
            <a:pPr eaLnBrk="1" hangingPunct="1"/>
            <a:r>
              <a:rPr lang="en-US" dirty="0" smtClean="0"/>
              <a:t>Most Linux distributions supply several</a:t>
            </a:r>
          </a:p>
          <a:p>
            <a:pPr lvl="1" eaLnBrk="1" hangingPunct="1"/>
            <a:r>
              <a:rPr lang="en-US" dirty="0" err="1" smtClean="0"/>
              <a:t>xterm</a:t>
            </a:r>
            <a:r>
              <a:rPr lang="en-US" dirty="0" smtClean="0"/>
              <a:t>, </a:t>
            </a:r>
            <a:r>
              <a:rPr lang="en-US" dirty="0" err="1" smtClean="0"/>
              <a:t>rxvt</a:t>
            </a:r>
            <a:r>
              <a:rPr lang="en-US" dirty="0" smtClean="0"/>
              <a:t>, </a:t>
            </a:r>
            <a:r>
              <a:rPr lang="en-US" dirty="0" err="1" smtClean="0"/>
              <a:t>konsole</a:t>
            </a:r>
            <a:r>
              <a:rPr lang="en-US" dirty="0" smtClean="0"/>
              <a:t>, </a:t>
            </a:r>
            <a:r>
              <a:rPr lang="en-US" dirty="0" err="1" smtClean="0"/>
              <a:t>kvt</a:t>
            </a:r>
            <a:r>
              <a:rPr lang="en-US" dirty="0" smtClean="0"/>
              <a:t>, gnome-terminal, </a:t>
            </a:r>
            <a:r>
              <a:rPr lang="en-US" dirty="0" err="1" smtClean="0"/>
              <a:t>nxterm</a:t>
            </a:r>
            <a:r>
              <a:rPr lang="en-US" dirty="0" smtClean="0"/>
              <a:t>, </a:t>
            </a:r>
            <a:r>
              <a:rPr lang="en-US" dirty="0" err="1" smtClean="0"/>
              <a:t>eterm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Starting a Terminal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rtlCol="0">
            <a:normAutofit fontScale="775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Window managers usually start a terminal from a menu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Look through the list of programs to find terminal emulator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KDE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–"/>
              <a:defRPr/>
            </a:pPr>
            <a:r>
              <a:rPr lang="en-US" dirty="0" smtClean="0"/>
              <a:t>"konsole" and "terminal" on the Utilities menu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Gnome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–"/>
              <a:defRPr/>
            </a:pPr>
            <a:r>
              <a:rPr lang="en-US" dirty="0" smtClean="0"/>
              <a:t>"color </a:t>
            </a:r>
            <a:r>
              <a:rPr lang="en-US" dirty="0" err="1" smtClean="0"/>
              <a:t>xterm</a:t>
            </a:r>
            <a:r>
              <a:rPr lang="en-US" dirty="0" smtClean="0"/>
              <a:t>," "regular </a:t>
            </a:r>
            <a:r>
              <a:rPr lang="en-US" dirty="0" err="1" smtClean="0"/>
              <a:t>xterm</a:t>
            </a:r>
            <a:r>
              <a:rPr lang="en-US" dirty="0" smtClean="0"/>
              <a:t>," and "gnome-terminal" on the Utilities menu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Start up as many of these as you want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Many of different terminal emulators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–"/>
              <a:defRPr/>
            </a:pPr>
            <a:r>
              <a:rPr lang="en-US" dirty="0" smtClean="0"/>
              <a:t>All do the same thing</a:t>
            </a:r>
          </a:p>
          <a:p>
            <a:pPr marL="996696" lvl="2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–"/>
              <a:defRPr/>
            </a:pPr>
            <a:r>
              <a:rPr lang="en-US" dirty="0" smtClean="0"/>
              <a:t>Give you access to a shell session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You will probably develop a preference for one, based on the different bells and whistles each one provides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FFFF"/>
                </a:solidFill>
              </a:rPr>
              <a:t>PSA:</a:t>
            </a:r>
            <a:br>
              <a:rPr lang="en-US" sz="4000" dirty="0" smtClean="0">
                <a:solidFill>
                  <a:srgbClr val="FFFFFF"/>
                </a:solidFill>
              </a:rPr>
            </a:br>
            <a:r>
              <a:rPr lang="en-US" sz="4000" dirty="0" smtClean="0">
                <a:solidFill>
                  <a:srgbClr val="FFFFFF"/>
                </a:solidFill>
              </a:rPr>
              <a:t>You're not logged in as root, are you?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58200" cy="4625609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Don't operate the computer as the “</a:t>
            </a:r>
            <a:r>
              <a:rPr lang="en-US" dirty="0" err="1" smtClean="0">
                <a:solidFill>
                  <a:srgbClr val="FF0000"/>
                </a:solidFill>
              </a:rPr>
              <a:t>superuser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A.k.a.: </a:t>
            </a:r>
            <a:r>
              <a:rPr lang="en-US" b="1" i="1" dirty="0" smtClean="0">
                <a:solidFill>
                  <a:srgbClr val="FF0000"/>
                </a:solidFill>
              </a:rPr>
              <a:t>root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Only become the </a:t>
            </a:r>
            <a:r>
              <a:rPr lang="en-US" dirty="0" err="1" smtClean="0">
                <a:solidFill>
                  <a:srgbClr val="FF0000"/>
                </a:solidFill>
              </a:rPr>
              <a:t>superuser</a:t>
            </a:r>
            <a:r>
              <a:rPr lang="en-US" dirty="0" smtClean="0">
                <a:solidFill>
                  <a:srgbClr val="FF0000"/>
                </a:solidFill>
              </a:rPr>
              <a:t> when absolutely necessary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Doing otherwise is: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Dangerous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Stupid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Poor taste</a:t>
            </a:r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Create your user accounts now!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Linux File Systems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File System Organization</a:t>
            </a:r>
          </a:p>
        </p:txBody>
      </p:sp>
      <p:sp>
        <p:nvSpPr>
          <p:cNvPr id="15364" name="Content Placeholder 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3600" dirty="0" smtClean="0"/>
              <a:t>Linux system files are arranged in a </a:t>
            </a:r>
            <a:r>
              <a:rPr lang="en-US" sz="3600" i="1" dirty="0" smtClean="0"/>
              <a:t>hierarchical directory structure</a:t>
            </a:r>
            <a:endParaRPr lang="en-US" sz="3600" dirty="0" smtClean="0"/>
          </a:p>
          <a:p>
            <a:pPr marL="731520" lvl="1" indent="-274320" eaLnBrk="1" fontAlgn="auto" hangingPunct="1">
              <a:lnSpc>
                <a:spcPct val="7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3200" dirty="0" smtClean="0"/>
              <a:t>A </a:t>
            </a:r>
            <a:r>
              <a:rPr lang="en-US" sz="3200" b="1" u="sng" dirty="0" smtClean="0"/>
              <a:t>tree-like</a:t>
            </a:r>
            <a:r>
              <a:rPr lang="en-US" sz="3200" dirty="0" smtClean="0"/>
              <a:t> pattern of directories </a:t>
            </a:r>
          </a:p>
          <a:p>
            <a:pPr marL="996696" lvl="2"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sz="2800" dirty="0" smtClean="0"/>
              <a:t>Called folders in other systems</a:t>
            </a:r>
          </a:p>
          <a:p>
            <a:pPr marL="996696" lvl="2"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sz="2800" dirty="0" smtClean="0"/>
              <a:t>May contain files and other directories</a:t>
            </a:r>
          </a:p>
          <a:p>
            <a:pPr marL="731520" lvl="1" indent="-274320" eaLnBrk="1" fontAlgn="auto" hangingPunct="1">
              <a:lnSpc>
                <a:spcPct val="7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3200" dirty="0" smtClean="0"/>
              <a:t>First directory is the </a:t>
            </a:r>
            <a:r>
              <a:rPr lang="en-US" sz="3200" b="1" i="1" u="sng" dirty="0" smtClean="0"/>
              <a:t>root directory</a:t>
            </a:r>
            <a:endParaRPr lang="en-US" sz="3200" dirty="0" smtClean="0"/>
          </a:p>
          <a:p>
            <a:pPr marL="731520" lvl="1" indent="-274320" eaLnBrk="1" fontAlgn="auto" hangingPunct="1">
              <a:lnSpc>
                <a:spcPct val="7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3200" dirty="0" smtClean="0"/>
              <a:t>Root directory contains files and other directories (subdirectories)</a:t>
            </a:r>
          </a:p>
          <a:p>
            <a:pPr marL="996696" lvl="2"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sz="2800" dirty="0" smtClean="0"/>
              <a:t>Each directory may contain:</a:t>
            </a:r>
          </a:p>
          <a:p>
            <a:pPr marL="1216152" lvl="3" indent="-182880"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4"/>
              </a:buClr>
              <a:buFont typeface="Arial"/>
              <a:buChar char="▪"/>
              <a:defRPr/>
            </a:pPr>
            <a:r>
              <a:rPr lang="en-US" sz="2400" dirty="0" smtClean="0"/>
              <a:t>More files and subdirectories</a:t>
            </a:r>
          </a:p>
          <a:p>
            <a:pPr marL="1425702" lvl="4" indent="-182880"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4"/>
              </a:buClr>
              <a:buFont typeface="Arial"/>
              <a:buChar char="▪"/>
              <a:defRPr/>
            </a:pPr>
            <a:r>
              <a:rPr lang="en-US" sz="2400" dirty="0" smtClean="0"/>
              <a:t>And so on and so on…</a:t>
            </a:r>
          </a:p>
          <a:p>
            <a:pPr marL="438912" indent="-32004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2415</TotalTime>
  <Words>2107</Words>
  <Application>Microsoft Office PowerPoint</Application>
  <PresentationFormat>On-screen Show (4:3)</PresentationFormat>
  <Paragraphs>339</Paragraphs>
  <Slides>42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Calibri</vt:lpstr>
      <vt:lpstr>Corbel</vt:lpstr>
      <vt:lpstr>Courier New</vt:lpstr>
      <vt:lpstr>华文楷体</vt:lpstr>
      <vt:lpstr>Wingdings</vt:lpstr>
      <vt:lpstr>Wingdings 2</vt:lpstr>
      <vt:lpstr>Wingdings 3</vt:lpstr>
      <vt:lpstr>Module</vt:lpstr>
      <vt:lpstr>Linux Command Basics I</vt:lpstr>
      <vt:lpstr>Computers and Terminals</vt:lpstr>
      <vt:lpstr>Shells</vt:lpstr>
      <vt:lpstr>What "the shell“ is that?</vt:lpstr>
      <vt:lpstr>What's xterm, gnome-terminal, konsole, etc.?</vt:lpstr>
      <vt:lpstr>Starting a Terminal</vt:lpstr>
      <vt:lpstr>PSA: You're not logged in as root, are you?</vt:lpstr>
      <vt:lpstr>Linux File Systems</vt:lpstr>
      <vt:lpstr>File System Organization</vt:lpstr>
      <vt:lpstr>PowerPoint Presentation</vt:lpstr>
      <vt:lpstr>Inspecting directories and files</vt:lpstr>
      <vt:lpstr>Looking Around</vt:lpstr>
      <vt:lpstr>Examples of the ls command</vt:lpstr>
      <vt:lpstr>ls common options</vt:lpstr>
      <vt:lpstr>Example: ls -l (Long All Format)</vt:lpstr>
      <vt:lpstr>PowerPoint Presentation</vt:lpstr>
      <vt:lpstr>PowerPoint Presentation</vt:lpstr>
      <vt:lpstr>Viewing File Contents</vt:lpstr>
      <vt:lpstr>cat</vt:lpstr>
      <vt:lpstr>more</vt:lpstr>
      <vt:lpstr>less</vt:lpstr>
      <vt:lpstr>file</vt:lpstr>
      <vt:lpstr>PowerPoint Presentation</vt:lpstr>
      <vt:lpstr>File Manipulation</vt:lpstr>
      <vt:lpstr>Manipulating Files</vt:lpstr>
      <vt:lpstr>cp</vt:lpstr>
      <vt:lpstr>Other useful examples of cp</vt:lpstr>
      <vt:lpstr>mv</vt:lpstr>
      <vt:lpstr>Examples of mv and some options</vt:lpstr>
      <vt:lpstr>rm</vt:lpstr>
      <vt:lpstr>Examples of rm and its options include</vt:lpstr>
      <vt:lpstr>Danger: Be careful with rm!</vt:lpstr>
      <vt:lpstr>mkdir</vt:lpstr>
      <vt:lpstr>HELP!</vt:lpstr>
      <vt:lpstr>man</vt:lpstr>
      <vt:lpstr>PowerPoint Presentation</vt:lpstr>
      <vt:lpstr>apropos</vt:lpstr>
      <vt:lpstr>--help</vt:lpstr>
      <vt:lpstr>Other</vt:lpstr>
      <vt:lpstr>Shell helps:</vt:lpstr>
      <vt:lpstr>Wrap-up</vt:lpstr>
      <vt:lpstr>PowerPoint Presentation</vt:lpstr>
    </vt:vector>
  </TitlesOfParts>
  <Company>uncc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Command Lines</dc:title>
  <dc:creator>fxu</dc:creator>
  <cp:lastModifiedBy>Kombol, Tony</cp:lastModifiedBy>
  <cp:revision>280</cp:revision>
  <dcterms:created xsi:type="dcterms:W3CDTF">2007-08-28T17:19:37Z</dcterms:created>
  <dcterms:modified xsi:type="dcterms:W3CDTF">2017-01-17T19:00:18Z</dcterms:modified>
</cp:coreProperties>
</file>