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7" r:id="rId1"/>
  </p:sldMasterIdLst>
  <p:notesMasterIdLst>
    <p:notesMasterId r:id="rId41"/>
  </p:notesMasterIdLst>
  <p:handoutMasterIdLst>
    <p:handoutMasterId r:id="rId42"/>
  </p:handoutMasterIdLst>
  <p:sldIdLst>
    <p:sldId id="256" r:id="rId2"/>
    <p:sldId id="339" r:id="rId3"/>
    <p:sldId id="343" r:id="rId4"/>
    <p:sldId id="317" r:id="rId5"/>
    <p:sldId id="338" r:id="rId6"/>
    <p:sldId id="318" r:id="rId7"/>
    <p:sldId id="345" r:id="rId8"/>
    <p:sldId id="326" r:id="rId9"/>
    <p:sldId id="289" r:id="rId10"/>
    <p:sldId id="290" r:id="rId11"/>
    <p:sldId id="291" r:id="rId12"/>
    <p:sldId id="316" r:id="rId13"/>
    <p:sldId id="292" r:id="rId14"/>
    <p:sldId id="293" r:id="rId15"/>
    <p:sldId id="268" r:id="rId16"/>
    <p:sldId id="294" r:id="rId17"/>
    <p:sldId id="295" r:id="rId18"/>
    <p:sldId id="296" r:id="rId19"/>
    <p:sldId id="297" r:id="rId20"/>
    <p:sldId id="298" r:id="rId21"/>
    <p:sldId id="299" r:id="rId22"/>
    <p:sldId id="341" r:id="rId23"/>
    <p:sldId id="344" r:id="rId24"/>
    <p:sldId id="342" r:id="rId25"/>
    <p:sldId id="302" r:id="rId26"/>
    <p:sldId id="303" r:id="rId27"/>
    <p:sldId id="304" r:id="rId28"/>
    <p:sldId id="327" r:id="rId29"/>
    <p:sldId id="269" r:id="rId30"/>
    <p:sldId id="305" r:id="rId31"/>
    <p:sldId id="306" r:id="rId32"/>
    <p:sldId id="334" r:id="rId33"/>
    <p:sldId id="340" r:id="rId34"/>
    <p:sldId id="333" r:id="rId35"/>
    <p:sldId id="332" r:id="rId36"/>
    <p:sldId id="335" r:id="rId37"/>
    <p:sldId id="328" r:id="rId38"/>
    <p:sldId id="329" r:id="rId39"/>
    <p:sldId id="320" r:id="rId40"/>
  </p:sldIdLst>
  <p:sldSz cx="9144000" cy="6858000" type="screen4x3"/>
  <p:notesSz cx="6858000" cy="9144000"/>
  <p:custDataLst>
    <p:tags r:id="rId43"/>
  </p:custDataLst>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837" autoAdjust="0"/>
    <p:restoredTop sz="85115" autoAdjust="0"/>
  </p:normalViewPr>
  <p:slideViewPr>
    <p:cSldViewPr>
      <p:cViewPr varScale="1">
        <p:scale>
          <a:sx n="77" d="100"/>
          <a:sy n="77" d="100"/>
        </p:scale>
        <p:origin x="-150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en-US" dirty="0"/>
          </a:p>
        </p:txBody>
      </p:sp>
      <p:sp>
        <p:nvSpPr>
          <p:cNvPr id="6349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1642A721-15D3-4F3D-9219-6FF22F7B5F00}" type="datetimeFigureOut">
              <a:rPr lang="en-US"/>
              <a:pPr>
                <a:defRPr/>
              </a:pPr>
              <a:t>9/5/2016</a:t>
            </a:fld>
            <a:endParaRPr lang="en-US" dirty="0"/>
          </a:p>
        </p:txBody>
      </p:sp>
      <p:sp>
        <p:nvSpPr>
          <p:cNvPr id="6349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n-US" dirty="0"/>
          </a:p>
        </p:txBody>
      </p:sp>
      <p:sp>
        <p:nvSpPr>
          <p:cNvPr id="6349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E171A958-7902-4A99-B874-452D74CDE528}" type="slidenum">
              <a:rPr lang="en-US"/>
              <a:pPr>
                <a:defRPr/>
              </a:pPr>
              <a:t>‹#›</a:t>
            </a:fld>
            <a:endParaRPr lang="en-US" dirty="0"/>
          </a:p>
        </p:txBody>
      </p:sp>
    </p:spTree>
    <p:extLst>
      <p:ext uri="{BB962C8B-B14F-4D97-AF65-F5344CB8AC3E}">
        <p14:creationId xmlns:p14="http://schemas.microsoft.com/office/powerpoint/2010/main" xmlns="" val="9704895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7944C5A8-0FC9-477A-BF86-647E52F97025}" type="datetimeFigureOut">
              <a:rPr lang="en-US"/>
              <a:pPr>
                <a:defRPr/>
              </a:pPr>
              <a:t>9/5/2016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AC024413-07DC-437D-B7AC-29B92ACD5C54}" type="slidenum">
              <a:rPr lang="en-US"/>
              <a:pPr>
                <a:defRPr/>
              </a:pPr>
              <a:t>‹#›</a:t>
            </a:fld>
            <a:endParaRPr lang="en-US" dirty="0"/>
          </a:p>
        </p:txBody>
      </p:sp>
    </p:spTree>
    <p:extLst>
      <p:ext uri="{BB962C8B-B14F-4D97-AF65-F5344CB8AC3E}">
        <p14:creationId xmlns:p14="http://schemas.microsoft.com/office/powerpoint/2010/main" xmlns="" val="5354533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77828" name="Slide Number Placeholder 3"/>
          <p:cNvSpPr>
            <a:spLocks noGrp="1"/>
          </p:cNvSpPr>
          <p:nvPr>
            <p:ph type="sldNum" sz="quarter" idx="5"/>
          </p:nvPr>
        </p:nvSpPr>
        <p:spPr bwMode="auto">
          <a:noFill/>
          <a:ln>
            <a:miter lim="800000"/>
            <a:headEnd/>
            <a:tailEnd/>
          </a:ln>
        </p:spPr>
        <p:txBody>
          <a:bodyPr/>
          <a:lstStyle/>
          <a:p>
            <a:fld id="{66C5C53B-BECF-4C79-BA2E-CE050817DCFE}" type="slidenum">
              <a:rPr lang="en-US" smtClean="0"/>
              <a:pPr/>
              <a:t>1</a:t>
            </a:fld>
            <a:endParaRPr lang="en-US" dirty="0" smtClean="0"/>
          </a:p>
        </p:txBody>
      </p:sp>
    </p:spTree>
    <p:extLst>
      <p:ext uri="{BB962C8B-B14F-4D97-AF65-F5344CB8AC3E}">
        <p14:creationId xmlns:p14="http://schemas.microsoft.com/office/powerpoint/2010/main" xmlns="" val="38512452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TextEdit="1"/>
          </p:cNvSpPr>
          <p:nvPr>
            <p:ph type="sldImg"/>
          </p:nvPr>
        </p:nvSpPr>
        <p:spPr bwMode="auto">
          <a:noFill/>
          <a:ln>
            <a:solidFill>
              <a:srgbClr val="000000"/>
            </a:solidFill>
            <a:miter lim="800000"/>
            <a:headEnd/>
            <a:tailEnd/>
          </a:ln>
        </p:spPr>
      </p:sp>
      <p:sp>
        <p:nvSpPr>
          <p:cNvPr id="110595"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xmlns="" val="40986853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TextEdit="1"/>
          </p:cNvSpPr>
          <p:nvPr>
            <p:ph type="sldImg"/>
          </p:nvPr>
        </p:nvSpPr>
        <p:spPr bwMode="auto">
          <a:noFill/>
          <a:ln>
            <a:solidFill>
              <a:srgbClr val="000000"/>
            </a:solidFill>
            <a:miter lim="800000"/>
            <a:headEnd/>
            <a:tailEnd/>
          </a:ln>
        </p:spPr>
      </p:sp>
      <p:sp>
        <p:nvSpPr>
          <p:cNvPr id="11161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xmlns="" val="9191955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TextEdit="1"/>
          </p:cNvSpPr>
          <p:nvPr>
            <p:ph type="sldImg"/>
          </p:nvPr>
        </p:nvSpPr>
        <p:spPr bwMode="auto">
          <a:noFill/>
          <a:ln>
            <a:solidFill>
              <a:srgbClr val="000000"/>
            </a:solidFill>
            <a:miter lim="800000"/>
            <a:headEnd/>
            <a:tailEnd/>
          </a:ln>
        </p:spPr>
      </p:sp>
      <p:sp>
        <p:nvSpPr>
          <p:cNvPr id="112643"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xmlns="" val="323285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TextEdit="1"/>
          </p:cNvSpPr>
          <p:nvPr>
            <p:ph type="sldImg"/>
          </p:nvPr>
        </p:nvSpPr>
        <p:spPr bwMode="auto">
          <a:noFill/>
          <a:ln>
            <a:solidFill>
              <a:srgbClr val="000000"/>
            </a:solidFill>
            <a:miter lim="800000"/>
            <a:headEnd/>
            <a:tailEnd/>
          </a:ln>
        </p:spPr>
      </p:sp>
      <p:sp>
        <p:nvSpPr>
          <p:cNvPr id="113667"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xmlns="" val="33988040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TextEdit="1"/>
          </p:cNvSpPr>
          <p:nvPr>
            <p:ph type="sldImg"/>
          </p:nvPr>
        </p:nvSpPr>
        <p:spPr bwMode="auto">
          <a:noFill/>
          <a:ln>
            <a:solidFill>
              <a:srgbClr val="000000"/>
            </a:solidFill>
            <a:miter lim="800000"/>
            <a:headEnd/>
            <a:tailEnd/>
          </a:ln>
        </p:spPr>
      </p:sp>
      <p:sp>
        <p:nvSpPr>
          <p:cNvPr id="114691"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xmlns="" val="18603782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TextEdit="1"/>
          </p:cNvSpPr>
          <p:nvPr>
            <p:ph type="sldImg"/>
          </p:nvPr>
        </p:nvSpPr>
        <p:spPr bwMode="auto">
          <a:noFill/>
          <a:ln>
            <a:solidFill>
              <a:srgbClr val="000000"/>
            </a:solidFill>
            <a:miter lim="800000"/>
            <a:headEnd/>
            <a:tailEnd/>
          </a:ln>
        </p:spPr>
      </p:sp>
      <p:sp>
        <p:nvSpPr>
          <p:cNvPr id="115715"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xmlns="" val="28481067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TextEdit="1"/>
          </p:cNvSpPr>
          <p:nvPr>
            <p:ph type="sldImg"/>
          </p:nvPr>
        </p:nvSpPr>
        <p:spPr bwMode="auto">
          <a:noFill/>
          <a:ln>
            <a:solidFill>
              <a:srgbClr val="000000"/>
            </a:solidFill>
            <a:miter lim="800000"/>
            <a:headEnd/>
            <a:tailEnd/>
          </a:ln>
        </p:spPr>
      </p:sp>
      <p:sp>
        <p:nvSpPr>
          <p:cNvPr id="11673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xmlns="" val="20429797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TextEdit="1"/>
          </p:cNvSpPr>
          <p:nvPr>
            <p:ph type="sldImg"/>
          </p:nvPr>
        </p:nvSpPr>
        <p:spPr bwMode="auto">
          <a:noFill/>
          <a:ln>
            <a:solidFill>
              <a:srgbClr val="000000"/>
            </a:solidFill>
            <a:miter lim="800000"/>
            <a:headEnd/>
            <a:tailEnd/>
          </a:ln>
        </p:spPr>
      </p:sp>
      <p:sp>
        <p:nvSpPr>
          <p:cNvPr id="117763"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xmlns="" val="7775987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TextEdit="1"/>
          </p:cNvSpPr>
          <p:nvPr>
            <p:ph type="sldImg"/>
          </p:nvPr>
        </p:nvSpPr>
        <p:spPr bwMode="auto">
          <a:noFill/>
          <a:ln>
            <a:solidFill>
              <a:srgbClr val="000000"/>
            </a:solidFill>
            <a:miter lim="800000"/>
            <a:headEnd/>
            <a:tailEnd/>
          </a:ln>
        </p:spPr>
      </p:sp>
      <p:sp>
        <p:nvSpPr>
          <p:cNvPr id="118787"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xmlns="" val="38160568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TextEdit="1"/>
          </p:cNvSpPr>
          <p:nvPr>
            <p:ph type="sldImg"/>
          </p:nvPr>
        </p:nvSpPr>
        <p:spPr bwMode="auto">
          <a:noFill/>
          <a:ln>
            <a:solidFill>
              <a:srgbClr val="000000"/>
            </a:solidFill>
            <a:miter lim="800000"/>
            <a:headEnd/>
            <a:tailEnd/>
          </a:ln>
        </p:spPr>
      </p:sp>
      <p:sp>
        <p:nvSpPr>
          <p:cNvPr id="119811"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xmlns="" val="3160054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TextEdit="1"/>
          </p:cNvSpPr>
          <p:nvPr>
            <p:ph type="sldImg"/>
          </p:nvPr>
        </p:nvSpPr>
        <p:spPr bwMode="auto">
          <a:noFill/>
          <a:ln>
            <a:solidFill>
              <a:srgbClr val="000000"/>
            </a:solidFill>
            <a:miter lim="800000"/>
            <a:headEnd/>
            <a:tailEnd/>
          </a:ln>
        </p:spPr>
      </p:sp>
      <p:sp>
        <p:nvSpPr>
          <p:cNvPr id="12185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xmlns="" val="29006121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TextEdit="1"/>
          </p:cNvSpPr>
          <p:nvPr>
            <p:ph type="sldImg"/>
          </p:nvPr>
        </p:nvSpPr>
        <p:spPr bwMode="auto">
          <a:noFill/>
          <a:ln>
            <a:solidFill>
              <a:srgbClr val="000000"/>
            </a:solidFill>
            <a:miter lim="800000"/>
            <a:headEnd/>
            <a:tailEnd/>
          </a:ln>
        </p:spPr>
      </p:sp>
      <p:sp>
        <p:nvSpPr>
          <p:cNvPr id="120835"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xmlns="" val="6650668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TextEdit="1"/>
          </p:cNvSpPr>
          <p:nvPr>
            <p:ph type="sldImg"/>
          </p:nvPr>
        </p:nvSpPr>
        <p:spPr bwMode="auto">
          <a:noFill/>
          <a:ln>
            <a:solidFill>
              <a:srgbClr val="000000"/>
            </a:solidFill>
            <a:miter lim="800000"/>
            <a:headEnd/>
            <a:tailEnd/>
          </a:ln>
        </p:spPr>
      </p:sp>
      <p:sp>
        <p:nvSpPr>
          <p:cNvPr id="123907"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xmlns="" val="35800677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TextEdit="1"/>
          </p:cNvSpPr>
          <p:nvPr>
            <p:ph type="sldImg"/>
          </p:nvPr>
        </p:nvSpPr>
        <p:spPr bwMode="auto">
          <a:noFill/>
          <a:ln>
            <a:solidFill>
              <a:srgbClr val="000000"/>
            </a:solidFill>
            <a:miter lim="800000"/>
            <a:headEnd/>
            <a:tailEnd/>
          </a:ln>
        </p:spPr>
      </p:sp>
      <p:sp>
        <p:nvSpPr>
          <p:cNvPr id="124931"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xmlns="" val="26731404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spect="1" noTextEdit="1"/>
          </p:cNvSpPr>
          <p:nvPr>
            <p:ph type="sldImg"/>
          </p:nvPr>
        </p:nvSpPr>
        <p:spPr bwMode="auto">
          <a:noFill/>
          <a:ln>
            <a:solidFill>
              <a:srgbClr val="000000"/>
            </a:solidFill>
            <a:miter lim="800000"/>
            <a:headEnd/>
            <a:tailEnd/>
          </a:ln>
        </p:spPr>
      </p:sp>
      <p:sp>
        <p:nvSpPr>
          <p:cNvPr id="125955"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xmlns="" val="26943328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TextEdit="1"/>
          </p:cNvSpPr>
          <p:nvPr>
            <p:ph type="sldImg"/>
          </p:nvPr>
        </p:nvSpPr>
        <p:spPr bwMode="auto">
          <a:noFill/>
          <a:ln>
            <a:solidFill>
              <a:srgbClr val="000000"/>
            </a:solidFill>
            <a:miter lim="800000"/>
            <a:headEnd/>
            <a:tailEnd/>
          </a:ln>
        </p:spPr>
      </p:sp>
      <p:sp>
        <p:nvSpPr>
          <p:cNvPr id="128003"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xmlns="" val="2247444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TextEdit="1"/>
          </p:cNvSpPr>
          <p:nvPr>
            <p:ph type="sldImg"/>
          </p:nvPr>
        </p:nvSpPr>
        <p:spPr bwMode="auto">
          <a:noFill/>
          <a:ln>
            <a:solidFill>
              <a:srgbClr val="000000"/>
            </a:solidFill>
            <a:miter lim="800000"/>
            <a:headEnd/>
            <a:tailEnd/>
          </a:ln>
        </p:spPr>
      </p:sp>
      <p:sp>
        <p:nvSpPr>
          <p:cNvPr id="12185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xmlns="" val="3902851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TextEdit="1"/>
          </p:cNvSpPr>
          <p:nvPr>
            <p:ph type="sldImg"/>
          </p:nvPr>
        </p:nvSpPr>
        <p:spPr bwMode="auto">
          <a:noFill/>
          <a:ln>
            <a:solidFill>
              <a:srgbClr val="000000"/>
            </a:solidFill>
            <a:miter lim="800000"/>
            <a:headEnd/>
            <a:tailEnd/>
          </a:ln>
        </p:spPr>
      </p:sp>
      <p:sp>
        <p:nvSpPr>
          <p:cNvPr id="122883"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xmlns="" val="4258428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TextEdit="1"/>
          </p:cNvSpPr>
          <p:nvPr>
            <p:ph type="sldImg"/>
          </p:nvPr>
        </p:nvSpPr>
        <p:spPr bwMode="auto">
          <a:noFill/>
          <a:ln>
            <a:solidFill>
              <a:srgbClr val="000000"/>
            </a:solidFill>
            <a:miter lim="800000"/>
            <a:headEnd/>
            <a:tailEnd/>
          </a:ln>
        </p:spPr>
      </p:sp>
      <p:sp>
        <p:nvSpPr>
          <p:cNvPr id="105475"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xmlns="" val="1860040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TextEdit="1"/>
          </p:cNvSpPr>
          <p:nvPr>
            <p:ph type="sldImg"/>
          </p:nvPr>
        </p:nvSpPr>
        <p:spPr bwMode="auto">
          <a:noFill/>
          <a:ln>
            <a:solidFill>
              <a:srgbClr val="000000"/>
            </a:solidFill>
            <a:miter lim="800000"/>
            <a:headEnd/>
            <a:tailEnd/>
          </a:ln>
        </p:spPr>
      </p:sp>
      <p:sp>
        <p:nvSpPr>
          <p:cNvPr id="10649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xmlns="" val="6911316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TextEdit="1"/>
          </p:cNvSpPr>
          <p:nvPr>
            <p:ph type="sldImg"/>
          </p:nvPr>
        </p:nvSpPr>
        <p:spPr bwMode="auto">
          <a:noFill/>
          <a:ln>
            <a:solidFill>
              <a:srgbClr val="000000"/>
            </a:solidFill>
            <a:miter lim="800000"/>
            <a:headEnd/>
            <a:tailEnd/>
          </a:ln>
        </p:spPr>
      </p:sp>
      <p:sp>
        <p:nvSpPr>
          <p:cNvPr id="107523"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xmlns="" val="31599931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TextEdit="1"/>
          </p:cNvSpPr>
          <p:nvPr>
            <p:ph type="sldImg"/>
          </p:nvPr>
        </p:nvSpPr>
        <p:spPr bwMode="auto">
          <a:noFill/>
          <a:ln>
            <a:solidFill>
              <a:srgbClr val="000000"/>
            </a:solidFill>
            <a:miter lim="800000"/>
            <a:headEnd/>
            <a:tailEnd/>
          </a:ln>
        </p:spPr>
      </p:sp>
      <p:sp>
        <p:nvSpPr>
          <p:cNvPr id="108547"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xmlns="" val="15613662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TextEdit="1"/>
          </p:cNvSpPr>
          <p:nvPr>
            <p:ph type="sldImg"/>
          </p:nvPr>
        </p:nvSpPr>
        <p:spPr bwMode="auto">
          <a:noFill/>
          <a:ln>
            <a:solidFill>
              <a:srgbClr val="000000"/>
            </a:solidFill>
            <a:miter lim="800000"/>
            <a:headEnd/>
            <a:tailEnd/>
          </a:ln>
        </p:spPr>
      </p:sp>
      <p:sp>
        <p:nvSpPr>
          <p:cNvPr id="109571"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xmlns="" val="259893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pPr>
              <a:defRPr/>
            </a:pPr>
            <a:fld id="{8CCC60EA-9078-4940-A313-6C043ACE833D}" type="datetimeFigureOut">
              <a:rPr lang="en-US" smtClean="0"/>
              <a:pPr>
                <a:defRPr/>
              </a:pPr>
              <a:t>9/5/2016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D96D16E-3B7F-4555-AD8F-CBD9ECDE4365}" type="slidenum">
              <a:rPr lang="en-US" smtClean="0"/>
              <a:pPr>
                <a:defRPr/>
              </a:pPr>
              <a:t>‹#›</a:t>
            </a:fld>
            <a:endParaRPr lang="en-US" dirty="0"/>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E7C71EA-BA3D-4D14-BA33-748D5894944E}" type="datetimeFigureOut">
              <a:rPr lang="en-US" smtClean="0"/>
              <a:pPr>
                <a:defRPr/>
              </a:pPr>
              <a:t>9/5/2016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CE3BA9D-122B-4D2C-B6E1-728BFD0B5AF1}"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36EE644C-A567-4757-AA5D-D024553CC082}" type="datetimeFigureOut">
              <a:rPr lang="en-US" smtClean="0"/>
              <a:pPr>
                <a:defRPr/>
              </a:pPr>
              <a:t>9/5/2016</a:t>
            </a:fld>
            <a:endParaRPr lang="en-US" dirty="0"/>
          </a:p>
        </p:txBody>
      </p:sp>
      <p:sp>
        <p:nvSpPr>
          <p:cNvPr id="5" name="Footer Placeholder 4"/>
          <p:cNvSpPr>
            <a:spLocks noGrp="1"/>
          </p:cNvSpPr>
          <p:nvPr>
            <p:ph type="ftr" sz="quarter" idx="11"/>
          </p:nvPr>
        </p:nvSpPr>
        <p:spPr>
          <a:xfrm>
            <a:off x="2640597" y="6377459"/>
            <a:ext cx="3836404" cy="365125"/>
          </a:xfrm>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5B29E25-F5AB-4C67-B9B1-79B97A97BAEC}"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747648F2-0D00-462D-AB0F-0B13C91B6CC4}" type="datetimeFigureOut">
              <a:rPr lang="en-US" smtClean="0"/>
              <a:pPr>
                <a:defRPr/>
              </a:pPr>
              <a:t>9/5/2016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115F8F-8784-4EF5-B3B3-F33B9602DA54}"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C6D200FE-540A-47B1-B567-5E40FC78FE13}" type="datetimeFigureOut">
              <a:rPr lang="en-US" smtClean="0"/>
              <a:pPr>
                <a:defRPr/>
              </a:pPr>
              <a:t>9/5/2016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9E3265E-0A62-485E-8126-093AF9D0143A}"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348AF257-3295-4D40-AB3C-07A8E0276998}" type="datetimeFigureOut">
              <a:rPr lang="en-US" smtClean="0"/>
              <a:pPr>
                <a:defRPr/>
              </a:pPr>
              <a:t>9/5/2016</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2E175544-22B1-4D0D-8B33-5637F3606CD2}"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fld id="{C384467B-6571-42C6-A688-13B17FEF85A3}" type="datetimeFigureOut">
              <a:rPr lang="en-US" smtClean="0"/>
              <a:pPr>
                <a:defRPr/>
              </a:pPr>
              <a:t>9/5/2016</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F7952DDA-E304-4AFD-A6F3-EEADE9287807}"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8CBB589F-6792-4E75-877C-F4EBC96E4FF2}" type="datetimeFigureOut">
              <a:rPr lang="en-US" smtClean="0"/>
              <a:pPr>
                <a:defRPr/>
              </a:pPr>
              <a:t>9/5/2016</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A01BB335-0FFA-4235-A310-60114BB4628D}"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3463D5C-AD39-482E-9190-E1179AA02247}" type="datetimeFigureOut">
              <a:rPr lang="en-US" smtClean="0"/>
              <a:pPr>
                <a:defRPr/>
              </a:pPr>
              <a:t>9/5/2016</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4424BB81-407E-4337-B27F-3AD0298CFF48}"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D3B5FADA-A03D-4E5F-AC5E-F8FB482C7B47}" type="datetimeFigureOut">
              <a:rPr lang="en-US" smtClean="0"/>
              <a:pPr>
                <a:defRPr/>
              </a:pPr>
              <a:t>9/5/2016</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2D108449-7775-43B5-B9E4-5A1072CEF603}" type="slidenum">
              <a:rPr lang="en-US" smtClean="0"/>
              <a:pPr>
                <a:defRPr/>
              </a:pPr>
              <a:t>‹#›</a:t>
            </a:fld>
            <a:endParaRPr lang="en-US" dirty="0"/>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pPr>
              <a:defRPr/>
            </a:pPr>
            <a:fld id="{5FD6EB82-1223-4C82-A6D8-DD3477029BEE}" type="datetimeFigureOut">
              <a:rPr lang="en-US" smtClean="0"/>
              <a:pPr>
                <a:defRPr/>
              </a:pPr>
              <a:t>9/5/2016</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pPr>
              <a:defRPr/>
            </a:pPr>
            <a:endParaRPr lang="en-US" dirty="0"/>
          </a:p>
        </p:txBody>
      </p:sp>
      <p:sp>
        <p:nvSpPr>
          <p:cNvPr id="7" name="Slide Number Placeholder 6"/>
          <p:cNvSpPr>
            <a:spLocks noGrp="1"/>
          </p:cNvSpPr>
          <p:nvPr>
            <p:ph type="sldNum" sz="quarter" idx="12"/>
          </p:nvPr>
        </p:nvSpPr>
        <p:spPr>
          <a:xfrm>
            <a:off x="8339328" y="1170432"/>
            <a:ext cx="733864" cy="201168"/>
          </a:xfrm>
        </p:spPr>
        <p:txBody>
          <a:bodyPr/>
          <a:lstStyle/>
          <a:p>
            <a:pPr>
              <a:defRPr/>
            </a:pPr>
            <a:fld id="{954F6F7F-676C-4AB2-9258-E14E3045F362}"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pPr>
              <a:defRPr/>
            </a:pPr>
            <a:fld id="{E9951CE3-90FF-4A60-88BC-60EA8DFD14A1}" type="datetimeFigureOut">
              <a:rPr lang="en-US" smtClean="0"/>
              <a:pPr>
                <a:defRPr/>
              </a:pPr>
              <a:t>9/5/2016</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pPr>
              <a:defRPr/>
            </a:pPr>
            <a:endParaRPr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pPr>
              <a:defRPr/>
            </a:pPr>
            <a:fld id="{37D5B427-71E1-4668-86CE-E0C68931BFBC}"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www.linuxcommand.org/man_pages/chmod1.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linuxcommand.org/man_pages/chgrp1.html" TargetMode="External"/><Relationship Id="rId4" Type="http://schemas.openxmlformats.org/officeDocument/2006/relationships/hyperlink" Target="http://www.linuxcommand.org/man_pages/chown1.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www.linuxcommand.org/man_pages/kill1.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hyperlink" Target="http://unixhelp.ed.ac.uk/CGI/man-cgi?grep"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www.linuxcommand.org/man_pages/telnet1.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www.linuxcommand.org/man_pages/ssh1.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533400" y="2895600"/>
            <a:ext cx="8077200" cy="1470025"/>
          </a:xfrm>
        </p:spPr>
        <p:txBody>
          <a:bodyPr>
            <a:normAutofit/>
          </a:bodyPr>
          <a:lstStyle/>
          <a:p>
            <a:pPr eaLnBrk="1" fontAlgn="auto" hangingPunct="1">
              <a:spcAft>
                <a:spcPts val="0"/>
              </a:spcAft>
              <a:defRPr/>
            </a:pPr>
            <a:r>
              <a:rPr lang="en-US" altLang="zh-CN" sz="5000" dirty="0" smtClean="0">
                <a:solidFill>
                  <a:schemeClr val="accent1">
                    <a:satMod val="150000"/>
                  </a:schemeClr>
                </a:solidFill>
                <a:latin typeface="Arial" charset="0"/>
                <a:cs typeface="Arial" charset="0"/>
              </a:rPr>
              <a:t>Linux Command Basics II</a:t>
            </a:r>
          </a:p>
        </p:txBody>
      </p:sp>
      <p:sp>
        <p:nvSpPr>
          <p:cNvPr id="8195" name="Subtitle 2"/>
          <p:cNvSpPr>
            <a:spLocks noGrp="1"/>
          </p:cNvSpPr>
          <p:nvPr>
            <p:ph type="subTitle" idx="1"/>
          </p:nvPr>
        </p:nvSpPr>
        <p:spPr>
          <a:xfrm>
            <a:off x="1371600" y="4419600"/>
            <a:ext cx="6400800" cy="1752600"/>
          </a:xfrm>
        </p:spPr>
        <p:txBody>
          <a:bodyPr/>
          <a:lstStyle/>
          <a:p>
            <a:pPr eaLnBrk="1" hangingPunct="1">
              <a:lnSpc>
                <a:spcPct val="80000"/>
              </a:lnSpc>
            </a:pPr>
            <a:r>
              <a:rPr lang="en-US" altLang="zh-CN" dirty="0" smtClean="0">
                <a:solidFill>
                  <a:srgbClr val="898989"/>
                </a:solidFill>
                <a:cs typeface="华文楷体"/>
              </a:rPr>
              <a:t>Tony Kombol</a:t>
            </a:r>
            <a:r>
              <a:rPr lang="en-US" altLang="zh-CN" sz="3600" dirty="0" smtClean="0">
                <a:solidFill>
                  <a:srgbClr val="898989"/>
                </a:solidFill>
                <a:cs typeface="华文楷体"/>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eaLnBrk="1" fontAlgn="auto" hangingPunct="1">
              <a:spcAft>
                <a:spcPts val="0"/>
              </a:spcAft>
              <a:defRPr/>
            </a:pPr>
            <a:r>
              <a:rPr lang="en-US" dirty="0" smtClean="0"/>
              <a:t>What are Permissions?</a:t>
            </a:r>
            <a:endParaRPr lang="en-US" dirty="0"/>
          </a:p>
        </p:txBody>
      </p:sp>
      <p:sp>
        <p:nvSpPr>
          <p:cNvPr id="43011" name="Content Placeholder 2"/>
          <p:cNvSpPr>
            <a:spLocks noGrp="1"/>
          </p:cNvSpPr>
          <p:nvPr>
            <p:ph idx="1"/>
          </p:nvPr>
        </p:nvSpPr>
        <p:spPr/>
        <p:txBody>
          <a:bodyPr/>
          <a:lstStyle/>
          <a:p>
            <a:pPr eaLnBrk="1" hangingPunct="1"/>
            <a:r>
              <a:rPr lang="en-US" dirty="0" smtClean="0"/>
              <a:t>To make multiple access practical, a method had to be devised to protect the users from each other</a:t>
            </a:r>
          </a:p>
          <a:p>
            <a:pPr lvl="1"/>
            <a:r>
              <a:rPr lang="en-US" dirty="0" smtClean="0"/>
              <a:t>Actions of one user should not crash the computer</a:t>
            </a:r>
          </a:p>
          <a:p>
            <a:pPr lvl="1"/>
            <a:r>
              <a:rPr lang="en-US" dirty="0" smtClean="0"/>
              <a:t>One user should not be able interfere with the files belonging to another user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eaLnBrk="1" fontAlgn="auto" hangingPunct="1">
              <a:spcAft>
                <a:spcPts val="0"/>
              </a:spcAft>
              <a:defRPr/>
            </a:pPr>
            <a:r>
              <a:rPr lang="en-US" dirty="0" smtClean="0"/>
              <a:t>Files Permissions</a:t>
            </a:r>
            <a:endParaRPr lang="en-US" dirty="0"/>
          </a:p>
        </p:txBody>
      </p:sp>
      <p:sp>
        <p:nvSpPr>
          <p:cNvPr id="37891" name="Content Placeholder 2"/>
          <p:cNvSpPr>
            <a:spLocks noGrp="1"/>
          </p:cNvSpPr>
          <p:nvPr>
            <p:ph idx="1"/>
          </p:nvPr>
        </p:nvSpPr>
        <p:spPr>
          <a:xfrm>
            <a:off x="152400" y="1524000"/>
            <a:ext cx="8458200" cy="5029200"/>
          </a:xfrm>
        </p:spPr>
        <p:txBody>
          <a:bodyPr rtlCol="0">
            <a:normAutofit fontScale="92500"/>
          </a:bodyPr>
          <a:lstStyle/>
          <a:p>
            <a:pPr marL="438912" indent="-320040" eaLnBrk="1" fontAlgn="auto" hangingPunct="1">
              <a:lnSpc>
                <a:spcPct val="90000"/>
              </a:lnSpc>
              <a:spcBef>
                <a:spcPts val="0"/>
              </a:spcBef>
              <a:spcAft>
                <a:spcPts val="0"/>
              </a:spcAft>
              <a:buFont typeface="Wingdings 2"/>
              <a:buChar char=""/>
              <a:defRPr/>
            </a:pPr>
            <a:r>
              <a:rPr lang="en-US" dirty="0" smtClean="0"/>
              <a:t>Unix and Linux use the same permissions scheme</a:t>
            </a:r>
          </a:p>
          <a:p>
            <a:pPr marL="731520" lvl="1" indent="-274320" eaLnBrk="1" fontAlgn="auto" hangingPunct="1">
              <a:lnSpc>
                <a:spcPct val="90000"/>
              </a:lnSpc>
              <a:spcAft>
                <a:spcPts val="0"/>
              </a:spcAft>
              <a:buFont typeface="Wingdings"/>
              <a:buChar char=""/>
              <a:defRPr/>
            </a:pPr>
            <a:r>
              <a:rPr lang="en-US" dirty="0" smtClean="0"/>
              <a:t>Each file and directory is assigned access rights for:</a:t>
            </a:r>
          </a:p>
          <a:p>
            <a:pPr marL="996696" lvl="2" eaLnBrk="1" fontAlgn="auto" hangingPunct="1">
              <a:lnSpc>
                <a:spcPct val="90000"/>
              </a:lnSpc>
              <a:spcAft>
                <a:spcPts val="0"/>
              </a:spcAft>
              <a:buClr>
                <a:schemeClr val="accent3"/>
              </a:buClr>
              <a:buFont typeface="Arial"/>
              <a:buChar char="▪"/>
              <a:defRPr/>
            </a:pPr>
            <a:r>
              <a:rPr lang="en-US" dirty="0"/>
              <a:t>O</a:t>
            </a:r>
            <a:r>
              <a:rPr lang="en-US" dirty="0" smtClean="0"/>
              <a:t>wner of the file</a:t>
            </a:r>
          </a:p>
          <a:p>
            <a:pPr lvl="3">
              <a:lnSpc>
                <a:spcPct val="90000"/>
              </a:lnSpc>
              <a:buClr>
                <a:schemeClr val="accent3"/>
              </a:buClr>
              <a:defRPr/>
            </a:pPr>
            <a:r>
              <a:rPr lang="en-US" dirty="0" smtClean="0"/>
              <a:t>By default the userid that created the file</a:t>
            </a:r>
          </a:p>
          <a:p>
            <a:pPr lvl="3">
              <a:lnSpc>
                <a:spcPct val="90000"/>
              </a:lnSpc>
              <a:buClr>
                <a:schemeClr val="accent3"/>
              </a:buClr>
              <a:defRPr/>
            </a:pPr>
            <a:r>
              <a:rPr lang="en-US" dirty="0" smtClean="0"/>
              <a:t>Can be re-assigned</a:t>
            </a:r>
          </a:p>
          <a:p>
            <a:pPr marL="996696" lvl="2" eaLnBrk="1" fontAlgn="auto" hangingPunct="1">
              <a:lnSpc>
                <a:spcPct val="90000"/>
              </a:lnSpc>
              <a:spcAft>
                <a:spcPts val="0"/>
              </a:spcAft>
              <a:buClr>
                <a:schemeClr val="accent3"/>
              </a:buClr>
              <a:buFont typeface="Arial"/>
              <a:buChar char="▪"/>
              <a:defRPr/>
            </a:pPr>
            <a:r>
              <a:rPr lang="en-US" dirty="0" smtClean="0"/>
              <a:t>Members of a group of related users</a:t>
            </a:r>
          </a:p>
          <a:p>
            <a:pPr lvl="3">
              <a:lnSpc>
                <a:spcPct val="90000"/>
              </a:lnSpc>
              <a:buClr>
                <a:schemeClr val="accent3"/>
              </a:buClr>
              <a:defRPr/>
            </a:pPr>
            <a:r>
              <a:rPr lang="en-US" dirty="0" smtClean="0"/>
              <a:t>By default the owner</a:t>
            </a:r>
          </a:p>
          <a:p>
            <a:pPr marL="996696" lvl="2" eaLnBrk="1" fontAlgn="auto" hangingPunct="1">
              <a:lnSpc>
                <a:spcPct val="90000"/>
              </a:lnSpc>
              <a:spcAft>
                <a:spcPts val="0"/>
              </a:spcAft>
              <a:buClr>
                <a:schemeClr val="accent3"/>
              </a:buClr>
              <a:buFont typeface="Arial"/>
              <a:buChar char="▪"/>
              <a:defRPr/>
            </a:pPr>
            <a:r>
              <a:rPr lang="en-US" dirty="0" smtClean="0"/>
              <a:t>Everybody else</a:t>
            </a:r>
          </a:p>
          <a:p>
            <a:pPr lvl="3">
              <a:lnSpc>
                <a:spcPct val="90000"/>
              </a:lnSpc>
              <a:buClr>
                <a:schemeClr val="accent3"/>
              </a:buClr>
              <a:defRPr/>
            </a:pPr>
            <a:r>
              <a:rPr lang="en-US" dirty="0" smtClean="0"/>
              <a:t>e.g. the rest of the world</a:t>
            </a:r>
          </a:p>
          <a:p>
            <a:pPr marL="731520" lvl="1" indent="-274320" eaLnBrk="1" fontAlgn="auto" hangingPunct="1">
              <a:lnSpc>
                <a:spcPct val="90000"/>
              </a:lnSpc>
              <a:spcAft>
                <a:spcPts val="0"/>
              </a:spcAft>
              <a:buFont typeface="Wingdings"/>
              <a:buChar char=""/>
              <a:defRPr/>
            </a:pPr>
            <a:r>
              <a:rPr lang="en-US" dirty="0" smtClean="0"/>
              <a:t>Rights can be assigned to:</a:t>
            </a:r>
          </a:p>
          <a:p>
            <a:pPr marL="996696" lvl="2" eaLnBrk="1" fontAlgn="auto" hangingPunct="1">
              <a:lnSpc>
                <a:spcPct val="90000"/>
              </a:lnSpc>
              <a:spcAft>
                <a:spcPts val="0"/>
              </a:spcAft>
              <a:buClr>
                <a:schemeClr val="accent3"/>
              </a:buClr>
              <a:buFont typeface="Arial"/>
              <a:buChar char="▪"/>
              <a:defRPr/>
            </a:pPr>
            <a:r>
              <a:rPr lang="en-US" u="sng" dirty="0" smtClean="0"/>
              <a:t>r</a:t>
            </a:r>
            <a:r>
              <a:rPr lang="en-US" dirty="0" smtClean="0"/>
              <a:t>ead a file (look at it)</a:t>
            </a:r>
          </a:p>
          <a:p>
            <a:pPr marL="996696" lvl="2" eaLnBrk="1" fontAlgn="auto" hangingPunct="1">
              <a:lnSpc>
                <a:spcPct val="90000"/>
              </a:lnSpc>
              <a:spcAft>
                <a:spcPts val="0"/>
              </a:spcAft>
              <a:buClr>
                <a:schemeClr val="accent3"/>
              </a:buClr>
              <a:buFont typeface="Arial"/>
              <a:buChar char="▪"/>
              <a:defRPr/>
            </a:pPr>
            <a:r>
              <a:rPr lang="en-US" u="sng" dirty="0" smtClean="0"/>
              <a:t>w</a:t>
            </a:r>
            <a:r>
              <a:rPr lang="en-US" dirty="0" smtClean="0"/>
              <a:t>rite a file (change it)</a:t>
            </a:r>
          </a:p>
          <a:p>
            <a:pPr marL="996696" lvl="2" eaLnBrk="1" fontAlgn="auto" hangingPunct="1">
              <a:lnSpc>
                <a:spcPct val="90000"/>
              </a:lnSpc>
              <a:spcAft>
                <a:spcPts val="0"/>
              </a:spcAft>
              <a:buClr>
                <a:schemeClr val="accent3"/>
              </a:buClr>
              <a:buFont typeface="Arial"/>
              <a:buChar char="▪"/>
              <a:defRPr/>
            </a:pPr>
            <a:r>
              <a:rPr lang="en-US" dirty="0" smtClean="0"/>
              <a:t>e</a:t>
            </a:r>
            <a:r>
              <a:rPr lang="en-US" u="sng" dirty="0" smtClean="0"/>
              <a:t>x</a:t>
            </a:r>
            <a:r>
              <a:rPr lang="en-US" dirty="0" smtClean="0"/>
              <a:t>ecute a file (run the file as a program).</a:t>
            </a:r>
          </a:p>
          <a:p>
            <a:pPr marL="438912" indent="-320040" eaLnBrk="1" fontAlgn="auto" hangingPunct="1">
              <a:lnSpc>
                <a:spcPct val="90000"/>
              </a:lnSpc>
              <a:spcBef>
                <a:spcPts val="0"/>
              </a:spcBef>
              <a:spcAft>
                <a:spcPts val="0"/>
              </a:spcAft>
              <a:buFont typeface="Wingdings 2"/>
              <a:buChar char=""/>
              <a:defRPr/>
            </a:pPr>
            <a:endParaRPr lang="en-US" sz="2800" dirty="0" smtClean="0"/>
          </a:p>
          <a:p>
            <a:pPr marL="438912" indent="-320040" eaLnBrk="1" fontAlgn="auto" hangingPunct="1">
              <a:lnSpc>
                <a:spcPct val="90000"/>
              </a:lnSpc>
              <a:spcBef>
                <a:spcPts val="0"/>
              </a:spcBef>
              <a:spcAft>
                <a:spcPts val="0"/>
              </a:spcAft>
              <a:buFont typeface="Arial" charset="0"/>
              <a:buNone/>
              <a:defRPr/>
            </a:pP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eaLnBrk="1" fontAlgn="auto" hangingPunct="1">
              <a:spcAft>
                <a:spcPts val="0"/>
              </a:spcAft>
              <a:defRPr/>
            </a:pPr>
            <a:r>
              <a:rPr lang="en-US" dirty="0" smtClean="0"/>
              <a:t>Files Permissions</a:t>
            </a:r>
            <a:endParaRPr lang="en-US" dirty="0"/>
          </a:p>
        </p:txBody>
      </p:sp>
      <p:sp>
        <p:nvSpPr>
          <p:cNvPr id="45059" name="Content Placeholder 2"/>
          <p:cNvSpPr>
            <a:spLocks noGrp="1"/>
          </p:cNvSpPr>
          <p:nvPr>
            <p:ph idx="1"/>
          </p:nvPr>
        </p:nvSpPr>
        <p:spPr>
          <a:xfrm>
            <a:off x="457200" y="1600200"/>
            <a:ext cx="8229600" cy="4572000"/>
          </a:xfrm>
        </p:spPr>
        <p:txBody>
          <a:bodyPr/>
          <a:lstStyle/>
          <a:p>
            <a:pPr eaLnBrk="1" hangingPunct="1">
              <a:lnSpc>
                <a:spcPct val="90000"/>
              </a:lnSpc>
            </a:pPr>
            <a:r>
              <a:rPr lang="en-US" sz="3000" dirty="0" smtClean="0"/>
              <a:t>To see the permission settings for a file use the </a:t>
            </a:r>
            <a:r>
              <a:rPr lang="en-US" sz="3000" dirty="0" smtClean="0">
                <a:latin typeface="Courier New" panose="02070309020205020404" pitchFamily="49" charset="0"/>
                <a:cs typeface="Courier New" panose="02070309020205020404" pitchFamily="49" charset="0"/>
              </a:rPr>
              <a:t>ls</a:t>
            </a:r>
            <a:r>
              <a:rPr lang="en-US" sz="3000" dirty="0" smtClean="0"/>
              <a:t> command with the </a:t>
            </a:r>
            <a:r>
              <a:rPr lang="en-US" sz="3000" dirty="0" smtClean="0">
                <a:latin typeface="Courier New" panose="02070309020205020404" pitchFamily="49" charset="0"/>
                <a:cs typeface="Courier New" panose="02070309020205020404" pitchFamily="49" charset="0"/>
              </a:rPr>
              <a:t>–l</a:t>
            </a:r>
            <a:r>
              <a:rPr lang="en-US" sz="3000" dirty="0" smtClean="0"/>
              <a:t> option:</a:t>
            </a:r>
          </a:p>
          <a:p>
            <a:pPr lvl="1" eaLnBrk="1" hangingPunct="1">
              <a:buFont typeface="Arial" pitchFamily="34" charset="0"/>
              <a:buNone/>
            </a:pPr>
            <a:r>
              <a:rPr lang="en-US" sz="2400" dirty="0" smtClean="0">
                <a:solidFill>
                  <a:srgbClr val="0070C0"/>
                </a:solidFill>
                <a:latin typeface="Courier New" pitchFamily="49" charset="0"/>
                <a:cs typeface="Courier New" pitchFamily="49" charset="0"/>
              </a:rPr>
              <a:t>[me@linuxbox me]$ ls -l some_file</a:t>
            </a:r>
          </a:p>
          <a:p>
            <a:pPr eaLnBrk="1" hangingPunct="1"/>
            <a:r>
              <a:rPr lang="en-US" dirty="0" smtClean="0"/>
              <a:t>Typical response:</a:t>
            </a:r>
          </a:p>
          <a:p>
            <a:pPr lvl="1" eaLnBrk="1" hangingPunct="1">
              <a:buFont typeface="Arial" pitchFamily="34" charset="0"/>
              <a:buNone/>
            </a:pP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rwxrw</a:t>
            </a:r>
            <a:r>
              <a:rPr lang="en-US" sz="2000" dirty="0" smtClean="0">
                <a:latin typeface="Courier New" pitchFamily="49" charset="0"/>
                <a:cs typeface="Courier New" pitchFamily="49" charset="0"/>
              </a:rPr>
              <a:t>-r-- 1 me us 1097374 Sep 26 18:48 some_file </a:t>
            </a:r>
          </a:p>
          <a:p>
            <a:pPr eaLnBrk="1" hangingPunct="1">
              <a:lnSpc>
                <a:spcPct val="90000"/>
              </a:lnSpc>
              <a:buFont typeface="Arial" pitchFamily="34" charset="0"/>
              <a:buNone/>
            </a:pPr>
            <a:endParaRPr lang="en-US" sz="30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eaLnBrk="1" fontAlgn="auto" hangingPunct="1">
              <a:spcAft>
                <a:spcPts val="0"/>
              </a:spcAft>
              <a:defRPr/>
            </a:pPr>
            <a:r>
              <a:rPr lang="en-US" dirty="0" smtClean="0"/>
              <a:t>Files Permissions</a:t>
            </a:r>
            <a:endParaRPr lang="en-US" dirty="0"/>
          </a:p>
        </p:txBody>
      </p:sp>
      <p:sp>
        <p:nvSpPr>
          <p:cNvPr id="34819" name="Content Placeholder 2"/>
          <p:cNvSpPr>
            <a:spLocks noGrp="1"/>
          </p:cNvSpPr>
          <p:nvPr>
            <p:ph idx="1"/>
          </p:nvPr>
        </p:nvSpPr>
        <p:spPr/>
        <p:txBody>
          <a:bodyPr rtlCol="0">
            <a:normAutofit fontScale="92500" lnSpcReduction="20000"/>
          </a:bodyPr>
          <a:lstStyle/>
          <a:p>
            <a:pPr marL="438912" indent="-320040" eaLnBrk="1" fontAlgn="auto" hangingPunct="1">
              <a:spcBef>
                <a:spcPts val="0"/>
              </a:spcBef>
              <a:spcAft>
                <a:spcPts val="0"/>
              </a:spcAft>
              <a:buFont typeface="Wingdings 2"/>
              <a:buChar char=""/>
              <a:defRPr/>
            </a:pPr>
            <a:r>
              <a:rPr lang="en-US" dirty="0" smtClean="0"/>
              <a:t>By looking at the returned permissions</a:t>
            </a:r>
            <a:br>
              <a:rPr lang="en-US" dirty="0" smtClean="0"/>
            </a:br>
            <a:r>
              <a:rPr lang="en-US" dirty="0" smtClean="0">
                <a:latin typeface="Courier New" pitchFamily="49" charset="0"/>
                <a:cs typeface="Courier New" pitchFamily="49" charset="0"/>
              </a:rPr>
              <a:t>  </a:t>
            </a:r>
            <a:r>
              <a:rPr lang="en-US" sz="1900" dirty="0" smtClean="0">
                <a:solidFill>
                  <a:srgbClr val="FF0000"/>
                </a:solidFill>
                <a:latin typeface="Courier New" pitchFamily="49" charset="0"/>
                <a:cs typeface="Courier New" pitchFamily="49" charset="0"/>
              </a:rPr>
              <a:t>-</a:t>
            </a:r>
            <a:r>
              <a:rPr lang="en-US" sz="1900" dirty="0" err="1" smtClean="0">
                <a:solidFill>
                  <a:srgbClr val="00B050"/>
                </a:solidFill>
                <a:latin typeface="Courier New" pitchFamily="49" charset="0"/>
                <a:cs typeface="Courier New" pitchFamily="49" charset="0"/>
              </a:rPr>
              <a:t>rwx</a:t>
            </a:r>
            <a:r>
              <a:rPr lang="en-US" sz="1900" dirty="0" err="1" smtClean="0">
                <a:solidFill>
                  <a:srgbClr val="7030A0"/>
                </a:solidFill>
                <a:latin typeface="Courier New" pitchFamily="49" charset="0"/>
                <a:cs typeface="Courier New" pitchFamily="49" charset="0"/>
              </a:rPr>
              <a:t>rw</a:t>
            </a:r>
            <a:r>
              <a:rPr lang="en-US" sz="1900" dirty="0" smtClean="0">
                <a:solidFill>
                  <a:srgbClr val="7030A0"/>
                </a:solidFill>
                <a:latin typeface="Courier New" pitchFamily="49" charset="0"/>
                <a:cs typeface="Courier New" pitchFamily="49" charset="0"/>
              </a:rPr>
              <a:t>-</a:t>
            </a:r>
            <a:r>
              <a:rPr lang="en-US" sz="1900" dirty="0" smtClean="0">
                <a:latin typeface="Courier New" pitchFamily="49" charset="0"/>
                <a:cs typeface="Courier New" pitchFamily="49" charset="0"/>
              </a:rPr>
              <a:t>r-- 1 </a:t>
            </a:r>
            <a:r>
              <a:rPr lang="en-US" sz="1900" dirty="0" smtClean="0">
                <a:solidFill>
                  <a:srgbClr val="00B050"/>
                </a:solidFill>
                <a:latin typeface="Courier New" pitchFamily="49" charset="0"/>
                <a:cs typeface="Courier New" pitchFamily="49" charset="0"/>
              </a:rPr>
              <a:t>me</a:t>
            </a:r>
            <a:r>
              <a:rPr lang="en-US" sz="1900" dirty="0" smtClean="0">
                <a:latin typeface="Courier New" pitchFamily="49" charset="0"/>
                <a:cs typeface="Courier New" pitchFamily="49" charset="0"/>
              </a:rPr>
              <a:t> </a:t>
            </a:r>
            <a:r>
              <a:rPr lang="en-US" sz="1900" dirty="0" smtClean="0">
                <a:solidFill>
                  <a:srgbClr val="7030A0"/>
                </a:solidFill>
                <a:latin typeface="Courier New" pitchFamily="49" charset="0"/>
                <a:cs typeface="Courier New" pitchFamily="49" charset="0"/>
              </a:rPr>
              <a:t>us</a:t>
            </a:r>
            <a:r>
              <a:rPr lang="en-US" sz="1900" dirty="0" smtClean="0">
                <a:latin typeface="Courier New" pitchFamily="49" charset="0"/>
                <a:cs typeface="Courier New" pitchFamily="49" charset="0"/>
              </a:rPr>
              <a:t> 1097374 Sep 26 18:48 some_file </a:t>
            </a:r>
            <a:r>
              <a:rPr lang="en-US" dirty="0" smtClean="0"/>
              <a:t/>
            </a:r>
            <a:br>
              <a:rPr lang="en-US" dirty="0" smtClean="0"/>
            </a:br>
            <a:r>
              <a:rPr lang="en-US" dirty="0" smtClean="0"/>
              <a:t>a lot can be determined from examining the results of this command:</a:t>
            </a:r>
          </a:p>
          <a:p>
            <a:pPr marL="731520" lvl="1" indent="-274320" eaLnBrk="1" fontAlgn="auto" hangingPunct="1">
              <a:spcAft>
                <a:spcPts val="0"/>
              </a:spcAft>
              <a:buFont typeface="Wingdings"/>
              <a:buChar char=""/>
              <a:defRPr/>
            </a:pPr>
            <a:r>
              <a:rPr lang="en-US" dirty="0" smtClean="0">
                <a:solidFill>
                  <a:srgbClr val="FF0000"/>
                </a:solidFill>
              </a:rPr>
              <a:t>It is a normal file</a:t>
            </a:r>
          </a:p>
          <a:p>
            <a:pPr lvl="2" indent="-274320">
              <a:buFont typeface="Wingdings"/>
              <a:buChar char=""/>
              <a:defRPr/>
            </a:pPr>
            <a:r>
              <a:rPr lang="en-US" dirty="0" smtClean="0">
                <a:solidFill>
                  <a:srgbClr val="FF0000"/>
                </a:solidFill>
              </a:rPr>
              <a:t>Signified by the “-” on the left</a:t>
            </a:r>
          </a:p>
          <a:p>
            <a:pPr marL="731520" lvl="1" indent="-274320" eaLnBrk="1" fontAlgn="auto" hangingPunct="1">
              <a:spcAft>
                <a:spcPts val="0"/>
              </a:spcAft>
              <a:buFont typeface="Wingdings"/>
              <a:buChar char=""/>
              <a:defRPr/>
            </a:pPr>
            <a:r>
              <a:rPr lang="en-US" dirty="0" smtClean="0">
                <a:solidFill>
                  <a:srgbClr val="00B050"/>
                </a:solidFill>
              </a:rPr>
              <a:t>The file "</a:t>
            </a:r>
            <a:r>
              <a:rPr lang="en-US" sz="2600" b="1" i="1" dirty="0" smtClean="0">
                <a:solidFill>
                  <a:srgbClr val="00B050"/>
                </a:solidFill>
                <a:latin typeface="Courier New" pitchFamily="49" charset="0"/>
                <a:cs typeface="Courier New" pitchFamily="49" charset="0"/>
              </a:rPr>
              <a:t>some_file</a:t>
            </a:r>
            <a:r>
              <a:rPr lang="en-US" dirty="0" smtClean="0">
                <a:solidFill>
                  <a:srgbClr val="00B050"/>
                </a:solidFill>
              </a:rPr>
              <a:t>" is owned by user "</a:t>
            </a:r>
            <a:r>
              <a:rPr lang="en-US" i="1" dirty="0" smtClean="0">
                <a:solidFill>
                  <a:srgbClr val="00B050"/>
                </a:solidFill>
              </a:rPr>
              <a:t>me</a:t>
            </a:r>
            <a:r>
              <a:rPr lang="en-US" dirty="0" smtClean="0">
                <a:solidFill>
                  <a:srgbClr val="00B050"/>
                </a:solidFill>
              </a:rPr>
              <a:t>" </a:t>
            </a:r>
          </a:p>
          <a:p>
            <a:pPr marL="996696" lvl="2" eaLnBrk="1" fontAlgn="auto" hangingPunct="1">
              <a:spcAft>
                <a:spcPts val="0"/>
              </a:spcAft>
              <a:buClr>
                <a:schemeClr val="accent3"/>
              </a:buClr>
              <a:buFont typeface="Arial"/>
              <a:buChar char="▪"/>
              <a:defRPr/>
            </a:pPr>
            <a:r>
              <a:rPr lang="en-US" dirty="0" smtClean="0">
                <a:solidFill>
                  <a:srgbClr val="00B050"/>
                </a:solidFill>
              </a:rPr>
              <a:t>User "me" has the right to </a:t>
            </a:r>
            <a:r>
              <a:rPr lang="en-US" u="sng" dirty="0" smtClean="0">
                <a:solidFill>
                  <a:srgbClr val="00B050"/>
                </a:solidFill>
              </a:rPr>
              <a:t>r</a:t>
            </a:r>
            <a:r>
              <a:rPr lang="en-US" dirty="0" smtClean="0">
                <a:solidFill>
                  <a:srgbClr val="00B050"/>
                </a:solidFill>
              </a:rPr>
              <a:t>ead, </a:t>
            </a:r>
            <a:r>
              <a:rPr lang="en-US" u="sng" dirty="0" smtClean="0">
                <a:solidFill>
                  <a:srgbClr val="00B050"/>
                </a:solidFill>
              </a:rPr>
              <a:t>w</a:t>
            </a:r>
            <a:r>
              <a:rPr lang="en-US" dirty="0" smtClean="0">
                <a:solidFill>
                  <a:srgbClr val="00B050"/>
                </a:solidFill>
              </a:rPr>
              <a:t>rite &amp; e</a:t>
            </a:r>
            <a:r>
              <a:rPr lang="en-US" u="sng" dirty="0" smtClean="0">
                <a:solidFill>
                  <a:srgbClr val="00B050"/>
                </a:solidFill>
              </a:rPr>
              <a:t>x</a:t>
            </a:r>
            <a:r>
              <a:rPr lang="en-US" dirty="0" smtClean="0">
                <a:solidFill>
                  <a:srgbClr val="00B050"/>
                </a:solidFill>
              </a:rPr>
              <a:t>ecute (run) this file </a:t>
            </a:r>
          </a:p>
          <a:p>
            <a:pPr marL="731520" lvl="1" indent="-274320" eaLnBrk="1" fontAlgn="auto" hangingPunct="1">
              <a:spcAft>
                <a:spcPts val="0"/>
              </a:spcAft>
              <a:buFont typeface="Wingdings"/>
              <a:buChar char=""/>
              <a:defRPr/>
            </a:pPr>
            <a:r>
              <a:rPr lang="en-US" dirty="0" smtClean="0">
                <a:solidFill>
                  <a:srgbClr val="7030A0"/>
                </a:solidFill>
              </a:rPr>
              <a:t>The file </a:t>
            </a:r>
            <a:r>
              <a:rPr lang="en-US" dirty="0" smtClean="0">
                <a:solidFill>
                  <a:srgbClr val="7030A0"/>
                </a:solidFill>
              </a:rPr>
              <a:t>belongs to </a:t>
            </a:r>
            <a:r>
              <a:rPr lang="en-US" dirty="0" smtClean="0">
                <a:solidFill>
                  <a:srgbClr val="7030A0"/>
                </a:solidFill>
              </a:rPr>
              <a:t>the group “</a:t>
            </a:r>
            <a:r>
              <a:rPr lang="en-US" i="1" dirty="0" smtClean="0">
                <a:solidFill>
                  <a:srgbClr val="7030A0"/>
                </a:solidFill>
              </a:rPr>
              <a:t>us</a:t>
            </a:r>
            <a:r>
              <a:rPr lang="en-US" dirty="0" smtClean="0">
                <a:solidFill>
                  <a:srgbClr val="7030A0"/>
                </a:solidFill>
              </a:rPr>
              <a:t>" </a:t>
            </a:r>
          </a:p>
          <a:p>
            <a:pPr marL="996696" lvl="2" eaLnBrk="1" fontAlgn="auto" hangingPunct="1">
              <a:spcAft>
                <a:spcPts val="0"/>
              </a:spcAft>
              <a:buClr>
                <a:schemeClr val="accent3"/>
              </a:buClr>
              <a:buFont typeface="Arial"/>
              <a:buChar char="▪"/>
              <a:defRPr/>
            </a:pPr>
            <a:r>
              <a:rPr lang="en-US" dirty="0" smtClean="0">
                <a:solidFill>
                  <a:srgbClr val="7030A0"/>
                </a:solidFill>
              </a:rPr>
              <a:t>Members of the group “us" can read and write this file </a:t>
            </a:r>
          </a:p>
          <a:p>
            <a:pPr marL="731520" lvl="1" indent="-274320" eaLnBrk="1" fontAlgn="auto" hangingPunct="1">
              <a:spcAft>
                <a:spcPts val="0"/>
              </a:spcAft>
              <a:buFont typeface="Wingdings"/>
              <a:buChar char=""/>
              <a:defRPr/>
            </a:pPr>
            <a:r>
              <a:rPr lang="en-US" dirty="0" smtClean="0"/>
              <a:t>Everyone </a:t>
            </a:r>
            <a:r>
              <a:rPr lang="en-US" dirty="0" smtClean="0"/>
              <a:t>else (World) </a:t>
            </a:r>
            <a:r>
              <a:rPr lang="en-US" dirty="0" smtClean="0"/>
              <a:t>can only read this file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eaLnBrk="1" fontAlgn="auto" hangingPunct="1">
              <a:spcAft>
                <a:spcPts val="0"/>
              </a:spcAft>
              <a:defRPr/>
            </a:pPr>
            <a:r>
              <a:rPr lang="en-US" dirty="0" smtClean="0"/>
              <a:t>Files Permissions</a:t>
            </a:r>
            <a:endParaRPr lang="en-US" dirty="0"/>
          </a:p>
        </p:txBody>
      </p:sp>
      <p:pic>
        <p:nvPicPr>
          <p:cNvPr id="47107" name="Content Placeholder 9" descr="permissions_diagram.gif"/>
          <p:cNvPicPr>
            <a:picLocks noGrp="1" noChangeAspect="1"/>
          </p:cNvPicPr>
          <p:nvPr>
            <p:ph sz="half" idx="1"/>
          </p:nvPr>
        </p:nvPicPr>
        <p:blipFill>
          <a:blip r:embed="rId3" cstate="print"/>
          <a:srcRect/>
          <a:stretch>
            <a:fillRect/>
          </a:stretch>
        </p:blipFill>
        <p:spPr>
          <a:xfrm>
            <a:off x="4712677" y="3657600"/>
            <a:ext cx="4431323" cy="3200400"/>
          </a:xfrm>
        </p:spPr>
      </p:pic>
      <p:sp>
        <p:nvSpPr>
          <p:cNvPr id="37892" name="Content Placeholder 8"/>
          <p:cNvSpPr>
            <a:spLocks noGrp="1"/>
          </p:cNvSpPr>
          <p:nvPr>
            <p:ph sz="half" idx="2"/>
          </p:nvPr>
        </p:nvSpPr>
        <p:spPr>
          <a:xfrm>
            <a:off x="0" y="1600200"/>
            <a:ext cx="7924800" cy="5257800"/>
          </a:xfrm>
        </p:spPr>
        <p:txBody>
          <a:bodyPr rtlCol="0">
            <a:normAutofit fontScale="85000" lnSpcReduction="20000"/>
          </a:bodyPr>
          <a:lstStyle/>
          <a:p>
            <a:pPr marL="438912" indent="-320040" eaLnBrk="1" fontAlgn="auto" hangingPunct="1">
              <a:spcBef>
                <a:spcPts val="0"/>
              </a:spcBef>
              <a:spcAft>
                <a:spcPts val="0"/>
              </a:spcAft>
              <a:buFont typeface="Wingdings 2"/>
              <a:buChar char=""/>
              <a:defRPr/>
            </a:pPr>
            <a:r>
              <a:rPr lang="en-US" dirty="0" smtClean="0"/>
              <a:t>To interpret the first portion (10 characters) of the listing:</a:t>
            </a:r>
          </a:p>
          <a:p>
            <a:pPr lvl="1" indent="-320040">
              <a:spcBef>
                <a:spcPts val="0"/>
              </a:spcBef>
              <a:buFont typeface="Wingdings 2"/>
              <a:buChar char=""/>
              <a:defRPr/>
            </a:pPr>
            <a:r>
              <a:rPr lang="en-US" dirty="0" smtClean="0"/>
              <a:t>First character indicates the file type</a:t>
            </a:r>
          </a:p>
          <a:p>
            <a:pPr lvl="2" indent="-320040">
              <a:spcBef>
                <a:spcPts val="0"/>
              </a:spcBef>
              <a:buFont typeface="Wingdings 2"/>
              <a:buChar char=""/>
              <a:defRPr/>
            </a:pPr>
            <a:r>
              <a:rPr lang="en-US" dirty="0" smtClean="0">
                <a:latin typeface="Courier New" panose="02070309020205020404" pitchFamily="49" charset="0"/>
                <a:cs typeface="Courier New" panose="02070309020205020404" pitchFamily="49" charset="0"/>
              </a:rPr>
              <a:t>-</a:t>
            </a:r>
            <a:r>
              <a:rPr lang="en-US" dirty="0" smtClean="0"/>
              <a:t>: normal file</a:t>
            </a:r>
          </a:p>
          <a:p>
            <a:pPr lvl="2" indent="-320040">
              <a:spcBef>
                <a:spcPts val="0"/>
              </a:spcBef>
              <a:buFont typeface="Wingdings 2"/>
              <a:buChar char=""/>
              <a:defRPr/>
            </a:pPr>
            <a:r>
              <a:rPr lang="en-US" dirty="0" smtClean="0">
                <a:latin typeface="Courier New" panose="02070309020205020404" pitchFamily="49" charset="0"/>
                <a:cs typeface="Courier New" panose="02070309020205020404" pitchFamily="49" charset="0"/>
              </a:rPr>
              <a:t>d</a:t>
            </a:r>
            <a:r>
              <a:rPr lang="en-US" dirty="0" smtClean="0"/>
              <a:t>: directory</a:t>
            </a:r>
          </a:p>
          <a:p>
            <a:pPr lvl="2" indent="-320040">
              <a:spcBef>
                <a:spcPts val="0"/>
              </a:spcBef>
              <a:buFont typeface="Wingdings 2"/>
              <a:buChar char=""/>
              <a:defRPr/>
            </a:pPr>
            <a:r>
              <a:rPr lang="en-US" dirty="0" smtClean="0">
                <a:latin typeface="Courier New" panose="02070309020205020404" pitchFamily="49" charset="0"/>
                <a:cs typeface="Courier New" panose="02070309020205020404" pitchFamily="49" charset="0"/>
              </a:rPr>
              <a:t>l</a:t>
            </a:r>
            <a:r>
              <a:rPr lang="en-US" dirty="0" smtClean="0"/>
              <a:t>: link</a:t>
            </a:r>
          </a:p>
          <a:p>
            <a:pPr lvl="1" indent="-320040">
              <a:spcBef>
                <a:spcPts val="0"/>
              </a:spcBef>
              <a:buFont typeface="Wingdings 2"/>
              <a:buChar char=""/>
              <a:defRPr/>
            </a:pPr>
            <a:r>
              <a:rPr lang="en-US" dirty="0" smtClean="0"/>
              <a:t>Followed by three sets of three characters</a:t>
            </a:r>
          </a:p>
          <a:p>
            <a:pPr lvl="2">
              <a:defRPr/>
            </a:pPr>
            <a:r>
              <a:rPr lang="en-US" dirty="0" smtClean="0"/>
              <a:t>Owner</a:t>
            </a:r>
          </a:p>
          <a:p>
            <a:pPr lvl="3">
              <a:buClr>
                <a:schemeClr val="accent3"/>
              </a:buClr>
              <a:defRPr/>
            </a:pPr>
            <a:r>
              <a:rPr lang="en-US" dirty="0" smtClean="0"/>
              <a:t>First three</a:t>
            </a:r>
          </a:p>
          <a:p>
            <a:pPr lvl="2">
              <a:defRPr/>
            </a:pPr>
            <a:r>
              <a:rPr lang="en-US" dirty="0" smtClean="0"/>
              <a:t>Group</a:t>
            </a:r>
          </a:p>
          <a:p>
            <a:pPr lvl="3">
              <a:buClr>
                <a:schemeClr val="accent3"/>
              </a:buClr>
              <a:defRPr/>
            </a:pPr>
            <a:r>
              <a:rPr lang="en-US" dirty="0" smtClean="0"/>
              <a:t>Second three</a:t>
            </a:r>
          </a:p>
          <a:p>
            <a:pPr lvl="2">
              <a:defRPr/>
            </a:pPr>
            <a:r>
              <a:rPr lang="en-US" dirty="0" smtClean="0"/>
              <a:t>Everybody else (world)</a:t>
            </a:r>
          </a:p>
          <a:p>
            <a:pPr lvl="3">
              <a:buClr>
                <a:schemeClr val="accent3"/>
              </a:buClr>
              <a:defRPr/>
            </a:pPr>
            <a:r>
              <a:rPr lang="en-US" dirty="0" smtClean="0"/>
              <a:t>Last three</a:t>
            </a:r>
          </a:p>
          <a:p>
            <a:pPr lvl="1">
              <a:defRPr/>
            </a:pPr>
            <a:r>
              <a:rPr lang="en-US" dirty="0" smtClean="0"/>
              <a:t>Each set conveys permissions for </a:t>
            </a:r>
          </a:p>
          <a:p>
            <a:pPr lvl="2">
              <a:defRPr/>
            </a:pPr>
            <a:r>
              <a:rPr lang="en-US" dirty="0" smtClean="0"/>
              <a:t>Reading</a:t>
            </a:r>
          </a:p>
          <a:p>
            <a:pPr lvl="3">
              <a:buClr>
                <a:schemeClr val="accent3"/>
              </a:buClr>
              <a:defRPr/>
            </a:pPr>
            <a:r>
              <a:rPr lang="en-US" dirty="0" smtClean="0"/>
              <a:t>First character</a:t>
            </a:r>
          </a:p>
          <a:p>
            <a:pPr lvl="2">
              <a:defRPr/>
            </a:pPr>
            <a:r>
              <a:rPr lang="en-US" dirty="0" smtClean="0"/>
              <a:t>Writing</a:t>
            </a:r>
          </a:p>
          <a:p>
            <a:pPr lvl="3">
              <a:buClr>
                <a:schemeClr val="accent3"/>
              </a:buClr>
              <a:defRPr/>
            </a:pPr>
            <a:r>
              <a:rPr lang="en-US" dirty="0" smtClean="0"/>
              <a:t>Second character</a:t>
            </a:r>
          </a:p>
          <a:p>
            <a:pPr lvl="2">
              <a:defRPr/>
            </a:pPr>
            <a:r>
              <a:rPr lang="en-US" dirty="0" smtClean="0"/>
              <a:t>Execution</a:t>
            </a:r>
          </a:p>
          <a:p>
            <a:pPr lvl="3">
              <a:buClr>
                <a:schemeClr val="accent3"/>
              </a:buClr>
              <a:defRPr/>
            </a:pPr>
            <a:r>
              <a:rPr lang="en-US" dirty="0" smtClean="0"/>
              <a:t>Last  character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eaLnBrk="1" fontAlgn="auto" hangingPunct="1">
              <a:spcAft>
                <a:spcPts val="0"/>
              </a:spcAft>
              <a:defRPr/>
            </a:pPr>
            <a:r>
              <a:rPr lang="en-US" dirty="0" smtClean="0">
                <a:solidFill>
                  <a:srgbClr val="000000"/>
                </a:solidFill>
              </a:rPr>
              <a:t>Permissions</a:t>
            </a:r>
          </a:p>
        </p:txBody>
      </p:sp>
      <p:sp>
        <p:nvSpPr>
          <p:cNvPr id="48131" name="Content Placeholder 2"/>
          <p:cNvSpPr>
            <a:spLocks noGrp="1"/>
          </p:cNvSpPr>
          <p:nvPr>
            <p:ph idx="1"/>
          </p:nvPr>
        </p:nvSpPr>
        <p:spPr/>
        <p:txBody>
          <a:bodyPr/>
          <a:lstStyle/>
          <a:p>
            <a:pPr eaLnBrk="1" hangingPunct="1"/>
            <a:r>
              <a:rPr lang="en-US" dirty="0" smtClean="0"/>
              <a:t>Change the file permissions (access):</a:t>
            </a:r>
          </a:p>
          <a:p>
            <a:pPr lvl="1" eaLnBrk="1" hangingPunct="1"/>
            <a:r>
              <a:rPr lang="en-US" dirty="0" smtClean="0">
                <a:hlinkClick r:id="rId3"/>
              </a:rPr>
              <a:t>chmod</a:t>
            </a:r>
            <a:r>
              <a:rPr lang="en-US" dirty="0" smtClean="0"/>
              <a:t> </a:t>
            </a:r>
          </a:p>
          <a:p>
            <a:pPr lvl="2" eaLnBrk="1" hangingPunct="1"/>
            <a:r>
              <a:rPr lang="en-US" dirty="0" smtClean="0"/>
              <a:t>modify file access rights </a:t>
            </a:r>
          </a:p>
          <a:p>
            <a:pPr lvl="1" eaLnBrk="1" hangingPunct="1"/>
            <a:r>
              <a:rPr lang="en-US" dirty="0" smtClean="0">
                <a:hlinkClick r:id="rId4"/>
              </a:rPr>
              <a:t>chown</a:t>
            </a:r>
            <a:r>
              <a:rPr lang="en-US" dirty="0" smtClean="0"/>
              <a:t> </a:t>
            </a:r>
          </a:p>
          <a:p>
            <a:pPr lvl="2" eaLnBrk="1" hangingPunct="1"/>
            <a:r>
              <a:rPr lang="en-US" dirty="0" smtClean="0"/>
              <a:t>change file ownership </a:t>
            </a:r>
          </a:p>
          <a:p>
            <a:pPr lvl="1" eaLnBrk="1" hangingPunct="1"/>
            <a:r>
              <a:rPr lang="en-US" dirty="0" smtClean="0">
                <a:hlinkClick r:id="rId5"/>
              </a:rPr>
              <a:t>chgrp</a:t>
            </a:r>
            <a:r>
              <a:rPr lang="en-US" dirty="0" smtClean="0"/>
              <a:t> </a:t>
            </a:r>
          </a:p>
          <a:p>
            <a:pPr lvl="2" eaLnBrk="1" hangingPunct="1"/>
            <a:r>
              <a:rPr lang="en-US" dirty="0" smtClean="0"/>
              <a:t>change a file's group ownership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eaLnBrk="1" fontAlgn="auto" hangingPunct="1">
              <a:spcAft>
                <a:spcPts val="0"/>
              </a:spcAft>
              <a:defRPr/>
            </a:pPr>
            <a:r>
              <a:rPr lang="en-US" dirty="0" smtClean="0"/>
              <a:t>chmod</a:t>
            </a:r>
            <a:endParaRPr lang="en-US" dirty="0"/>
          </a:p>
        </p:txBody>
      </p:sp>
      <p:sp>
        <p:nvSpPr>
          <p:cNvPr id="43011" name="Content Placeholder 5"/>
          <p:cNvSpPr>
            <a:spLocks noGrp="1"/>
          </p:cNvSpPr>
          <p:nvPr>
            <p:ph idx="1"/>
          </p:nvPr>
        </p:nvSpPr>
        <p:spPr>
          <a:xfrm>
            <a:off x="457200" y="1775191"/>
            <a:ext cx="8229600" cy="4701809"/>
          </a:xfrm>
        </p:spPr>
        <p:txBody>
          <a:bodyPr rtlCol="0">
            <a:normAutofit/>
          </a:bodyPr>
          <a:lstStyle/>
          <a:p>
            <a:pPr marL="438912" indent="-320040" eaLnBrk="1" fontAlgn="auto" hangingPunct="1">
              <a:lnSpc>
                <a:spcPct val="90000"/>
              </a:lnSpc>
              <a:spcBef>
                <a:spcPts val="0"/>
              </a:spcBef>
              <a:spcAft>
                <a:spcPts val="0"/>
              </a:spcAft>
              <a:buFont typeface="Wingdings 2"/>
              <a:buChar char=""/>
              <a:defRPr/>
            </a:pPr>
            <a:r>
              <a:rPr lang="en-US" dirty="0" smtClean="0"/>
              <a:t>Change the permissions of a file or directory</a:t>
            </a:r>
          </a:p>
          <a:p>
            <a:pPr marL="731520" lvl="1" indent="-274320" eaLnBrk="1" fontAlgn="auto" hangingPunct="1">
              <a:lnSpc>
                <a:spcPct val="90000"/>
              </a:lnSpc>
              <a:spcAft>
                <a:spcPts val="0"/>
              </a:spcAft>
              <a:buFont typeface="Wingdings"/>
              <a:buChar char=""/>
              <a:defRPr/>
            </a:pPr>
            <a:r>
              <a:rPr lang="en-US" dirty="0" smtClean="0"/>
              <a:t>Specify the desired permission settings and the file or files to be modified </a:t>
            </a:r>
          </a:p>
          <a:p>
            <a:pPr indent="-274320">
              <a:lnSpc>
                <a:spcPct val="90000"/>
              </a:lnSpc>
              <a:buFont typeface="Wingdings"/>
              <a:buChar char=""/>
              <a:defRPr/>
            </a:pPr>
            <a:r>
              <a:rPr lang="en-US" dirty="0" smtClean="0"/>
              <a:t>Two ways to specify the permissions</a:t>
            </a:r>
          </a:p>
          <a:p>
            <a:pPr lvl="1">
              <a:lnSpc>
                <a:spcPct val="90000"/>
              </a:lnSpc>
              <a:defRPr/>
            </a:pPr>
            <a:r>
              <a:rPr lang="en-US" dirty="0" smtClean="0"/>
              <a:t>Octal</a:t>
            </a:r>
          </a:p>
          <a:p>
            <a:pPr lvl="1">
              <a:lnSpc>
                <a:spcPct val="90000"/>
              </a:lnSpc>
              <a:defRPr/>
            </a:pPr>
            <a:r>
              <a:rPr lang="en-US" dirty="0" smtClean="0"/>
              <a:t>Symbolic</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eaLnBrk="1" fontAlgn="auto" hangingPunct="1">
              <a:spcAft>
                <a:spcPts val="0"/>
              </a:spcAft>
              <a:defRPr/>
            </a:pPr>
            <a:r>
              <a:rPr lang="en-US" dirty="0" smtClean="0"/>
              <a:t>chmod (octal)</a:t>
            </a:r>
            <a:endParaRPr lang="en-US" dirty="0"/>
          </a:p>
        </p:txBody>
      </p:sp>
      <p:sp>
        <p:nvSpPr>
          <p:cNvPr id="50179" name="Content Placeholder 2"/>
          <p:cNvSpPr>
            <a:spLocks noGrp="1"/>
          </p:cNvSpPr>
          <p:nvPr>
            <p:ph idx="1"/>
          </p:nvPr>
        </p:nvSpPr>
        <p:spPr>
          <a:xfrm>
            <a:off x="457200" y="1524001"/>
            <a:ext cx="8229600" cy="5181600"/>
          </a:xfrm>
        </p:spPr>
        <p:txBody>
          <a:bodyPr>
            <a:normAutofit fontScale="85000" lnSpcReduction="20000"/>
          </a:bodyPr>
          <a:lstStyle/>
          <a:p>
            <a:pPr>
              <a:lnSpc>
                <a:spcPct val="90000"/>
              </a:lnSpc>
              <a:defRPr/>
            </a:pPr>
            <a:r>
              <a:rPr lang="en-US" dirty="0" smtClean="0"/>
              <a:t>Permission settings can be thought of as a series of bits for each grouping</a:t>
            </a:r>
          </a:p>
          <a:p>
            <a:pPr lvl="1">
              <a:lnSpc>
                <a:spcPct val="90000"/>
              </a:lnSpc>
              <a:defRPr/>
            </a:pPr>
            <a:r>
              <a:rPr lang="en-US" dirty="0" smtClean="0"/>
              <a:t>First bit for read</a:t>
            </a:r>
          </a:p>
          <a:p>
            <a:pPr lvl="1">
              <a:lnSpc>
                <a:spcPct val="90000"/>
              </a:lnSpc>
              <a:defRPr/>
            </a:pPr>
            <a:r>
              <a:rPr lang="en-US" dirty="0" smtClean="0"/>
              <a:t>Second bit for write</a:t>
            </a:r>
          </a:p>
          <a:p>
            <a:pPr lvl="1">
              <a:lnSpc>
                <a:spcPct val="90000"/>
              </a:lnSpc>
              <a:defRPr/>
            </a:pPr>
            <a:r>
              <a:rPr lang="en-US" dirty="0" smtClean="0"/>
              <a:t>Third bit for execute</a:t>
            </a:r>
          </a:p>
          <a:p>
            <a:pPr eaLnBrk="1" hangingPunct="1">
              <a:lnSpc>
                <a:spcPct val="80000"/>
              </a:lnSpc>
            </a:pPr>
            <a:r>
              <a:rPr lang="en-US" sz="3000" dirty="0" smtClean="0"/>
              <a:t>Example:</a:t>
            </a:r>
          </a:p>
          <a:p>
            <a:pPr lvl="1" eaLnBrk="1" hangingPunct="1">
              <a:lnSpc>
                <a:spcPct val="80000"/>
              </a:lnSpc>
            </a:pPr>
            <a:r>
              <a:rPr lang="en-US" sz="2600" dirty="0" smtClean="0">
                <a:latin typeface="Courier New" panose="02070309020205020404" pitchFamily="49" charset="0"/>
                <a:cs typeface="Courier New" panose="02070309020205020404" pitchFamily="49" charset="0"/>
              </a:rPr>
              <a:t>rwx rwx rwx = 111 111 111 </a:t>
            </a:r>
          </a:p>
          <a:p>
            <a:pPr lvl="1" eaLnBrk="1" hangingPunct="1">
              <a:lnSpc>
                <a:spcPct val="80000"/>
              </a:lnSpc>
            </a:pPr>
            <a:r>
              <a:rPr lang="en-US" sz="2600" dirty="0" smtClean="0">
                <a:latin typeface="Courier New" panose="02070309020205020404" pitchFamily="49" charset="0"/>
                <a:cs typeface="Courier New" panose="02070309020205020404" pitchFamily="49" charset="0"/>
              </a:rPr>
              <a:t>rw- rw- r-- = 110 110 100 </a:t>
            </a:r>
          </a:p>
          <a:p>
            <a:pPr lvl="1" eaLnBrk="1" hangingPunct="1">
              <a:lnSpc>
                <a:spcPct val="80000"/>
              </a:lnSpc>
            </a:pPr>
            <a:r>
              <a:rPr lang="en-US" sz="2600" dirty="0" smtClean="0">
                <a:latin typeface="Courier New" panose="02070309020205020404" pitchFamily="49" charset="0"/>
                <a:cs typeface="Courier New" panose="02070309020205020404" pitchFamily="49" charset="0"/>
              </a:rPr>
              <a:t>rwx --- --- = 111 000 000 </a:t>
            </a:r>
          </a:p>
          <a:p>
            <a:pPr lvl="1" eaLnBrk="1" hangingPunct="1">
              <a:lnSpc>
                <a:spcPct val="80000"/>
              </a:lnSpc>
            </a:pPr>
            <a:r>
              <a:rPr lang="en-US" sz="2600" dirty="0" smtClean="0"/>
              <a:t>and so on... </a:t>
            </a:r>
          </a:p>
          <a:p>
            <a:pPr lvl="1" eaLnBrk="1" hangingPunct="1">
              <a:lnSpc>
                <a:spcPct val="80000"/>
              </a:lnSpc>
            </a:pPr>
            <a:r>
              <a:rPr lang="en-US" sz="2600" dirty="0" smtClean="0"/>
              <a:t>Therefore for each group of 3 bits:</a:t>
            </a:r>
          </a:p>
          <a:p>
            <a:pPr lvl="2" eaLnBrk="1" hangingPunct="1">
              <a:lnSpc>
                <a:spcPct val="80000"/>
              </a:lnSpc>
            </a:pPr>
            <a:r>
              <a:rPr lang="en-US" sz="2200" dirty="0" smtClean="0">
                <a:latin typeface="Courier New" panose="02070309020205020404" pitchFamily="49" charset="0"/>
                <a:cs typeface="Courier New" panose="02070309020205020404" pitchFamily="49" charset="0"/>
              </a:rPr>
              <a:t>rwx = 111 </a:t>
            </a:r>
            <a:r>
              <a:rPr lang="en-US" sz="2200" dirty="0" smtClean="0"/>
              <a:t>(binary) = 7 (octal)</a:t>
            </a:r>
          </a:p>
          <a:p>
            <a:pPr lvl="2">
              <a:lnSpc>
                <a:spcPct val="80000"/>
              </a:lnSpc>
            </a:pPr>
            <a:r>
              <a:rPr lang="en-US" sz="2200" dirty="0" smtClean="0">
                <a:latin typeface="Courier New" panose="02070309020205020404" pitchFamily="49" charset="0"/>
                <a:cs typeface="Courier New" panose="02070309020205020404" pitchFamily="49" charset="0"/>
              </a:rPr>
              <a:t>rw- = 110 </a:t>
            </a:r>
            <a:r>
              <a:rPr lang="en-US" sz="2200" dirty="0" smtClean="0"/>
              <a:t>(binary) = 6 </a:t>
            </a:r>
            <a:r>
              <a:rPr lang="en-US" sz="2200" dirty="0"/>
              <a:t>(octal</a:t>
            </a:r>
            <a:r>
              <a:rPr lang="en-US" sz="2200" dirty="0" smtClean="0"/>
              <a:t>)</a:t>
            </a:r>
          </a:p>
          <a:p>
            <a:pPr lvl="2">
              <a:lnSpc>
                <a:spcPct val="80000"/>
              </a:lnSpc>
            </a:pPr>
            <a:r>
              <a:rPr lang="en-US" sz="2200" dirty="0" smtClean="0">
                <a:latin typeface="Courier New" panose="02070309020205020404" pitchFamily="49" charset="0"/>
                <a:cs typeface="Courier New" panose="02070309020205020404" pitchFamily="49" charset="0"/>
              </a:rPr>
              <a:t>r-x = 101 </a:t>
            </a:r>
            <a:r>
              <a:rPr lang="en-US" sz="2200" dirty="0" smtClean="0"/>
              <a:t>(binary) = </a:t>
            </a:r>
            <a:r>
              <a:rPr lang="en-US" sz="2200" dirty="0"/>
              <a:t>5 (octal</a:t>
            </a:r>
            <a:r>
              <a:rPr lang="en-US" sz="2200" dirty="0" smtClean="0"/>
              <a:t>)</a:t>
            </a:r>
          </a:p>
          <a:p>
            <a:pPr lvl="2">
              <a:lnSpc>
                <a:spcPct val="80000"/>
              </a:lnSpc>
            </a:pPr>
            <a:r>
              <a:rPr lang="en-US" sz="2200" dirty="0" smtClean="0">
                <a:latin typeface="Courier New" panose="02070309020205020404" pitchFamily="49" charset="0"/>
                <a:cs typeface="Courier New" panose="02070309020205020404" pitchFamily="49" charset="0"/>
              </a:rPr>
              <a:t>r-- = 100 </a:t>
            </a:r>
            <a:r>
              <a:rPr lang="en-US" sz="2200" dirty="0" smtClean="0"/>
              <a:t>(binary) = </a:t>
            </a:r>
            <a:r>
              <a:rPr lang="en-US" sz="2200" dirty="0"/>
              <a:t>4 (octal</a:t>
            </a:r>
            <a:r>
              <a:rPr lang="en-US" sz="2200" dirty="0" smtClean="0"/>
              <a:t>)</a:t>
            </a:r>
          </a:p>
          <a:p>
            <a:pPr lvl="2" eaLnBrk="1" hangingPunct="1">
              <a:lnSpc>
                <a:spcPct val="80000"/>
              </a:lnSpc>
            </a:pPr>
            <a:r>
              <a:rPr lang="en-US" sz="2200" dirty="0" smtClean="0"/>
              <a:t>Etc. </a:t>
            </a:r>
          </a:p>
          <a:p>
            <a:pPr lvl="1">
              <a:lnSpc>
                <a:spcPct val="80000"/>
              </a:lnSpc>
            </a:pPr>
            <a:r>
              <a:rPr lang="en-US" sz="2600" dirty="0" smtClean="0"/>
              <a:t>Octal is perfect for noting permissions!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eaLnBrk="1" fontAlgn="auto" hangingPunct="1">
              <a:spcAft>
                <a:spcPts val="0"/>
              </a:spcAft>
              <a:defRPr/>
            </a:pPr>
            <a:r>
              <a:rPr lang="en-US" dirty="0"/>
              <a:t>c</a:t>
            </a:r>
            <a:r>
              <a:rPr lang="en-US" dirty="0" smtClean="0"/>
              <a:t>hmod (octal) </a:t>
            </a:r>
            <a:endParaRPr lang="en-US" dirty="0"/>
          </a:p>
        </p:txBody>
      </p:sp>
      <p:sp>
        <p:nvSpPr>
          <p:cNvPr id="3" name="Content Placeholder 2"/>
          <p:cNvSpPr>
            <a:spLocks noGrp="1"/>
          </p:cNvSpPr>
          <p:nvPr>
            <p:ph idx="1"/>
          </p:nvPr>
        </p:nvSpPr>
        <p:spPr>
          <a:xfrm>
            <a:off x="457200" y="1600200"/>
            <a:ext cx="8382000" cy="4525963"/>
          </a:xfrm>
        </p:spPr>
        <p:txBody>
          <a:bodyPr rtlCol="0">
            <a:normAutofit/>
          </a:bodyPr>
          <a:lstStyle/>
          <a:p>
            <a:pPr marL="438912" indent="-320040" eaLnBrk="1" fontAlgn="auto" hangingPunct="1">
              <a:spcBef>
                <a:spcPts val="0"/>
              </a:spcBef>
              <a:spcAft>
                <a:spcPts val="0"/>
              </a:spcAft>
              <a:buFont typeface="Arial" pitchFamily="34" charset="0"/>
              <a:buChar char="•"/>
              <a:defRPr/>
            </a:pPr>
            <a:r>
              <a:rPr lang="en-US" dirty="0" smtClean="0"/>
              <a:t>By representing each of the three sets of permissions (owner, group, and other) as a single octal digit</a:t>
            </a:r>
          </a:p>
          <a:p>
            <a:pPr marL="731520" lvl="1" indent="-274320" eaLnBrk="1" fontAlgn="auto" hangingPunct="1">
              <a:spcAft>
                <a:spcPts val="0"/>
              </a:spcAft>
              <a:buFont typeface="Arial" pitchFamily="34" charset="0"/>
              <a:buChar char="•"/>
              <a:defRPr/>
            </a:pPr>
            <a:r>
              <a:rPr lang="en-US" dirty="0" smtClean="0"/>
              <a:t>Convenient way of expressing the permissions</a:t>
            </a:r>
          </a:p>
          <a:p>
            <a:pPr marL="438912" indent="-320040" eaLnBrk="1" fontAlgn="auto" hangingPunct="1">
              <a:spcBef>
                <a:spcPts val="0"/>
              </a:spcBef>
              <a:spcAft>
                <a:spcPts val="0"/>
              </a:spcAft>
              <a:buFont typeface="Arial" pitchFamily="34" charset="0"/>
              <a:buChar char="•"/>
              <a:defRPr/>
            </a:pPr>
            <a:r>
              <a:rPr lang="en-US" dirty="0" smtClean="0"/>
              <a:t>Example: </a:t>
            </a:r>
          </a:p>
          <a:p>
            <a:pPr lvl="1" indent="-320040">
              <a:spcBef>
                <a:spcPts val="0"/>
              </a:spcBef>
              <a:buFont typeface="Arial" pitchFamily="34" charset="0"/>
              <a:buChar char="•"/>
              <a:defRPr/>
            </a:pPr>
            <a:r>
              <a:rPr lang="en-US" dirty="0" smtClean="0"/>
              <a:t>set </a:t>
            </a:r>
            <a:r>
              <a:rPr lang="en-US" i="1" dirty="0" smtClean="0"/>
              <a:t>some_file</a:t>
            </a:r>
            <a:r>
              <a:rPr lang="en-US" dirty="0" smtClean="0"/>
              <a:t> to have read and write permission for the owner, but keep the file private from others, enter the command:</a:t>
            </a:r>
          </a:p>
          <a:p>
            <a:pPr marL="731520" lvl="1" indent="-274320" eaLnBrk="1" fontAlgn="auto" hangingPunct="1">
              <a:spcAft>
                <a:spcPts val="0"/>
              </a:spcAft>
              <a:buFont typeface="Arial" pitchFamily="34" charset="0"/>
              <a:buChar char="–"/>
              <a:defRPr/>
            </a:pPr>
            <a:r>
              <a:rPr lang="en-US" sz="2400" dirty="0" smtClean="0">
                <a:solidFill>
                  <a:srgbClr val="0070C0"/>
                </a:solidFill>
                <a:latin typeface="Courier New" pitchFamily="49" charset="0"/>
                <a:cs typeface="Courier New" pitchFamily="49" charset="0"/>
              </a:rPr>
              <a:t>[me@linuxbox me]$ chmod 600 some_file</a:t>
            </a:r>
            <a:endParaRPr lang="en-US" sz="2400" dirty="0">
              <a:solidFill>
                <a:srgbClr val="0070C0"/>
              </a:solidFill>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pPr eaLnBrk="1" fontAlgn="auto" hangingPunct="1">
              <a:spcAft>
                <a:spcPts val="0"/>
              </a:spcAft>
              <a:defRPr/>
            </a:pPr>
            <a:r>
              <a:rPr lang="en-US" dirty="0" smtClean="0"/>
              <a:t>Table of some common permissions</a:t>
            </a:r>
            <a:endParaRPr lang="en-US" dirty="0"/>
          </a:p>
        </p:txBody>
      </p:sp>
      <p:graphicFrame>
        <p:nvGraphicFramePr>
          <p:cNvPr id="3" name="Table 2"/>
          <p:cNvGraphicFramePr>
            <a:graphicFrameLocks noGrp="1"/>
          </p:cNvGraphicFramePr>
          <p:nvPr/>
        </p:nvGraphicFramePr>
        <p:xfrm>
          <a:off x="533400" y="1762566"/>
          <a:ext cx="8077200" cy="4409634"/>
        </p:xfrm>
        <a:graphic>
          <a:graphicData uri="http://schemas.openxmlformats.org/drawingml/2006/table">
            <a:tbl>
              <a:tblPr>
                <a:tableStyleId>{08FB837D-C827-4EFA-A057-4D05807E0F7C}</a:tableStyleId>
              </a:tblPr>
              <a:tblGrid>
                <a:gridCol w="1066800"/>
                <a:gridCol w="7010400"/>
              </a:tblGrid>
              <a:tr h="153358">
                <a:tc>
                  <a:txBody>
                    <a:bodyPr/>
                    <a:lstStyle/>
                    <a:p>
                      <a:pPr algn="ctr"/>
                      <a:r>
                        <a:rPr lang="en-US" sz="1800" dirty="0"/>
                        <a:t>Value</a:t>
                      </a:r>
                      <a:endParaRPr lang="en-US" sz="1800" b="1" dirty="0"/>
                    </a:p>
                  </a:txBody>
                  <a:tcPr marL="38340" marR="38340" marT="19170" marB="19170" anchor="ctr">
                    <a:solidFill>
                      <a:srgbClr val="FFC000"/>
                    </a:solidFill>
                  </a:tcPr>
                </a:tc>
                <a:tc>
                  <a:txBody>
                    <a:bodyPr/>
                    <a:lstStyle/>
                    <a:p>
                      <a:pPr algn="ctr"/>
                      <a:r>
                        <a:rPr lang="en-US" sz="1800" dirty="0"/>
                        <a:t>Meaning</a:t>
                      </a:r>
                      <a:endParaRPr lang="en-US" sz="1800" b="1" dirty="0"/>
                    </a:p>
                  </a:txBody>
                  <a:tcPr marL="38340" marR="38340" marT="19170" marB="19170" anchor="ctr">
                    <a:solidFill>
                      <a:srgbClr val="FFC000"/>
                    </a:solidFill>
                  </a:tcPr>
                </a:tc>
              </a:tr>
              <a:tr h="498415">
                <a:tc>
                  <a:txBody>
                    <a:bodyPr/>
                    <a:lstStyle/>
                    <a:p>
                      <a:r>
                        <a:rPr lang="en-US" sz="1800" dirty="0"/>
                        <a:t>777</a:t>
                      </a:r>
                    </a:p>
                  </a:txBody>
                  <a:tcPr marL="38340" marR="38340" marT="19170" marB="19170" anchor="ctr"/>
                </a:tc>
                <a:tc>
                  <a:txBody>
                    <a:bodyPr/>
                    <a:lstStyle/>
                    <a:p>
                      <a:r>
                        <a:rPr lang="en-US" sz="1800" dirty="0"/>
                        <a:t>(rwxrwxrwx) No restrictions on permissions. Anybody may do anything. Generally not a desirable setting.</a:t>
                      </a:r>
                    </a:p>
                  </a:txBody>
                  <a:tcPr marL="38340" marR="38340" marT="19170" marB="19170" anchor="ctr"/>
                </a:tc>
              </a:tr>
              <a:tr h="843472">
                <a:tc>
                  <a:txBody>
                    <a:bodyPr/>
                    <a:lstStyle/>
                    <a:p>
                      <a:r>
                        <a:rPr lang="en-US" sz="1800" dirty="0"/>
                        <a:t>755</a:t>
                      </a:r>
                    </a:p>
                  </a:txBody>
                  <a:tcPr marL="38340" marR="38340" marT="19170" marB="19170" anchor="ctr"/>
                </a:tc>
                <a:tc>
                  <a:txBody>
                    <a:bodyPr/>
                    <a:lstStyle/>
                    <a:p>
                      <a:r>
                        <a:rPr lang="en-US" sz="1800" dirty="0"/>
                        <a:t>(rwxr-xr-x) The file's owner may read, write, and execute the file. All others may read and execute the file. This setting is common for programs that </a:t>
                      </a:r>
                      <a:r>
                        <a:rPr lang="en-US" sz="1800" dirty="0" smtClean="0"/>
                        <a:t>are ran </a:t>
                      </a:r>
                      <a:r>
                        <a:rPr lang="en-US" sz="1800" dirty="0"/>
                        <a:t>by all users.</a:t>
                      </a:r>
                    </a:p>
                  </a:txBody>
                  <a:tcPr marL="38340" marR="38340" marT="19170" marB="19170" anchor="ctr"/>
                </a:tc>
              </a:tr>
              <a:tr h="843472">
                <a:tc>
                  <a:txBody>
                    <a:bodyPr/>
                    <a:lstStyle/>
                    <a:p>
                      <a:r>
                        <a:rPr lang="en-US" sz="1800" dirty="0"/>
                        <a:t>700</a:t>
                      </a:r>
                    </a:p>
                  </a:txBody>
                  <a:tcPr marL="38340" marR="38340" marT="19170" marB="19170" anchor="ctr"/>
                </a:tc>
                <a:tc>
                  <a:txBody>
                    <a:bodyPr/>
                    <a:lstStyle/>
                    <a:p>
                      <a:r>
                        <a:rPr lang="en-US" sz="1800" dirty="0"/>
                        <a:t>(rwx------) The file's owner may read, write, and execute the file. Nobody else has any rights. This setting is useful for programs that only the owner may use and must be kept private from others.</a:t>
                      </a:r>
                    </a:p>
                  </a:txBody>
                  <a:tcPr marL="38340" marR="38340" marT="19170" marB="19170" anchor="ctr"/>
                </a:tc>
              </a:tr>
              <a:tr h="268377">
                <a:tc>
                  <a:txBody>
                    <a:bodyPr/>
                    <a:lstStyle/>
                    <a:p>
                      <a:r>
                        <a:rPr lang="en-US" sz="1800" dirty="0"/>
                        <a:t>666</a:t>
                      </a:r>
                    </a:p>
                  </a:txBody>
                  <a:tcPr marL="38340" marR="38340" marT="19170" marB="19170" anchor="ctr"/>
                </a:tc>
                <a:tc>
                  <a:txBody>
                    <a:bodyPr/>
                    <a:lstStyle/>
                    <a:p>
                      <a:r>
                        <a:rPr lang="en-US" sz="1800" dirty="0"/>
                        <a:t>(rw-rw-rw-) All users may read and write the file.</a:t>
                      </a:r>
                    </a:p>
                  </a:txBody>
                  <a:tcPr marL="38340" marR="38340" marT="19170" marB="19170" anchor="ctr"/>
                </a:tc>
              </a:tr>
              <a:tr h="843472">
                <a:tc>
                  <a:txBody>
                    <a:bodyPr/>
                    <a:lstStyle/>
                    <a:p>
                      <a:r>
                        <a:rPr lang="en-US" sz="1800" dirty="0"/>
                        <a:t>644</a:t>
                      </a:r>
                    </a:p>
                  </a:txBody>
                  <a:tcPr marL="38340" marR="38340" marT="19170" marB="19170" anchor="ctr"/>
                </a:tc>
                <a:tc>
                  <a:txBody>
                    <a:bodyPr/>
                    <a:lstStyle/>
                    <a:p>
                      <a:r>
                        <a:rPr lang="en-US" sz="1800" dirty="0"/>
                        <a:t>(rw-r--r--) The owner may read and write a file, while all others may only read the file. A common setting for data files that everybody may read, but only the owner may change.</a:t>
                      </a:r>
                    </a:p>
                  </a:txBody>
                  <a:tcPr marL="38340" marR="38340" marT="19170" marB="19170" anchor="ctr"/>
                </a:tc>
              </a:tr>
              <a:tr h="613434">
                <a:tc>
                  <a:txBody>
                    <a:bodyPr/>
                    <a:lstStyle/>
                    <a:p>
                      <a:r>
                        <a:rPr lang="en-US" sz="1800" dirty="0"/>
                        <a:t>600</a:t>
                      </a:r>
                    </a:p>
                  </a:txBody>
                  <a:tcPr marL="38340" marR="38340" marT="19170" marB="19170" anchor="ctr"/>
                </a:tc>
                <a:tc>
                  <a:txBody>
                    <a:bodyPr/>
                    <a:lstStyle/>
                    <a:p>
                      <a:r>
                        <a:rPr lang="en-US" sz="1800" dirty="0"/>
                        <a:t>(rw-------) The owner may read and write a file. All others have no rights. A common setting for data files that the owner wants to keep private.</a:t>
                      </a:r>
                    </a:p>
                  </a:txBody>
                  <a:tcPr marL="38340" marR="38340" marT="19170" marB="19170" anchor="ct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 review…	</a:t>
            </a:r>
            <a:endParaRPr lang="en-US" dirty="0"/>
          </a:p>
        </p:txBody>
      </p:sp>
      <p:sp>
        <p:nvSpPr>
          <p:cNvPr id="3" name="Content Placeholder 2"/>
          <p:cNvSpPr>
            <a:spLocks noGrp="1"/>
          </p:cNvSpPr>
          <p:nvPr>
            <p:ph idx="1"/>
          </p:nvPr>
        </p:nvSpPr>
        <p:spPr/>
        <p:txBody>
          <a:bodyPr/>
          <a:lstStyle/>
          <a:p>
            <a:r>
              <a:rPr lang="en-US" dirty="0" smtClean="0"/>
              <a:t>man</a:t>
            </a:r>
          </a:p>
          <a:p>
            <a:pPr lvl="1"/>
            <a:r>
              <a:rPr lang="en-US" dirty="0" smtClean="0"/>
              <a:t>on-line user manual</a:t>
            </a:r>
          </a:p>
          <a:p>
            <a:pPr lvl="1"/>
            <a:r>
              <a:rPr lang="en-US" sz="2400" b="1" dirty="0" smtClean="0">
                <a:latin typeface="Courier New" pitchFamily="49" charset="0"/>
                <a:cs typeface="Courier New" pitchFamily="49" charset="0"/>
              </a:rPr>
              <a:t>man command_you_want_info_on</a:t>
            </a:r>
          </a:p>
          <a:p>
            <a:pPr lvl="1"/>
            <a:r>
              <a:rPr lang="en-US" dirty="0" smtClean="0"/>
              <a:t>type </a:t>
            </a:r>
            <a:r>
              <a:rPr lang="en-US" sz="2400" b="1" dirty="0" smtClean="0">
                <a:latin typeface="Courier New" pitchFamily="49" charset="0"/>
                <a:cs typeface="Courier New" pitchFamily="49" charset="0"/>
              </a:rPr>
              <a:t>q</a:t>
            </a:r>
            <a:r>
              <a:rPr lang="en-US" dirty="0" smtClean="0"/>
              <a:t> to exit</a:t>
            </a:r>
          </a:p>
          <a:p>
            <a:r>
              <a:rPr lang="en-US" dirty="0" smtClean="0"/>
              <a:t>examples:</a:t>
            </a:r>
          </a:p>
          <a:p>
            <a:pPr lvl="1"/>
            <a:r>
              <a:rPr lang="en-US" dirty="0" smtClean="0"/>
              <a:t>for </a:t>
            </a:r>
            <a:r>
              <a:rPr lang="en-US" i="1" dirty="0" smtClean="0"/>
              <a:t>ls</a:t>
            </a:r>
            <a:r>
              <a:rPr lang="en-US" dirty="0" smtClean="0"/>
              <a:t> (list directory)</a:t>
            </a:r>
          </a:p>
          <a:p>
            <a:pPr lvl="2"/>
            <a:r>
              <a:rPr lang="en-US" sz="2000" b="1" dirty="0" smtClean="0">
                <a:latin typeface="Courier New" pitchFamily="49" charset="0"/>
                <a:cs typeface="Courier New" pitchFamily="49" charset="0"/>
              </a:rPr>
              <a:t>man ls</a:t>
            </a:r>
          </a:p>
          <a:p>
            <a:pPr lvl="1"/>
            <a:r>
              <a:rPr lang="en-US" dirty="0" smtClean="0"/>
              <a:t>for </a:t>
            </a:r>
            <a:r>
              <a:rPr lang="en-US" i="1" dirty="0" smtClean="0"/>
              <a:t>cp</a:t>
            </a:r>
            <a:r>
              <a:rPr lang="en-US" dirty="0" smtClean="0"/>
              <a:t> (copy)</a:t>
            </a:r>
          </a:p>
          <a:p>
            <a:pPr lvl="2"/>
            <a:r>
              <a:rPr lang="en-US" sz="2000" b="1" dirty="0" smtClean="0">
                <a:latin typeface="Courier New" pitchFamily="49" charset="0"/>
                <a:cs typeface="Courier New" pitchFamily="49" charset="0"/>
              </a:rPr>
              <a:t>man cp</a:t>
            </a:r>
          </a:p>
          <a:p>
            <a:pPr lvl="1"/>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eaLnBrk="1" fontAlgn="auto" hangingPunct="1">
              <a:spcAft>
                <a:spcPts val="0"/>
              </a:spcAft>
              <a:defRPr/>
            </a:pPr>
            <a:r>
              <a:rPr lang="en-US" dirty="0" smtClean="0">
                <a:solidFill>
                  <a:srgbClr val="FF0000"/>
                </a:solidFill>
              </a:rPr>
              <a:t>Directory</a:t>
            </a:r>
            <a:r>
              <a:rPr lang="en-US" dirty="0" smtClean="0"/>
              <a:t> Permissions</a:t>
            </a:r>
            <a:endParaRPr lang="en-US" dirty="0"/>
          </a:p>
        </p:txBody>
      </p:sp>
      <p:sp>
        <p:nvSpPr>
          <p:cNvPr id="53251" name="Content Placeholder 2"/>
          <p:cNvSpPr>
            <a:spLocks noGrp="1"/>
          </p:cNvSpPr>
          <p:nvPr>
            <p:ph idx="1"/>
          </p:nvPr>
        </p:nvSpPr>
        <p:spPr/>
        <p:txBody>
          <a:bodyPr>
            <a:normAutofit/>
          </a:bodyPr>
          <a:lstStyle/>
          <a:p>
            <a:pPr eaLnBrk="1" hangingPunct="1"/>
            <a:r>
              <a:rPr lang="en-US" i="1" dirty="0" smtClean="0">
                <a:solidFill>
                  <a:srgbClr val="0000FF"/>
                </a:solidFill>
              </a:rPr>
              <a:t>chmod</a:t>
            </a:r>
            <a:r>
              <a:rPr lang="en-US" dirty="0" smtClean="0"/>
              <a:t> command can also be used to control the access permissions for </a:t>
            </a:r>
            <a:r>
              <a:rPr lang="en-US" dirty="0" smtClean="0">
                <a:solidFill>
                  <a:srgbClr val="FF0000"/>
                </a:solidFill>
              </a:rPr>
              <a:t>directories</a:t>
            </a:r>
            <a:r>
              <a:rPr lang="en-US" dirty="0" smtClean="0"/>
              <a:t> </a:t>
            </a:r>
          </a:p>
          <a:p>
            <a:pPr lvl="1" eaLnBrk="1" hangingPunct="1"/>
            <a:r>
              <a:rPr lang="en-US" dirty="0" smtClean="0"/>
              <a:t>Permissions scheme for directories similar to files</a:t>
            </a:r>
          </a:p>
          <a:p>
            <a:pPr lvl="2"/>
            <a:r>
              <a:rPr lang="en-US" dirty="0" smtClean="0"/>
              <a:t>R – view directory contents</a:t>
            </a:r>
          </a:p>
          <a:p>
            <a:pPr lvl="2"/>
            <a:r>
              <a:rPr lang="en-US" dirty="0" smtClean="0"/>
              <a:t>W - create or delete files in the directory</a:t>
            </a:r>
          </a:p>
          <a:p>
            <a:pPr lvl="2"/>
            <a:r>
              <a:rPr lang="en-US" dirty="0" smtClean="0"/>
              <a:t>X – Allow users to change into directory (cd dir)</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pPr eaLnBrk="1" fontAlgn="auto" hangingPunct="1">
              <a:spcAft>
                <a:spcPts val="0"/>
              </a:spcAft>
              <a:defRPr/>
            </a:pPr>
            <a:r>
              <a:rPr lang="en-US" dirty="0" smtClean="0"/>
              <a:t>some useful settings for directories</a:t>
            </a:r>
            <a:endParaRPr lang="en-US" dirty="0"/>
          </a:p>
        </p:txBody>
      </p:sp>
      <p:graphicFrame>
        <p:nvGraphicFramePr>
          <p:cNvPr id="3" name="Table 2"/>
          <p:cNvGraphicFramePr>
            <a:graphicFrameLocks noGrp="1"/>
          </p:cNvGraphicFramePr>
          <p:nvPr/>
        </p:nvGraphicFramePr>
        <p:xfrm>
          <a:off x="533400" y="1676400"/>
          <a:ext cx="8077200" cy="4186830"/>
        </p:xfrm>
        <a:graphic>
          <a:graphicData uri="http://schemas.openxmlformats.org/drawingml/2006/table">
            <a:tbl>
              <a:tblPr>
                <a:tableStyleId>{08FB837D-C827-4EFA-A057-4D05807E0F7C}</a:tableStyleId>
              </a:tblPr>
              <a:tblGrid>
                <a:gridCol w="990600"/>
                <a:gridCol w="7086600"/>
              </a:tblGrid>
              <a:tr h="242627">
                <a:tc>
                  <a:txBody>
                    <a:bodyPr/>
                    <a:lstStyle/>
                    <a:p>
                      <a:pPr algn="ctr"/>
                      <a:r>
                        <a:rPr lang="en-US" sz="2000" dirty="0"/>
                        <a:t>Value</a:t>
                      </a:r>
                      <a:endParaRPr lang="en-US" sz="2000" b="1" dirty="0"/>
                    </a:p>
                  </a:txBody>
                  <a:tcPr marL="60657" marR="60657" marT="30328" marB="30328" anchor="ctr">
                    <a:solidFill>
                      <a:srgbClr val="FFC000"/>
                    </a:solidFill>
                  </a:tcPr>
                </a:tc>
                <a:tc>
                  <a:txBody>
                    <a:bodyPr/>
                    <a:lstStyle/>
                    <a:p>
                      <a:pPr algn="ctr"/>
                      <a:r>
                        <a:rPr lang="en-US" sz="2000" dirty="0"/>
                        <a:t>Meaning</a:t>
                      </a:r>
                      <a:endParaRPr lang="en-US" sz="2000" b="1" dirty="0"/>
                    </a:p>
                  </a:txBody>
                  <a:tcPr marL="60657" marR="60657" marT="30328" marB="30328" anchor="ctr">
                    <a:solidFill>
                      <a:srgbClr val="FFC000"/>
                    </a:solidFill>
                  </a:tcPr>
                </a:tc>
              </a:tr>
              <a:tr h="1152478">
                <a:tc>
                  <a:txBody>
                    <a:bodyPr/>
                    <a:lstStyle/>
                    <a:p>
                      <a:r>
                        <a:rPr lang="en-US" sz="2000" dirty="0"/>
                        <a:t>777</a:t>
                      </a:r>
                    </a:p>
                  </a:txBody>
                  <a:tcPr marL="60657" marR="60657" marT="30328" marB="30328" anchor="ctr"/>
                </a:tc>
                <a:tc>
                  <a:txBody>
                    <a:bodyPr/>
                    <a:lstStyle/>
                    <a:p>
                      <a:r>
                        <a:rPr lang="en-US" sz="2000" dirty="0"/>
                        <a:t>(rwxrwxrwx) No restrictions on permissions. Anybody may list files, create new files in the directory and delete files in the directory. Generally not a good setting.</a:t>
                      </a:r>
                    </a:p>
                  </a:txBody>
                  <a:tcPr marL="60657" marR="60657" marT="30328" marB="30328" anchor="ctr"/>
                </a:tc>
              </a:tr>
              <a:tr h="1516418">
                <a:tc>
                  <a:txBody>
                    <a:bodyPr/>
                    <a:lstStyle/>
                    <a:p>
                      <a:r>
                        <a:rPr lang="en-US" sz="2000" dirty="0"/>
                        <a:t>755</a:t>
                      </a:r>
                    </a:p>
                  </a:txBody>
                  <a:tcPr marL="60657" marR="60657" marT="30328" marB="30328" anchor="ctr"/>
                </a:tc>
                <a:tc>
                  <a:txBody>
                    <a:bodyPr/>
                    <a:lstStyle/>
                    <a:p>
                      <a:r>
                        <a:rPr lang="en-US" sz="2000" dirty="0"/>
                        <a:t>(rwxr-xr-x) The directory owner has full access. All others may list the </a:t>
                      </a:r>
                      <a:r>
                        <a:rPr lang="en-US" sz="2000" dirty="0" smtClean="0"/>
                        <a:t>directory or change to the directory, </a:t>
                      </a:r>
                      <a:r>
                        <a:rPr lang="en-US" sz="2000" dirty="0"/>
                        <a:t>but cannot </a:t>
                      </a:r>
                      <a:r>
                        <a:rPr lang="en-US" sz="2000" dirty="0" smtClean="0"/>
                        <a:t>create or </a:t>
                      </a:r>
                      <a:r>
                        <a:rPr lang="en-US" sz="2000" dirty="0"/>
                        <a:t>delete </a:t>
                      </a:r>
                      <a:r>
                        <a:rPr lang="en-US" sz="2000" dirty="0" smtClean="0"/>
                        <a:t>files</a:t>
                      </a:r>
                      <a:r>
                        <a:rPr lang="en-US" sz="2000" baseline="0" dirty="0" smtClean="0"/>
                        <a:t> or directories</a:t>
                      </a:r>
                      <a:r>
                        <a:rPr lang="en-US" sz="2000" dirty="0" smtClean="0"/>
                        <a:t>. </a:t>
                      </a:r>
                      <a:r>
                        <a:rPr lang="en-US" sz="2000" dirty="0"/>
                        <a:t>This setting is common for directories that you wish to share with other users.</a:t>
                      </a:r>
                    </a:p>
                  </a:txBody>
                  <a:tcPr marL="60657" marR="60657" marT="30328" marB="30328" anchor="ctr"/>
                </a:tc>
              </a:tr>
              <a:tr h="1152478">
                <a:tc>
                  <a:txBody>
                    <a:bodyPr/>
                    <a:lstStyle/>
                    <a:p>
                      <a:r>
                        <a:rPr lang="en-US" sz="2000" dirty="0"/>
                        <a:t>700</a:t>
                      </a:r>
                    </a:p>
                  </a:txBody>
                  <a:tcPr marL="60657" marR="60657" marT="30328" marB="30328" anchor="ctr"/>
                </a:tc>
                <a:tc>
                  <a:txBody>
                    <a:bodyPr/>
                    <a:lstStyle/>
                    <a:p>
                      <a:r>
                        <a:rPr lang="en-US" sz="2000" dirty="0"/>
                        <a:t>(rwx------) The directory owner has full access. Nobody else has any rights. This setting is useful for directories that only the owner may use and must be kept private from others.</a:t>
                      </a:r>
                    </a:p>
                  </a:txBody>
                  <a:tcPr marL="60657" marR="60657" marT="30328" marB="30328" anchor="ct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
            </a:r>
            <a:r>
              <a:rPr lang="en-US" dirty="0" smtClean="0"/>
              <a:t>hmod (symbolic mode)</a:t>
            </a:r>
            <a:endParaRPr lang="en-US" dirty="0"/>
          </a:p>
        </p:txBody>
      </p:sp>
      <p:sp>
        <p:nvSpPr>
          <p:cNvPr id="3" name="Content Placeholder 2"/>
          <p:cNvSpPr>
            <a:spLocks noGrp="1"/>
          </p:cNvSpPr>
          <p:nvPr>
            <p:ph idx="1"/>
          </p:nvPr>
        </p:nvSpPr>
        <p:spPr>
          <a:xfrm>
            <a:off x="152400" y="1524001"/>
            <a:ext cx="8763000" cy="5334000"/>
          </a:xfrm>
        </p:spPr>
        <p:txBody>
          <a:bodyPr>
            <a:normAutofit fontScale="85000" lnSpcReduction="20000"/>
          </a:bodyPr>
          <a:lstStyle/>
          <a:p>
            <a:r>
              <a:rPr lang="en-US" dirty="0">
                <a:latin typeface="Courier New" panose="02070309020205020404" pitchFamily="49" charset="0"/>
                <a:cs typeface="Courier New" panose="02070309020205020404" pitchFamily="49" charset="0"/>
              </a:rPr>
              <a:t>c</a:t>
            </a:r>
            <a:r>
              <a:rPr lang="en-US" dirty="0" smtClean="0">
                <a:latin typeface="Courier New" panose="02070309020205020404" pitchFamily="49" charset="0"/>
                <a:cs typeface="Courier New" panose="02070309020205020404" pitchFamily="49" charset="0"/>
              </a:rPr>
              <a:t>hmod [</a:t>
            </a:r>
            <a:r>
              <a:rPr lang="en-US" dirty="0" err="1" smtClean="0">
                <a:latin typeface="Courier New" panose="02070309020205020404" pitchFamily="49" charset="0"/>
                <a:cs typeface="Courier New" panose="02070309020205020404" pitchFamily="49" charset="0"/>
              </a:rPr>
              <a:t>ugoa</a:t>
            </a:r>
            <a:r>
              <a:rPr lang="en-US" dirty="0" smtClean="0">
                <a:latin typeface="Courier New" panose="02070309020205020404" pitchFamily="49" charset="0"/>
                <a:cs typeface="Courier New" panose="02070309020205020404" pitchFamily="49" charset="0"/>
              </a:rPr>
              <a:t>][+-=][rwx] fname</a:t>
            </a:r>
          </a:p>
          <a:p>
            <a:pPr lvl="1"/>
            <a:r>
              <a:rPr lang="en-US" dirty="0" smtClean="0"/>
              <a:t>The first symbol is the reference (who) to change:</a:t>
            </a:r>
          </a:p>
          <a:p>
            <a:pPr lvl="2"/>
            <a:r>
              <a:rPr lang="en-US" dirty="0" smtClean="0"/>
              <a:t>u: user (owner)</a:t>
            </a:r>
          </a:p>
          <a:p>
            <a:pPr lvl="2"/>
            <a:r>
              <a:rPr lang="en-US" dirty="0" smtClean="0"/>
              <a:t>g: group</a:t>
            </a:r>
          </a:p>
          <a:p>
            <a:pPr lvl="2"/>
            <a:r>
              <a:rPr lang="en-US" dirty="0" smtClean="0"/>
              <a:t>o: others (world)</a:t>
            </a:r>
          </a:p>
          <a:p>
            <a:pPr lvl="2"/>
            <a:r>
              <a:rPr lang="en-US" dirty="0" smtClean="0"/>
              <a:t>a: all the above</a:t>
            </a:r>
          </a:p>
          <a:p>
            <a:pPr lvl="2"/>
            <a:r>
              <a:rPr lang="en-US" dirty="0" smtClean="0"/>
              <a:t>Multiple references may be specified…</a:t>
            </a:r>
          </a:p>
          <a:p>
            <a:pPr lvl="1"/>
            <a:r>
              <a:rPr lang="en-US" dirty="0" smtClean="0"/>
              <a:t>The second symbol is to add, remove or set a permission</a:t>
            </a:r>
          </a:p>
          <a:p>
            <a:pPr lvl="2"/>
            <a:r>
              <a:rPr lang="en-US" dirty="0" smtClean="0"/>
              <a:t>+: add the permission</a:t>
            </a:r>
          </a:p>
          <a:p>
            <a:pPr lvl="2"/>
            <a:r>
              <a:rPr lang="en-US" dirty="0" smtClean="0"/>
              <a:t>-: remove the permission</a:t>
            </a:r>
          </a:p>
          <a:p>
            <a:pPr lvl="2"/>
            <a:r>
              <a:rPr lang="en-US" dirty="0" smtClean="0"/>
              <a:t>=: make it the exact permission</a:t>
            </a:r>
          </a:p>
          <a:p>
            <a:pPr lvl="1"/>
            <a:r>
              <a:rPr lang="en-US" dirty="0" smtClean="0"/>
              <a:t>The last symbol is the permission to change</a:t>
            </a:r>
          </a:p>
          <a:p>
            <a:pPr lvl="2"/>
            <a:r>
              <a:rPr lang="en-US" dirty="0" smtClean="0"/>
              <a:t>r: is to read</a:t>
            </a:r>
          </a:p>
          <a:p>
            <a:pPr lvl="2"/>
            <a:r>
              <a:rPr lang="en-US" dirty="0" smtClean="0"/>
              <a:t>w: is to write</a:t>
            </a:r>
          </a:p>
          <a:p>
            <a:pPr lvl="2"/>
            <a:r>
              <a:rPr lang="en-US" dirty="0" smtClean="0"/>
              <a:t>x: is to execute</a:t>
            </a:r>
          </a:p>
          <a:p>
            <a:pPr lvl="2"/>
            <a:r>
              <a:rPr lang="en-US" dirty="0" smtClean="0"/>
              <a:t>Multiple permissions may be specified</a:t>
            </a:r>
          </a:p>
        </p:txBody>
      </p:sp>
    </p:spTree>
    <p:extLst>
      <p:ext uri="{BB962C8B-B14F-4D97-AF65-F5344CB8AC3E}">
        <p14:creationId xmlns:p14="http://schemas.microsoft.com/office/powerpoint/2010/main" xmlns="" val="20787905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
            </a:r>
            <a:r>
              <a:rPr lang="en-US" dirty="0" smtClean="0"/>
              <a:t>hmod (symbolic mode)</a:t>
            </a:r>
            <a:endParaRPr lang="en-US" dirty="0"/>
          </a:p>
        </p:txBody>
      </p:sp>
      <p:sp>
        <p:nvSpPr>
          <p:cNvPr id="3" name="Content Placeholder 2"/>
          <p:cNvSpPr>
            <a:spLocks noGrp="1"/>
          </p:cNvSpPr>
          <p:nvPr>
            <p:ph idx="1"/>
          </p:nvPr>
        </p:nvSpPr>
        <p:spPr>
          <a:xfrm>
            <a:off x="152400" y="1524001"/>
            <a:ext cx="8763000" cy="5334000"/>
          </a:xfrm>
        </p:spPr>
        <p:txBody>
          <a:bodyPr>
            <a:normAutofit/>
          </a:bodyPr>
          <a:lstStyle/>
          <a:p>
            <a:r>
              <a:rPr lang="en-US" dirty="0" smtClean="0"/>
              <a:t>Examples:</a:t>
            </a:r>
          </a:p>
          <a:p>
            <a:pPr lvl="1"/>
            <a:r>
              <a:rPr lang="en-US" dirty="0" smtClean="0">
                <a:latin typeface="Courier New" panose="02070309020205020404" pitchFamily="49" charset="0"/>
                <a:cs typeface="Courier New" panose="02070309020205020404" pitchFamily="49" charset="0"/>
              </a:rPr>
              <a:t>chmod u+w change.sh</a:t>
            </a:r>
          </a:p>
          <a:p>
            <a:pPr lvl="2"/>
            <a:r>
              <a:rPr lang="en-US" dirty="0" smtClean="0"/>
              <a:t>Add the ability of the owner (</a:t>
            </a:r>
            <a:r>
              <a:rPr lang="en-US" u="sng" dirty="0" smtClean="0"/>
              <a:t>u</a:t>
            </a:r>
            <a:r>
              <a:rPr lang="en-US" dirty="0" smtClean="0"/>
              <a:t>ser) to </a:t>
            </a:r>
            <a:r>
              <a:rPr lang="en-US" dirty="0" smtClean="0"/>
              <a:t>edit and save the changes </a:t>
            </a:r>
            <a:r>
              <a:rPr lang="en-US" dirty="0" smtClean="0"/>
              <a:t>(w) </a:t>
            </a:r>
            <a:r>
              <a:rPr lang="en-US" dirty="0" smtClean="0">
                <a:latin typeface="Courier New" panose="02070309020205020404" pitchFamily="49" charset="0"/>
                <a:cs typeface="Courier New" panose="02070309020205020404" pitchFamily="49" charset="0"/>
              </a:rPr>
              <a:t>change.sh</a:t>
            </a:r>
          </a:p>
          <a:p>
            <a:pPr lvl="3"/>
            <a:r>
              <a:rPr lang="en-US" dirty="0" smtClean="0"/>
              <a:t>Really to save it after it is changed</a:t>
            </a:r>
            <a:endParaRPr lang="en-US" dirty="0"/>
          </a:p>
          <a:p>
            <a:pPr lvl="2"/>
            <a:r>
              <a:rPr lang="en-US" dirty="0" smtClean="0"/>
              <a:t>Does not change any other permissions</a:t>
            </a:r>
          </a:p>
          <a:p>
            <a:pPr lvl="1"/>
            <a:r>
              <a:rPr lang="en-US" dirty="0">
                <a:latin typeface="Courier New" pitchFamily="49" charset="0"/>
                <a:cs typeface="Courier New" pitchFamily="49" charset="0"/>
              </a:rPr>
              <a:t>chmod a-x </a:t>
            </a:r>
            <a:r>
              <a:rPr lang="en-US" dirty="0" smtClean="0">
                <a:latin typeface="Courier New" pitchFamily="49" charset="0"/>
                <a:cs typeface="Courier New" pitchFamily="49" charset="0"/>
              </a:rPr>
              <a:t>xyz.sh</a:t>
            </a:r>
            <a:endParaRPr lang="en-US" dirty="0">
              <a:latin typeface="Courier New" pitchFamily="49" charset="0"/>
              <a:cs typeface="Courier New" pitchFamily="49" charset="0"/>
            </a:endParaRPr>
          </a:p>
          <a:p>
            <a:pPr lvl="2"/>
            <a:r>
              <a:rPr lang="en-US" dirty="0" smtClean="0"/>
              <a:t>Remove execute for everyone (</a:t>
            </a:r>
            <a:r>
              <a:rPr lang="en-US" u="sng" dirty="0" smtClean="0"/>
              <a:t>a</a:t>
            </a:r>
            <a:r>
              <a:rPr lang="en-US" dirty="0" smtClean="0"/>
              <a:t>ll)</a:t>
            </a:r>
            <a:endParaRPr lang="en-US" dirty="0"/>
          </a:p>
        </p:txBody>
      </p:sp>
    </p:spTree>
    <p:extLst>
      <p:ext uri="{BB962C8B-B14F-4D97-AF65-F5344CB8AC3E}">
        <p14:creationId xmlns:p14="http://schemas.microsoft.com/office/powerpoint/2010/main" xmlns="" val="12761327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
            </a:r>
            <a:r>
              <a:rPr lang="en-US" dirty="0" smtClean="0"/>
              <a:t>hmod: octal or symbolic?</a:t>
            </a:r>
            <a:endParaRPr lang="en-US" dirty="0"/>
          </a:p>
        </p:txBody>
      </p:sp>
      <p:sp>
        <p:nvSpPr>
          <p:cNvPr id="3" name="Content Placeholder 2"/>
          <p:cNvSpPr>
            <a:spLocks noGrp="1"/>
          </p:cNvSpPr>
          <p:nvPr>
            <p:ph idx="1"/>
          </p:nvPr>
        </p:nvSpPr>
        <p:spPr/>
        <p:txBody>
          <a:bodyPr/>
          <a:lstStyle/>
          <a:p>
            <a:r>
              <a:rPr lang="en-US" dirty="0" smtClean="0"/>
              <a:t>Octal:</a:t>
            </a:r>
          </a:p>
          <a:p>
            <a:pPr lvl="1"/>
            <a:r>
              <a:rPr lang="en-US" dirty="0" smtClean="0"/>
              <a:t>Can set all permissions with 3 digits</a:t>
            </a:r>
          </a:p>
          <a:p>
            <a:pPr lvl="1"/>
            <a:r>
              <a:rPr lang="en-US" dirty="0" smtClean="0"/>
              <a:t>Easiest to change </a:t>
            </a:r>
            <a:r>
              <a:rPr lang="en-US" u="sng" dirty="0" smtClean="0"/>
              <a:t>all</a:t>
            </a:r>
            <a:r>
              <a:rPr lang="en-US" dirty="0" smtClean="0"/>
              <a:t> permissions to an exact specification</a:t>
            </a:r>
          </a:p>
          <a:p>
            <a:r>
              <a:rPr lang="en-US" dirty="0" smtClean="0"/>
              <a:t>Symbolic:</a:t>
            </a:r>
          </a:p>
          <a:p>
            <a:pPr lvl="1"/>
            <a:r>
              <a:rPr lang="en-US" dirty="0" smtClean="0"/>
              <a:t>Can easily alter only one permission </a:t>
            </a:r>
          </a:p>
          <a:p>
            <a:r>
              <a:rPr lang="en-US" dirty="0" smtClean="0"/>
              <a:t>Know and use both effectively!</a:t>
            </a:r>
            <a:endParaRPr lang="en-US" dirty="0"/>
          </a:p>
        </p:txBody>
      </p:sp>
    </p:spTree>
    <p:extLst>
      <p:ext uri="{BB962C8B-B14F-4D97-AF65-F5344CB8AC3E}">
        <p14:creationId xmlns:p14="http://schemas.microsoft.com/office/powerpoint/2010/main" xmlns="" val="1542729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eaLnBrk="1" fontAlgn="auto" hangingPunct="1">
              <a:spcAft>
                <a:spcPts val="0"/>
              </a:spcAft>
              <a:defRPr/>
            </a:pPr>
            <a:r>
              <a:rPr lang="en-US" dirty="0" smtClean="0"/>
              <a:t>chown</a:t>
            </a:r>
            <a:endParaRPr lang="en-US" dirty="0"/>
          </a:p>
        </p:txBody>
      </p:sp>
      <p:sp>
        <p:nvSpPr>
          <p:cNvPr id="55299" name="Content Placeholder 2"/>
          <p:cNvSpPr>
            <a:spLocks noGrp="1"/>
          </p:cNvSpPr>
          <p:nvPr>
            <p:ph idx="1"/>
          </p:nvPr>
        </p:nvSpPr>
        <p:spPr>
          <a:xfrm>
            <a:off x="457200" y="1600200"/>
            <a:ext cx="8229600" cy="4876800"/>
          </a:xfrm>
        </p:spPr>
        <p:txBody>
          <a:bodyPr/>
          <a:lstStyle/>
          <a:p>
            <a:pPr eaLnBrk="1" hangingPunct="1"/>
            <a:r>
              <a:rPr lang="en-US" dirty="0" smtClean="0"/>
              <a:t>Change the owner of a file</a:t>
            </a:r>
          </a:p>
          <a:p>
            <a:pPr lvl="1"/>
            <a:r>
              <a:rPr lang="en-US" dirty="0" smtClean="0"/>
              <a:t>File creator is the original owner by default</a:t>
            </a:r>
          </a:p>
          <a:p>
            <a:pPr lvl="1"/>
            <a:r>
              <a:rPr lang="en-US" dirty="0" smtClean="0">
                <a:solidFill>
                  <a:srgbClr val="FF0000"/>
                </a:solidFill>
              </a:rPr>
              <a:t>Only root can chown</a:t>
            </a:r>
          </a:p>
          <a:p>
            <a:pPr eaLnBrk="1" hangingPunct="1"/>
            <a:r>
              <a:rPr lang="en-US" dirty="0" smtClean="0"/>
              <a:t>Example: Change the owner of </a:t>
            </a:r>
            <a:r>
              <a:rPr lang="en-US" i="1" dirty="0" smtClean="0"/>
              <a:t>some_file</a:t>
            </a:r>
            <a:r>
              <a:rPr lang="en-US" dirty="0" smtClean="0"/>
              <a:t> from "me" to "you”:</a:t>
            </a:r>
          </a:p>
          <a:p>
            <a:pPr lvl="1" eaLnBrk="1" hangingPunct="1"/>
            <a:r>
              <a:rPr lang="en-US" sz="2400" dirty="0" smtClean="0">
                <a:solidFill>
                  <a:srgbClr val="FF0000"/>
                </a:solidFill>
                <a:latin typeface="Courier New" pitchFamily="49" charset="0"/>
                <a:cs typeface="Courier New" pitchFamily="49" charset="0"/>
              </a:rPr>
              <a:t>[me@linuxbox me]$ </a:t>
            </a:r>
            <a:r>
              <a:rPr lang="en-US" sz="2400" dirty="0" smtClean="0">
                <a:solidFill>
                  <a:srgbClr val="0070C0"/>
                </a:solidFill>
                <a:latin typeface="Courier New" pitchFamily="49" charset="0"/>
                <a:cs typeface="Courier New" pitchFamily="49" charset="0"/>
              </a:rPr>
              <a:t>su</a:t>
            </a:r>
            <a:r>
              <a:rPr lang="en-US" sz="2400" dirty="0" smtClean="0">
                <a:latin typeface="Courier New" pitchFamily="49" charset="0"/>
                <a:cs typeface="Courier New" pitchFamily="49" charset="0"/>
              </a:rPr>
              <a:t/>
            </a:r>
            <a:br>
              <a:rPr lang="en-US" sz="2400" dirty="0" smtClean="0">
                <a:latin typeface="Courier New" pitchFamily="49" charset="0"/>
                <a:cs typeface="Courier New" pitchFamily="49" charset="0"/>
              </a:rPr>
            </a:br>
            <a:r>
              <a:rPr lang="en-US" sz="2400" dirty="0" smtClean="0">
                <a:solidFill>
                  <a:srgbClr val="FF0000"/>
                </a:solidFill>
                <a:latin typeface="Courier New" pitchFamily="49" charset="0"/>
                <a:cs typeface="Courier New" pitchFamily="49" charset="0"/>
              </a:rPr>
              <a:t>Password:</a:t>
            </a:r>
            <a:r>
              <a:rPr lang="en-US" sz="2400" dirty="0" smtClean="0">
                <a:latin typeface="Courier New" pitchFamily="49" charset="0"/>
                <a:cs typeface="Courier New" pitchFamily="49" charset="0"/>
              </a:rPr>
              <a:t/>
            </a:r>
            <a:br>
              <a:rPr lang="en-US" sz="2400" dirty="0" smtClean="0">
                <a:latin typeface="Courier New" pitchFamily="49" charset="0"/>
                <a:cs typeface="Courier New" pitchFamily="49" charset="0"/>
              </a:rPr>
            </a:br>
            <a:r>
              <a:rPr lang="en-US" sz="2400" dirty="0" smtClean="0">
                <a:solidFill>
                  <a:srgbClr val="FF0000"/>
                </a:solidFill>
                <a:latin typeface="Courier New" pitchFamily="49" charset="0"/>
                <a:cs typeface="Courier New" pitchFamily="49" charset="0"/>
              </a:rPr>
              <a:t>[root@linuxbox me]# </a:t>
            </a:r>
            <a:r>
              <a:rPr lang="en-US" sz="2400" dirty="0" smtClean="0">
                <a:solidFill>
                  <a:srgbClr val="0070C0"/>
                </a:solidFill>
                <a:latin typeface="Courier New" pitchFamily="49" charset="0"/>
                <a:cs typeface="Courier New" pitchFamily="49" charset="0"/>
              </a:rPr>
              <a:t>chown you some_file</a:t>
            </a:r>
            <a:r>
              <a:rPr lang="en-US" sz="2400" dirty="0" smtClean="0">
                <a:latin typeface="Courier New" pitchFamily="49" charset="0"/>
                <a:cs typeface="Courier New" pitchFamily="49" charset="0"/>
              </a:rPr>
              <a:t/>
            </a:r>
            <a:br>
              <a:rPr lang="en-US" sz="2400" dirty="0" smtClean="0">
                <a:latin typeface="Courier New" pitchFamily="49" charset="0"/>
                <a:cs typeface="Courier New" pitchFamily="49" charset="0"/>
              </a:rPr>
            </a:br>
            <a:r>
              <a:rPr lang="en-US" sz="2400" dirty="0" smtClean="0">
                <a:solidFill>
                  <a:srgbClr val="FF0000"/>
                </a:solidFill>
                <a:latin typeface="Courier New" pitchFamily="49" charset="0"/>
                <a:cs typeface="Courier New" pitchFamily="49" charset="0"/>
              </a:rPr>
              <a:t>[root@linuxbox me]# </a:t>
            </a:r>
            <a:r>
              <a:rPr lang="en-US" sz="2400" dirty="0" smtClean="0">
                <a:solidFill>
                  <a:srgbClr val="0070C0"/>
                </a:solidFill>
                <a:latin typeface="Courier New" pitchFamily="49" charset="0"/>
                <a:cs typeface="Courier New" pitchFamily="49" charset="0"/>
              </a:rPr>
              <a:t>exit</a:t>
            </a:r>
            <a:r>
              <a:rPr lang="en-US" sz="2400" dirty="0" smtClean="0">
                <a:latin typeface="Courier New" pitchFamily="49" charset="0"/>
                <a:cs typeface="Courier New" pitchFamily="49" charset="0"/>
              </a:rPr>
              <a:t/>
            </a:r>
            <a:br>
              <a:rPr lang="en-US" sz="2400" dirty="0" smtClean="0">
                <a:latin typeface="Courier New" pitchFamily="49" charset="0"/>
                <a:cs typeface="Courier New" pitchFamily="49" charset="0"/>
              </a:rPr>
            </a:br>
            <a:r>
              <a:rPr lang="en-US" sz="2400" dirty="0" smtClean="0">
                <a:solidFill>
                  <a:srgbClr val="FF0000"/>
                </a:solidFill>
                <a:latin typeface="Courier New" pitchFamily="49" charset="0"/>
                <a:cs typeface="Courier New" pitchFamily="49" charset="0"/>
              </a:rPr>
              <a:t>[me@linuxbox me]$</a:t>
            </a:r>
          </a:p>
          <a:p>
            <a:pPr eaLnBrk="1" hangingPunct="1">
              <a:buFont typeface="Arial" pitchFamily="34" charset="0"/>
              <a:buNone/>
            </a:pPr>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eaLnBrk="1" fontAlgn="auto" hangingPunct="1">
              <a:spcAft>
                <a:spcPts val="0"/>
              </a:spcAft>
              <a:defRPr/>
            </a:pPr>
            <a:r>
              <a:rPr lang="en-US" dirty="0" smtClean="0"/>
              <a:t>chown</a:t>
            </a:r>
            <a:endParaRPr lang="en-US" dirty="0"/>
          </a:p>
        </p:txBody>
      </p:sp>
      <p:sp>
        <p:nvSpPr>
          <p:cNvPr id="50179" name="Content Placeholder 2"/>
          <p:cNvSpPr>
            <a:spLocks noGrp="1"/>
          </p:cNvSpPr>
          <p:nvPr>
            <p:ph idx="1"/>
          </p:nvPr>
        </p:nvSpPr>
        <p:spPr>
          <a:xfrm>
            <a:off x="457200" y="1600200"/>
            <a:ext cx="8229600" cy="4724400"/>
          </a:xfrm>
        </p:spPr>
        <p:txBody>
          <a:bodyPr rtlCol="0">
            <a:normAutofit lnSpcReduction="10000"/>
          </a:bodyPr>
          <a:lstStyle/>
          <a:p>
            <a:pPr marL="438912" indent="-320040" eaLnBrk="1" fontAlgn="auto" hangingPunct="1">
              <a:spcBef>
                <a:spcPts val="0"/>
              </a:spcBef>
              <a:spcAft>
                <a:spcPts val="0"/>
              </a:spcAft>
              <a:buFont typeface="Wingdings 2"/>
              <a:buChar char=""/>
              <a:defRPr/>
            </a:pPr>
            <a:r>
              <a:rPr lang="en-US" sz="3600" dirty="0" smtClean="0">
                <a:solidFill>
                  <a:srgbClr val="FF0000"/>
                </a:solidFill>
              </a:rPr>
              <a:t>Remember: in order to change the owner of a file, you must  have root authority!</a:t>
            </a:r>
          </a:p>
          <a:p>
            <a:pPr marL="731520" lvl="1" indent="-274320" eaLnBrk="1" fontAlgn="auto" hangingPunct="1">
              <a:spcAft>
                <a:spcPts val="0"/>
              </a:spcAft>
              <a:buFont typeface="Wingdings"/>
              <a:buChar char=""/>
              <a:defRPr/>
            </a:pPr>
            <a:r>
              <a:rPr lang="en-US" sz="3200" dirty="0" smtClean="0"/>
              <a:t>To do this, our example: </a:t>
            </a:r>
          </a:p>
          <a:p>
            <a:pPr marL="996696" lvl="2" eaLnBrk="1" fontAlgn="auto" hangingPunct="1">
              <a:spcAft>
                <a:spcPts val="0"/>
              </a:spcAft>
              <a:buClr>
                <a:schemeClr val="accent3"/>
              </a:buClr>
              <a:buFont typeface="Arial"/>
              <a:buChar char="▪"/>
              <a:defRPr/>
            </a:pPr>
            <a:r>
              <a:rPr lang="en-US" dirty="0" smtClean="0"/>
              <a:t>employed the </a:t>
            </a:r>
            <a:r>
              <a:rPr lang="en-US" i="1" dirty="0" smtClean="0">
                <a:solidFill>
                  <a:schemeClr val="hlink"/>
                </a:solidFill>
              </a:rPr>
              <a:t>su</a:t>
            </a:r>
            <a:r>
              <a:rPr lang="en-US" dirty="0" smtClean="0"/>
              <a:t> command for a root shell</a:t>
            </a:r>
          </a:p>
          <a:p>
            <a:pPr marL="996696" lvl="2" eaLnBrk="1" fontAlgn="auto" hangingPunct="1">
              <a:spcAft>
                <a:spcPts val="0"/>
              </a:spcAft>
              <a:buClr>
                <a:schemeClr val="accent3"/>
              </a:buClr>
              <a:buFont typeface="Arial"/>
              <a:buChar char="▪"/>
              <a:defRPr/>
            </a:pPr>
            <a:r>
              <a:rPr lang="en-US" dirty="0" smtClean="0"/>
              <a:t>executed </a:t>
            </a:r>
            <a:r>
              <a:rPr lang="en-US" i="1" dirty="0" smtClean="0">
                <a:solidFill>
                  <a:schemeClr val="hlink"/>
                </a:solidFill>
              </a:rPr>
              <a:t>chown</a:t>
            </a:r>
          </a:p>
          <a:p>
            <a:pPr marL="996696" lvl="2" eaLnBrk="1" fontAlgn="auto" hangingPunct="1">
              <a:spcAft>
                <a:spcPts val="0"/>
              </a:spcAft>
              <a:buClr>
                <a:schemeClr val="accent3"/>
              </a:buClr>
              <a:buFont typeface="Arial"/>
              <a:buChar char="▪"/>
              <a:defRPr/>
            </a:pPr>
            <a:r>
              <a:rPr lang="en-US" dirty="0" smtClean="0"/>
              <a:t>exited to return to original shell</a:t>
            </a:r>
          </a:p>
          <a:p>
            <a:pPr marL="438912" indent="-320040" eaLnBrk="1" fontAlgn="auto" hangingPunct="1">
              <a:spcBef>
                <a:spcPts val="0"/>
              </a:spcBef>
              <a:spcAft>
                <a:spcPts val="0"/>
              </a:spcAft>
              <a:buFont typeface="Wingdings 2"/>
              <a:buChar char=""/>
              <a:defRPr/>
            </a:pPr>
            <a:r>
              <a:rPr lang="en-US" sz="3600" i="1" dirty="0" smtClean="0">
                <a:solidFill>
                  <a:schemeClr val="hlink"/>
                </a:solidFill>
              </a:rPr>
              <a:t>chown</a:t>
            </a:r>
            <a:r>
              <a:rPr lang="en-US" sz="3600" dirty="0" smtClean="0"/>
              <a:t> works the same way on directories as it does on files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eaLnBrk="1" fontAlgn="auto" hangingPunct="1">
              <a:spcAft>
                <a:spcPts val="0"/>
              </a:spcAft>
              <a:defRPr/>
            </a:pPr>
            <a:r>
              <a:rPr lang="en-US" dirty="0" smtClean="0"/>
              <a:t>chgrp</a:t>
            </a:r>
            <a:endParaRPr lang="en-US" dirty="0"/>
          </a:p>
        </p:txBody>
      </p:sp>
      <p:sp>
        <p:nvSpPr>
          <p:cNvPr id="57347" name="Content Placeholder 2"/>
          <p:cNvSpPr>
            <a:spLocks noGrp="1"/>
          </p:cNvSpPr>
          <p:nvPr>
            <p:ph idx="1"/>
          </p:nvPr>
        </p:nvSpPr>
        <p:spPr>
          <a:xfrm>
            <a:off x="457200" y="1600200"/>
            <a:ext cx="8229600" cy="5257800"/>
          </a:xfrm>
        </p:spPr>
        <p:txBody>
          <a:bodyPr/>
          <a:lstStyle/>
          <a:p>
            <a:pPr eaLnBrk="1" hangingPunct="1">
              <a:lnSpc>
                <a:spcPct val="90000"/>
              </a:lnSpc>
            </a:pPr>
            <a:r>
              <a:rPr lang="en-US" sz="3000" dirty="0" smtClean="0"/>
              <a:t>Change the group ownership of a file or </a:t>
            </a:r>
            <a:r>
              <a:rPr lang="en-US" sz="3000" dirty="0" smtClean="0"/>
              <a:t>directory</a:t>
            </a:r>
          </a:p>
          <a:p>
            <a:pPr lvl="1">
              <a:lnSpc>
                <a:spcPct val="90000"/>
              </a:lnSpc>
            </a:pPr>
            <a:r>
              <a:rPr lang="en-US" sz="2600" dirty="0" smtClean="0"/>
              <a:t>File creator is the group by default </a:t>
            </a:r>
            <a:endParaRPr lang="en-US" sz="2600" dirty="0" smtClean="0"/>
          </a:p>
          <a:p>
            <a:pPr eaLnBrk="1" hangingPunct="1">
              <a:lnSpc>
                <a:spcPct val="90000"/>
              </a:lnSpc>
            </a:pPr>
            <a:r>
              <a:rPr lang="en-US" sz="3000" dirty="0" smtClean="0"/>
              <a:t>Command format:</a:t>
            </a:r>
          </a:p>
          <a:p>
            <a:pPr lvl="1" eaLnBrk="1" hangingPunct="1">
              <a:lnSpc>
                <a:spcPct val="90000"/>
              </a:lnSpc>
            </a:pPr>
            <a:r>
              <a:rPr lang="en-US" sz="2000" dirty="0" smtClean="0">
                <a:solidFill>
                  <a:srgbClr val="0070C0"/>
                </a:solidFill>
                <a:latin typeface="Courier New" pitchFamily="49" charset="0"/>
                <a:cs typeface="Courier New" pitchFamily="49" charset="0"/>
              </a:rPr>
              <a:t>[me@linuxbox me]$ chgrp new_group some_file</a:t>
            </a:r>
            <a:endParaRPr lang="en-US" sz="2600" dirty="0" smtClean="0">
              <a:solidFill>
                <a:srgbClr val="0070C0"/>
              </a:solidFill>
            </a:endParaRPr>
          </a:p>
          <a:p>
            <a:pPr eaLnBrk="1" hangingPunct="1">
              <a:lnSpc>
                <a:spcPct val="90000"/>
              </a:lnSpc>
            </a:pPr>
            <a:r>
              <a:rPr lang="en-US" sz="3000" dirty="0" smtClean="0"/>
              <a:t>In the example above</a:t>
            </a:r>
          </a:p>
          <a:p>
            <a:pPr lvl="1" eaLnBrk="1" hangingPunct="1">
              <a:lnSpc>
                <a:spcPct val="90000"/>
              </a:lnSpc>
            </a:pPr>
            <a:r>
              <a:rPr lang="en-US" sz="2600" dirty="0" smtClean="0"/>
              <a:t>Group ownership of </a:t>
            </a:r>
            <a:r>
              <a:rPr lang="en-US" sz="2600" i="1" dirty="0" smtClean="0"/>
              <a:t>some_file</a:t>
            </a:r>
            <a:r>
              <a:rPr lang="en-US" sz="2600" dirty="0" smtClean="0"/>
              <a:t> changed from its previous group to "</a:t>
            </a:r>
            <a:r>
              <a:rPr lang="en-US" sz="2600" i="1" dirty="0" smtClean="0"/>
              <a:t>new_group</a:t>
            </a:r>
            <a:r>
              <a:rPr lang="en-US" sz="2600" dirty="0" smtClean="0"/>
              <a:t>"</a:t>
            </a:r>
          </a:p>
          <a:p>
            <a:pPr eaLnBrk="1" hangingPunct="1">
              <a:lnSpc>
                <a:spcPct val="90000"/>
              </a:lnSpc>
            </a:pPr>
            <a:r>
              <a:rPr lang="en-US" sz="3000" dirty="0" smtClean="0"/>
              <a:t>Must be the owner of the file or directory to perform a </a:t>
            </a:r>
            <a:r>
              <a:rPr lang="en-US" sz="3000" i="1" dirty="0" smtClean="0">
                <a:solidFill>
                  <a:schemeClr val="hlink"/>
                </a:solidFill>
              </a:rPr>
              <a:t>chgrp</a:t>
            </a:r>
            <a:endParaRPr lang="en-US" sz="30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3"/>
          <p:cNvSpPr>
            <a:spLocks noGrp="1"/>
          </p:cNvSpPr>
          <p:nvPr>
            <p:ph type="title"/>
          </p:nvPr>
        </p:nvSpPr>
        <p:spPr/>
        <p:txBody>
          <a:bodyPr/>
          <a:lstStyle/>
          <a:p>
            <a:pPr eaLnBrk="1" fontAlgn="auto" hangingPunct="1">
              <a:spcAft>
                <a:spcPts val="0"/>
              </a:spcAft>
              <a:defRPr/>
            </a:pPr>
            <a:r>
              <a:rPr lang="en-US" dirty="0" smtClean="0">
                <a:solidFill>
                  <a:schemeClr val="accent1">
                    <a:satMod val="150000"/>
                  </a:schemeClr>
                </a:solidFill>
              </a:rPr>
              <a:t>Job control</a:t>
            </a:r>
          </a:p>
        </p:txBody>
      </p:sp>
      <p:sp>
        <p:nvSpPr>
          <p:cNvPr id="4" name="Text Placeholder 3"/>
          <p:cNvSpPr>
            <a:spLocks noGrp="1"/>
          </p:cNvSpPr>
          <p:nvPr>
            <p:ph type="body" idx="1"/>
          </p:nvPr>
        </p:nvSpPr>
        <p:spPr/>
        <p:txBody>
          <a:bodyPr/>
          <a:lstStyle/>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eaLnBrk="1" fontAlgn="auto" hangingPunct="1">
              <a:spcAft>
                <a:spcPts val="0"/>
              </a:spcAft>
              <a:defRPr/>
            </a:pPr>
            <a:r>
              <a:rPr lang="en-US" dirty="0" smtClean="0">
                <a:solidFill>
                  <a:srgbClr val="000000"/>
                </a:solidFill>
              </a:rPr>
              <a:t>Job Control</a:t>
            </a:r>
          </a:p>
        </p:txBody>
      </p:sp>
      <p:sp>
        <p:nvSpPr>
          <p:cNvPr id="61443" name="Content Placeholder 2"/>
          <p:cNvSpPr>
            <a:spLocks noGrp="1"/>
          </p:cNvSpPr>
          <p:nvPr>
            <p:ph idx="1"/>
          </p:nvPr>
        </p:nvSpPr>
        <p:spPr/>
        <p:txBody>
          <a:bodyPr/>
          <a:lstStyle/>
          <a:p>
            <a:pPr eaLnBrk="1" hangingPunct="1"/>
            <a:r>
              <a:rPr lang="en-US" dirty="0" smtClean="0"/>
              <a:t>Several commands available to control processes</a:t>
            </a:r>
          </a:p>
          <a:p>
            <a:pPr eaLnBrk="1" hangingPunct="1"/>
            <a:r>
              <a:rPr lang="en-US" dirty="0" smtClean="0"/>
              <a:t>The most commonly used:</a:t>
            </a:r>
          </a:p>
          <a:p>
            <a:pPr lvl="1" eaLnBrk="1" hangingPunct="1"/>
            <a:r>
              <a:rPr lang="en-US" dirty="0" smtClean="0">
                <a:hlinkClick r:id="rId3"/>
              </a:rPr>
              <a:t>kill</a:t>
            </a:r>
            <a:r>
              <a:rPr lang="en-US" dirty="0" smtClean="0"/>
              <a:t> </a:t>
            </a:r>
          </a:p>
          <a:p>
            <a:pPr lvl="2" eaLnBrk="1" hangingPunct="1"/>
            <a:r>
              <a:rPr lang="en-US" dirty="0" smtClean="0"/>
              <a:t>sends a signal to one or more processes </a:t>
            </a:r>
          </a:p>
          <a:p>
            <a:pPr lvl="2" eaLnBrk="1" hangingPunct="1"/>
            <a:r>
              <a:rPr lang="en-US" dirty="0" smtClean="0"/>
              <a:t>usually to "kill" a process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su</a:t>
            </a:r>
            <a:endParaRPr lang="en-US" dirty="0"/>
          </a:p>
        </p:txBody>
      </p:sp>
      <p:sp>
        <p:nvSpPr>
          <p:cNvPr id="5" name="Text Placeholder 4"/>
          <p:cNvSpPr>
            <a:spLocks noGrp="1"/>
          </p:cNvSpPr>
          <p:nvPr>
            <p:ph type="body" idx="1"/>
          </p:nvPr>
        </p:nvSpPr>
        <p:spPr/>
        <p:txBody>
          <a:bodyPr/>
          <a:lstStyle/>
          <a:p>
            <a:r>
              <a:rPr lang="en-US" dirty="0" smtClean="0"/>
              <a:t>Switch user</a:t>
            </a:r>
            <a:endParaRPr lang="en-US" dirty="0"/>
          </a:p>
        </p:txBody>
      </p:sp>
    </p:spTree>
    <p:extLst>
      <p:ext uri="{BB962C8B-B14F-4D97-AF65-F5344CB8AC3E}">
        <p14:creationId xmlns:p14="http://schemas.microsoft.com/office/powerpoint/2010/main" xmlns="" val="13914653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eaLnBrk="1" fontAlgn="auto" hangingPunct="1">
              <a:spcAft>
                <a:spcPts val="0"/>
              </a:spcAft>
              <a:defRPr/>
            </a:pPr>
            <a:r>
              <a:rPr lang="en-US" dirty="0" smtClean="0"/>
              <a:t>kill</a:t>
            </a:r>
            <a:endParaRPr lang="en-US" dirty="0"/>
          </a:p>
        </p:txBody>
      </p:sp>
      <p:sp>
        <p:nvSpPr>
          <p:cNvPr id="62467" name="Content Placeholder 2"/>
          <p:cNvSpPr>
            <a:spLocks noGrp="1"/>
          </p:cNvSpPr>
          <p:nvPr>
            <p:ph idx="1"/>
          </p:nvPr>
        </p:nvSpPr>
        <p:spPr/>
        <p:txBody>
          <a:bodyPr/>
          <a:lstStyle/>
          <a:p>
            <a:pPr eaLnBrk="1" hangingPunct="1"/>
            <a:r>
              <a:rPr lang="en-US" dirty="0" smtClean="0"/>
              <a:t>Suppose a program becomes unresponsive  </a:t>
            </a:r>
          </a:p>
          <a:p>
            <a:pPr eaLnBrk="1" hangingPunct="1"/>
            <a:r>
              <a:rPr lang="en-US" dirty="0" smtClean="0"/>
              <a:t>How to get rid of it?</a:t>
            </a:r>
          </a:p>
          <a:p>
            <a:pPr lvl="1" eaLnBrk="1" hangingPunct="1"/>
            <a:r>
              <a:rPr lang="en-US" dirty="0" smtClean="0"/>
              <a:t>Use the </a:t>
            </a:r>
            <a:r>
              <a:rPr lang="en-US" i="1" dirty="0" smtClean="0">
                <a:solidFill>
                  <a:schemeClr val="hlink"/>
                </a:solidFill>
              </a:rPr>
              <a:t>kill</a:t>
            </a:r>
            <a:r>
              <a:rPr lang="en-US" dirty="0" smtClean="0"/>
              <a:t> command</a:t>
            </a:r>
          </a:p>
          <a:p>
            <a:pPr lvl="1" eaLnBrk="1" hangingPunct="1"/>
            <a:r>
              <a:rPr lang="en-US" dirty="0" smtClean="0"/>
              <a:t>Let's try this out on </a:t>
            </a:r>
            <a:r>
              <a:rPr lang="en-US" i="1" dirty="0" smtClean="0"/>
              <a:t>xload</a:t>
            </a:r>
            <a:r>
              <a:rPr lang="en-US" dirty="0" smtClean="0"/>
              <a:t>:</a:t>
            </a:r>
          </a:p>
          <a:p>
            <a:pPr lvl="2" eaLnBrk="1" hangingPunct="1"/>
            <a:r>
              <a:rPr lang="en-US" dirty="0" smtClean="0"/>
              <a:t>First, identify the process to kill </a:t>
            </a:r>
          </a:p>
          <a:p>
            <a:pPr lvl="3"/>
            <a:r>
              <a:rPr lang="en-US" dirty="0" smtClean="0"/>
              <a:t>Use either </a:t>
            </a:r>
            <a:r>
              <a:rPr lang="en-US" i="1" dirty="0" smtClean="0">
                <a:solidFill>
                  <a:srgbClr val="0000FF"/>
                </a:solidFill>
              </a:rPr>
              <a:t>jobs</a:t>
            </a:r>
            <a:r>
              <a:rPr lang="en-US" dirty="0" smtClean="0"/>
              <a:t> or </a:t>
            </a:r>
            <a:r>
              <a:rPr lang="en-US" i="1" dirty="0" smtClean="0">
                <a:solidFill>
                  <a:srgbClr val="0000FF"/>
                </a:solidFill>
              </a:rPr>
              <a:t>ps</a:t>
            </a:r>
            <a:r>
              <a:rPr lang="en-US" dirty="0" smtClean="0"/>
              <a:t> to do this</a:t>
            </a:r>
          </a:p>
          <a:p>
            <a:pPr lvl="2" eaLnBrk="1" hangingPunct="1"/>
            <a:r>
              <a:rPr lang="en-US" i="1" dirty="0" smtClean="0"/>
              <a:t>jobs</a:t>
            </a:r>
            <a:r>
              <a:rPr lang="en-US" dirty="0" smtClean="0"/>
              <a:t> will return a job number</a:t>
            </a:r>
          </a:p>
          <a:p>
            <a:pPr lvl="2" eaLnBrk="1" hangingPunct="1"/>
            <a:r>
              <a:rPr lang="en-US" i="1" dirty="0" smtClean="0"/>
              <a:t>ps</a:t>
            </a:r>
            <a:r>
              <a:rPr lang="en-US" dirty="0" smtClean="0"/>
              <a:t> returns a process id (PID).</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Content Placeholder 2"/>
          <p:cNvSpPr>
            <a:spLocks noGrp="1"/>
          </p:cNvSpPr>
          <p:nvPr>
            <p:ph idx="4294967295"/>
          </p:nvPr>
        </p:nvSpPr>
        <p:spPr>
          <a:xfrm>
            <a:off x="4038600" y="228600"/>
            <a:ext cx="5105400" cy="6553200"/>
          </a:xfrm>
        </p:spPr>
        <p:txBody>
          <a:bodyPr/>
          <a:lstStyle/>
          <a:p>
            <a:pPr eaLnBrk="1" hangingPunct="1">
              <a:lnSpc>
                <a:spcPct val="80000"/>
              </a:lnSpc>
            </a:pPr>
            <a:r>
              <a:rPr lang="en-US" sz="2200" dirty="0" smtClean="0">
                <a:solidFill>
                  <a:srgbClr val="FF0000"/>
                </a:solidFill>
              </a:rPr>
              <a:t>[me@linuxbox me]$ </a:t>
            </a:r>
            <a:r>
              <a:rPr lang="en-US" sz="2200" dirty="0" smtClean="0"/>
              <a:t>xload &amp;</a:t>
            </a:r>
            <a:br>
              <a:rPr lang="en-US" sz="2200" dirty="0" smtClean="0"/>
            </a:br>
            <a:r>
              <a:rPr lang="en-US" sz="2200" dirty="0" smtClean="0">
                <a:solidFill>
                  <a:srgbClr val="FF0000"/>
                </a:solidFill>
              </a:rPr>
              <a:t>[1] 1292</a:t>
            </a:r>
            <a:r>
              <a:rPr lang="en-US" sz="2200" dirty="0" smtClean="0"/>
              <a:t/>
            </a:r>
            <a:br>
              <a:rPr lang="en-US" sz="2200" dirty="0" smtClean="0"/>
            </a:br>
            <a:endParaRPr lang="en-US" sz="2200" dirty="0" smtClean="0"/>
          </a:p>
          <a:p>
            <a:pPr eaLnBrk="1" hangingPunct="1">
              <a:lnSpc>
                <a:spcPct val="80000"/>
              </a:lnSpc>
            </a:pPr>
            <a:r>
              <a:rPr lang="en-US" sz="2200" dirty="0" smtClean="0">
                <a:solidFill>
                  <a:srgbClr val="FF0000"/>
                </a:solidFill>
              </a:rPr>
              <a:t>[me@linuxbox me]$ </a:t>
            </a:r>
            <a:r>
              <a:rPr lang="en-US" sz="2200" dirty="0" smtClean="0"/>
              <a:t>jobs</a:t>
            </a:r>
            <a:br>
              <a:rPr lang="en-US" sz="2200" dirty="0" smtClean="0"/>
            </a:br>
            <a:r>
              <a:rPr lang="en-US" sz="2200" dirty="0" smtClean="0">
                <a:solidFill>
                  <a:srgbClr val="FF0000"/>
                </a:solidFill>
              </a:rPr>
              <a:t>[1]+ Running xload &amp;</a:t>
            </a:r>
            <a:r>
              <a:rPr lang="en-US" sz="2200" dirty="0" smtClean="0"/>
              <a:t/>
            </a:r>
            <a:br>
              <a:rPr lang="en-US" sz="2200" dirty="0" smtClean="0"/>
            </a:br>
            <a:endParaRPr lang="en-US" sz="2200" dirty="0" smtClean="0"/>
          </a:p>
          <a:p>
            <a:pPr eaLnBrk="1" hangingPunct="1">
              <a:lnSpc>
                <a:spcPct val="80000"/>
              </a:lnSpc>
            </a:pPr>
            <a:r>
              <a:rPr lang="en-US" sz="2200" dirty="0" smtClean="0">
                <a:solidFill>
                  <a:srgbClr val="FF0000"/>
                </a:solidFill>
              </a:rPr>
              <a:t>[me@linuxbox me]$ </a:t>
            </a:r>
            <a:r>
              <a:rPr lang="en-US" sz="2200" dirty="0" smtClean="0"/>
              <a:t>kill %1</a:t>
            </a:r>
            <a:br>
              <a:rPr lang="en-US" sz="2200" dirty="0" smtClean="0"/>
            </a:br>
            <a:endParaRPr lang="en-US" sz="2200" dirty="0" smtClean="0"/>
          </a:p>
          <a:p>
            <a:pPr eaLnBrk="1" hangingPunct="1">
              <a:lnSpc>
                <a:spcPct val="80000"/>
              </a:lnSpc>
            </a:pPr>
            <a:r>
              <a:rPr lang="en-US" sz="2200" dirty="0" smtClean="0">
                <a:solidFill>
                  <a:srgbClr val="FF0000"/>
                </a:solidFill>
              </a:rPr>
              <a:t>[me@linuxbox me]$ </a:t>
            </a:r>
            <a:r>
              <a:rPr lang="en-US" sz="2200" dirty="0" smtClean="0"/>
              <a:t>xload &amp;</a:t>
            </a:r>
            <a:br>
              <a:rPr lang="en-US" sz="2200" dirty="0" smtClean="0"/>
            </a:br>
            <a:r>
              <a:rPr lang="en-US" sz="2200" dirty="0" smtClean="0">
                <a:solidFill>
                  <a:srgbClr val="FF0000"/>
                </a:solidFill>
              </a:rPr>
              <a:t>[2] 1293</a:t>
            </a:r>
            <a:br>
              <a:rPr lang="en-US" sz="2200" dirty="0" smtClean="0">
                <a:solidFill>
                  <a:srgbClr val="FF0000"/>
                </a:solidFill>
              </a:rPr>
            </a:br>
            <a:r>
              <a:rPr lang="en-US" sz="2200" dirty="0" smtClean="0">
                <a:solidFill>
                  <a:srgbClr val="FF0000"/>
                </a:solidFill>
              </a:rPr>
              <a:t>[1] Terminated xload</a:t>
            </a:r>
            <a:r>
              <a:rPr lang="en-US" sz="2200" dirty="0" smtClean="0"/>
              <a:t/>
            </a:r>
            <a:br>
              <a:rPr lang="en-US" sz="2200" dirty="0" smtClean="0"/>
            </a:br>
            <a:endParaRPr lang="en-US" sz="2200" dirty="0" smtClean="0"/>
          </a:p>
          <a:p>
            <a:pPr eaLnBrk="1" hangingPunct="1">
              <a:lnSpc>
                <a:spcPct val="80000"/>
              </a:lnSpc>
            </a:pPr>
            <a:r>
              <a:rPr lang="en-US" sz="2200" dirty="0" smtClean="0">
                <a:solidFill>
                  <a:srgbClr val="FF0000"/>
                </a:solidFill>
              </a:rPr>
              <a:t>[me@linuxbox me]$ </a:t>
            </a:r>
            <a:r>
              <a:rPr lang="en-US" sz="2200" dirty="0" smtClean="0"/>
              <a:t>ps</a:t>
            </a:r>
            <a:br>
              <a:rPr lang="en-US" sz="2200" dirty="0" smtClean="0"/>
            </a:br>
            <a:r>
              <a:rPr lang="en-US" sz="2200" dirty="0" smtClean="0">
                <a:solidFill>
                  <a:srgbClr val="FF0000"/>
                </a:solidFill>
              </a:rPr>
              <a:t>PID TTY TIME CMD</a:t>
            </a:r>
            <a:br>
              <a:rPr lang="en-US" sz="2200" dirty="0" smtClean="0">
                <a:solidFill>
                  <a:srgbClr val="FF0000"/>
                </a:solidFill>
              </a:rPr>
            </a:br>
            <a:r>
              <a:rPr lang="en-US" sz="2200" dirty="0" smtClean="0">
                <a:solidFill>
                  <a:srgbClr val="FF0000"/>
                </a:solidFill>
              </a:rPr>
              <a:t>1280 pts/5 00:00:00 bash</a:t>
            </a:r>
            <a:br>
              <a:rPr lang="en-US" sz="2200" dirty="0" smtClean="0">
                <a:solidFill>
                  <a:srgbClr val="FF0000"/>
                </a:solidFill>
              </a:rPr>
            </a:br>
            <a:r>
              <a:rPr lang="en-US" sz="2200" dirty="0" smtClean="0">
                <a:solidFill>
                  <a:srgbClr val="FF0000"/>
                </a:solidFill>
              </a:rPr>
              <a:t>1293 pts/5 00:00:00 xload</a:t>
            </a:r>
            <a:br>
              <a:rPr lang="en-US" sz="2200" dirty="0" smtClean="0">
                <a:solidFill>
                  <a:srgbClr val="FF0000"/>
                </a:solidFill>
              </a:rPr>
            </a:br>
            <a:r>
              <a:rPr lang="en-US" sz="2200" dirty="0" smtClean="0">
                <a:solidFill>
                  <a:srgbClr val="FF0000"/>
                </a:solidFill>
              </a:rPr>
              <a:t>1294 pts/5 00:00:00 ps</a:t>
            </a:r>
            <a:r>
              <a:rPr lang="en-US" sz="2200" dirty="0" smtClean="0"/>
              <a:t/>
            </a:r>
            <a:br>
              <a:rPr lang="en-US" sz="2200" dirty="0" smtClean="0"/>
            </a:br>
            <a:endParaRPr lang="en-US" sz="2200" dirty="0" smtClean="0"/>
          </a:p>
          <a:p>
            <a:pPr eaLnBrk="1" hangingPunct="1">
              <a:lnSpc>
                <a:spcPct val="80000"/>
              </a:lnSpc>
            </a:pPr>
            <a:r>
              <a:rPr lang="en-US" sz="2200" dirty="0" smtClean="0">
                <a:solidFill>
                  <a:srgbClr val="FF0000"/>
                </a:solidFill>
              </a:rPr>
              <a:t>[me@linuxbox me]$ </a:t>
            </a:r>
            <a:r>
              <a:rPr lang="en-US" sz="2200" dirty="0" smtClean="0"/>
              <a:t>kill 1293</a:t>
            </a:r>
            <a:br>
              <a:rPr lang="en-US" sz="2200" dirty="0" smtClean="0"/>
            </a:br>
            <a:r>
              <a:rPr lang="en-US" sz="2200" dirty="0" smtClean="0">
                <a:solidFill>
                  <a:srgbClr val="FF0000"/>
                </a:solidFill>
              </a:rPr>
              <a:t>[2]+ Terminated xload</a:t>
            </a:r>
            <a:r>
              <a:rPr lang="en-US" sz="2200" dirty="0" smtClean="0"/>
              <a:t/>
            </a:r>
            <a:br>
              <a:rPr lang="en-US" sz="2200" dirty="0" smtClean="0"/>
            </a:br>
            <a:endParaRPr lang="en-US" sz="2200" dirty="0" smtClean="0"/>
          </a:p>
        </p:txBody>
      </p:sp>
      <p:sp>
        <p:nvSpPr>
          <p:cNvPr id="3" name="TextBox 2"/>
          <p:cNvSpPr txBox="1"/>
          <p:nvPr/>
        </p:nvSpPr>
        <p:spPr>
          <a:xfrm>
            <a:off x="0" y="152400"/>
            <a:ext cx="2819400" cy="646331"/>
          </a:xfrm>
          <a:prstGeom prst="rect">
            <a:avLst/>
          </a:prstGeom>
          <a:noFill/>
        </p:spPr>
        <p:txBody>
          <a:bodyPr wrap="square" rtlCol="0">
            <a:spAutoFit/>
          </a:bodyPr>
          <a:lstStyle/>
          <a:p>
            <a:r>
              <a:rPr lang="en-US" dirty="0" smtClean="0"/>
              <a:t>Start xload and return  control to terminal</a:t>
            </a:r>
            <a:endParaRPr lang="en-US" dirty="0"/>
          </a:p>
        </p:txBody>
      </p:sp>
      <p:cxnSp>
        <p:nvCxnSpPr>
          <p:cNvPr id="5" name="Straight Arrow Connector 4"/>
          <p:cNvCxnSpPr/>
          <p:nvPr/>
        </p:nvCxnSpPr>
        <p:spPr>
          <a:xfrm flipV="1">
            <a:off x="2057400" y="457200"/>
            <a:ext cx="2133600" cy="152400"/>
          </a:xfrm>
          <a:prstGeom prst="straightConnector1">
            <a:avLst/>
          </a:prstGeom>
          <a:ln w="127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0" y="990600"/>
            <a:ext cx="2895600" cy="923330"/>
          </a:xfrm>
          <a:prstGeom prst="rect">
            <a:avLst/>
          </a:prstGeom>
          <a:noFill/>
        </p:spPr>
        <p:txBody>
          <a:bodyPr wrap="square" rtlCol="0">
            <a:spAutoFit/>
          </a:bodyPr>
          <a:lstStyle/>
          <a:p>
            <a:r>
              <a:rPr lang="en-US" dirty="0" smtClean="0"/>
              <a:t>Use jobs to see who is running </a:t>
            </a:r>
            <a:r>
              <a:rPr lang="en-US" dirty="0" smtClean="0">
                <a:sym typeface="Wingdings" pitchFamily="2" charset="2"/>
              </a:rPr>
              <a:t> [1] is the id number</a:t>
            </a:r>
            <a:endParaRPr lang="en-US" dirty="0"/>
          </a:p>
        </p:txBody>
      </p:sp>
      <p:cxnSp>
        <p:nvCxnSpPr>
          <p:cNvPr id="7" name="Straight Arrow Connector 6"/>
          <p:cNvCxnSpPr/>
          <p:nvPr/>
        </p:nvCxnSpPr>
        <p:spPr>
          <a:xfrm flipV="1">
            <a:off x="1981200" y="5257800"/>
            <a:ext cx="2209800" cy="76200"/>
          </a:xfrm>
          <a:prstGeom prst="straightConnector1">
            <a:avLst/>
          </a:prstGeom>
          <a:ln w="127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2667000" y="3657600"/>
            <a:ext cx="1524000" cy="304800"/>
          </a:xfrm>
          <a:prstGeom prst="straightConnector1">
            <a:avLst/>
          </a:prstGeom>
          <a:ln w="127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1905000" y="2590800"/>
            <a:ext cx="2286000" cy="76200"/>
          </a:xfrm>
          <a:prstGeom prst="straightConnector1">
            <a:avLst/>
          </a:prstGeom>
          <a:ln w="127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914400" y="2057400"/>
            <a:ext cx="3276600" cy="76200"/>
          </a:xfrm>
          <a:prstGeom prst="straightConnector1">
            <a:avLst/>
          </a:prstGeom>
          <a:ln w="127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2286000" y="1219200"/>
            <a:ext cx="1905000" cy="228600"/>
          </a:xfrm>
          <a:prstGeom prst="straightConnector1">
            <a:avLst/>
          </a:prstGeom>
          <a:ln w="127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0" y="1981200"/>
            <a:ext cx="2819400" cy="369332"/>
          </a:xfrm>
          <a:prstGeom prst="rect">
            <a:avLst/>
          </a:prstGeom>
          <a:noFill/>
        </p:spPr>
        <p:txBody>
          <a:bodyPr wrap="square" rtlCol="0">
            <a:spAutoFit/>
          </a:bodyPr>
          <a:lstStyle/>
          <a:p>
            <a:r>
              <a:rPr lang="en-US" dirty="0" smtClean="0"/>
              <a:t>Kill id 1</a:t>
            </a:r>
            <a:endParaRPr lang="en-US" dirty="0"/>
          </a:p>
        </p:txBody>
      </p:sp>
      <p:sp>
        <p:nvSpPr>
          <p:cNvPr id="16" name="TextBox 15"/>
          <p:cNvSpPr txBox="1"/>
          <p:nvPr/>
        </p:nvSpPr>
        <p:spPr>
          <a:xfrm>
            <a:off x="0" y="2514600"/>
            <a:ext cx="2819400" cy="369332"/>
          </a:xfrm>
          <a:prstGeom prst="rect">
            <a:avLst/>
          </a:prstGeom>
          <a:noFill/>
        </p:spPr>
        <p:txBody>
          <a:bodyPr wrap="square" rtlCol="0">
            <a:spAutoFit/>
          </a:bodyPr>
          <a:lstStyle/>
          <a:p>
            <a:r>
              <a:rPr lang="en-US" dirty="0" smtClean="0"/>
              <a:t>Start xload again</a:t>
            </a:r>
            <a:endParaRPr lang="en-US" dirty="0"/>
          </a:p>
        </p:txBody>
      </p:sp>
      <p:sp>
        <p:nvSpPr>
          <p:cNvPr id="17" name="TextBox 16"/>
          <p:cNvSpPr txBox="1"/>
          <p:nvPr/>
        </p:nvSpPr>
        <p:spPr>
          <a:xfrm>
            <a:off x="0" y="3505200"/>
            <a:ext cx="2895600" cy="923330"/>
          </a:xfrm>
          <a:prstGeom prst="rect">
            <a:avLst/>
          </a:prstGeom>
          <a:noFill/>
        </p:spPr>
        <p:txBody>
          <a:bodyPr wrap="square" rtlCol="0">
            <a:spAutoFit/>
          </a:bodyPr>
          <a:lstStyle/>
          <a:p>
            <a:r>
              <a:rPr lang="en-US" dirty="0" smtClean="0"/>
              <a:t>Use p to see  the procsss status </a:t>
            </a:r>
            <a:r>
              <a:rPr lang="en-US" dirty="0" smtClean="0">
                <a:sym typeface="Wingdings" pitchFamily="2" charset="2"/>
              </a:rPr>
              <a:t> 1293 is xloads process id</a:t>
            </a:r>
            <a:endParaRPr lang="en-US" dirty="0"/>
          </a:p>
        </p:txBody>
      </p:sp>
      <p:sp>
        <p:nvSpPr>
          <p:cNvPr id="18" name="TextBox 17"/>
          <p:cNvSpPr txBox="1"/>
          <p:nvPr/>
        </p:nvSpPr>
        <p:spPr>
          <a:xfrm>
            <a:off x="0" y="5181600"/>
            <a:ext cx="2819400" cy="369332"/>
          </a:xfrm>
          <a:prstGeom prst="rect">
            <a:avLst/>
          </a:prstGeom>
          <a:noFill/>
        </p:spPr>
        <p:txBody>
          <a:bodyPr wrap="square" rtlCol="0">
            <a:spAutoFit/>
          </a:bodyPr>
          <a:lstStyle/>
          <a:p>
            <a:r>
              <a:rPr lang="en-US" dirty="0" smtClean="0"/>
              <a:t>Kill process1293</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eaLnBrk="1" fontAlgn="auto" hangingPunct="1">
              <a:spcAft>
                <a:spcPts val="0"/>
              </a:spcAft>
              <a:defRPr/>
            </a:pPr>
            <a:r>
              <a:rPr lang="en-US" dirty="0" smtClean="0">
                <a:solidFill>
                  <a:schemeClr val="accent1">
                    <a:satMod val="150000"/>
                  </a:schemeClr>
                </a:solidFill>
              </a:rPr>
              <a:t>Other</a:t>
            </a:r>
            <a:endParaRPr lang="en-US" dirty="0">
              <a:solidFill>
                <a:schemeClr val="accent1">
                  <a:satMod val="150000"/>
                </a:schemeClr>
              </a:solidFill>
            </a:endParaRPr>
          </a:p>
        </p:txBody>
      </p:sp>
      <p:sp>
        <p:nvSpPr>
          <p:cNvPr id="68611" name="Text Placeholder 4"/>
          <p:cNvSpPr>
            <a:spLocks noGrp="1"/>
          </p:cNvSpPr>
          <p:nvPr>
            <p:ph type="body" idx="1"/>
          </p:nvPr>
        </p:nvSpPr>
        <p:spPr/>
        <p:txBody>
          <a:bodyPr/>
          <a:lstStyle/>
          <a:p>
            <a:pPr eaLnBrk="1" hangingPunct="1"/>
            <a:endParaRPr lang="en-US"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grep</a:t>
            </a:r>
            <a:endParaRPr lang="en-US" dirty="0"/>
          </a:p>
        </p:txBody>
      </p:sp>
      <p:sp>
        <p:nvSpPr>
          <p:cNvPr id="3" name="Content Placeholder 2"/>
          <p:cNvSpPr>
            <a:spLocks noGrp="1"/>
          </p:cNvSpPr>
          <p:nvPr>
            <p:ph idx="1"/>
          </p:nvPr>
        </p:nvSpPr>
        <p:spPr/>
        <p:txBody>
          <a:bodyPr/>
          <a:lstStyle/>
          <a:p>
            <a:r>
              <a:rPr lang="en-US" dirty="0" smtClean="0"/>
              <a:t>Flexible and powerful text search utility</a:t>
            </a:r>
          </a:p>
          <a:p>
            <a:r>
              <a:rPr lang="en-US" dirty="0" smtClean="0"/>
              <a:t>Basic syntax:</a:t>
            </a:r>
          </a:p>
          <a:p>
            <a:pPr lvl="1"/>
            <a:r>
              <a:rPr lang="en-US" dirty="0" smtClean="0">
                <a:latin typeface="Courier New" panose="02070309020205020404" pitchFamily="49" charset="0"/>
                <a:cs typeface="Courier New" panose="02070309020205020404" pitchFamily="49" charset="0"/>
              </a:rPr>
              <a:t>grep search-item file_searched</a:t>
            </a:r>
          </a:p>
          <a:p>
            <a:r>
              <a:rPr lang="en-US" dirty="0" smtClean="0"/>
              <a:t>Can get very sophisticated</a:t>
            </a:r>
          </a:p>
          <a:p>
            <a:pPr lvl="1"/>
            <a:r>
              <a:rPr lang="en-US" dirty="0" smtClean="0">
                <a:hlinkClick r:id="rId2"/>
              </a:rPr>
              <a:t>http://unixhelp.ed.ac.uk/CGI/man-cgi?grep</a:t>
            </a:r>
            <a:r>
              <a:rPr lang="en-US" dirty="0" smtClean="0"/>
              <a:t> </a:t>
            </a:r>
          </a:p>
          <a:p>
            <a:pPr lvl="1"/>
            <a:r>
              <a:rPr lang="en-US" dirty="0" smtClean="0"/>
              <a:t>can use regular expressions</a:t>
            </a:r>
          </a:p>
          <a:p>
            <a:pPr lvl="1"/>
            <a:r>
              <a:rPr lang="en-US" dirty="0" smtClean="0"/>
              <a:t>can search multiple files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accent1">
                    <a:satMod val="150000"/>
                  </a:schemeClr>
                </a:solidFill>
              </a:rPr>
              <a:t>Redirection</a:t>
            </a:r>
            <a:endParaRPr lang="en-US" dirty="0">
              <a:solidFill>
                <a:schemeClr val="accent1">
                  <a:satMod val="150000"/>
                </a:schemeClr>
              </a:solidFill>
            </a:endParaRPr>
          </a:p>
        </p:txBody>
      </p:sp>
      <p:sp>
        <p:nvSpPr>
          <p:cNvPr id="70659" name="Content Placeholder 2"/>
          <p:cNvSpPr>
            <a:spLocks noGrp="1"/>
          </p:cNvSpPr>
          <p:nvPr>
            <p:ph idx="1"/>
          </p:nvPr>
        </p:nvSpPr>
        <p:spPr/>
        <p:txBody>
          <a:bodyPr>
            <a:normAutofit fontScale="92500" lnSpcReduction="20000"/>
          </a:bodyPr>
          <a:lstStyle/>
          <a:p>
            <a:pPr eaLnBrk="1" hangingPunct="1"/>
            <a:r>
              <a:rPr lang="en-US" dirty="0" smtClean="0"/>
              <a:t>“&gt;”</a:t>
            </a:r>
          </a:p>
          <a:p>
            <a:pPr lvl="1" eaLnBrk="1" hangingPunct="1"/>
            <a:r>
              <a:rPr lang="en-US" dirty="0" smtClean="0"/>
              <a:t>Output of a program goes to </a:t>
            </a:r>
            <a:r>
              <a:rPr lang="en-US" b="1" i="1" dirty="0" smtClean="0"/>
              <a:t>std out </a:t>
            </a:r>
            <a:r>
              <a:rPr lang="en-US" dirty="0" smtClean="0"/>
              <a:t>by default</a:t>
            </a:r>
          </a:p>
          <a:p>
            <a:pPr lvl="2"/>
            <a:r>
              <a:rPr lang="en-US" dirty="0" smtClean="0"/>
              <a:t>Usually the monitor or terminal</a:t>
            </a:r>
          </a:p>
          <a:p>
            <a:pPr lvl="1"/>
            <a:r>
              <a:rPr lang="en-US" dirty="0"/>
              <a:t>&gt; sends the </a:t>
            </a:r>
            <a:r>
              <a:rPr lang="en-US" dirty="0" smtClean="0"/>
              <a:t>output to a file instead</a:t>
            </a:r>
          </a:p>
          <a:p>
            <a:pPr lvl="2"/>
            <a:r>
              <a:rPr lang="en-US" dirty="0" smtClean="0"/>
              <a:t>Creates the file if it does not exist</a:t>
            </a:r>
          </a:p>
          <a:p>
            <a:pPr lvl="2"/>
            <a:r>
              <a:rPr lang="en-US" dirty="0" smtClean="0"/>
              <a:t>Replaces the file contents if it does exist</a:t>
            </a:r>
          </a:p>
          <a:p>
            <a:pPr lvl="1" eaLnBrk="1" hangingPunct="1"/>
            <a:r>
              <a:rPr lang="en-US" dirty="0" smtClean="0"/>
              <a:t>“&gt;&gt;”</a:t>
            </a:r>
          </a:p>
          <a:p>
            <a:pPr lvl="2"/>
            <a:r>
              <a:rPr lang="en-US" dirty="0" smtClean="0"/>
              <a:t>Appends data to an existing file</a:t>
            </a:r>
          </a:p>
          <a:p>
            <a:pPr eaLnBrk="1" hangingPunct="1"/>
            <a:r>
              <a:rPr lang="en-US" dirty="0" smtClean="0"/>
              <a:t>“&lt;“</a:t>
            </a:r>
          </a:p>
          <a:p>
            <a:pPr lvl="1" eaLnBrk="1" hangingPunct="1"/>
            <a:r>
              <a:rPr lang="en-US" dirty="0" smtClean="0"/>
              <a:t>Data is read from </a:t>
            </a:r>
            <a:r>
              <a:rPr lang="en-US" b="1" i="1" dirty="0" smtClean="0"/>
              <a:t>std in</a:t>
            </a:r>
          </a:p>
          <a:p>
            <a:pPr lvl="2"/>
            <a:r>
              <a:rPr lang="en-US" dirty="0" smtClean="0"/>
              <a:t>Usually the keyboard or terminal</a:t>
            </a:r>
          </a:p>
          <a:p>
            <a:pPr lvl="1" eaLnBrk="1" hangingPunct="1"/>
            <a:r>
              <a:rPr lang="en-US" dirty="0" smtClean="0"/>
              <a:t>Reads the input from a different source (file)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accent1">
                    <a:satMod val="150000"/>
                  </a:schemeClr>
                </a:solidFill>
              </a:rPr>
              <a:t>Pipes	</a:t>
            </a:r>
            <a:endParaRPr lang="en-US" dirty="0">
              <a:solidFill>
                <a:schemeClr val="accent1">
                  <a:satMod val="150000"/>
                </a:schemeClr>
              </a:solidFill>
            </a:endParaRPr>
          </a:p>
        </p:txBody>
      </p:sp>
      <p:sp>
        <p:nvSpPr>
          <p:cNvPr id="69635" name="Content Placeholder 2"/>
          <p:cNvSpPr>
            <a:spLocks noGrp="1"/>
          </p:cNvSpPr>
          <p:nvPr>
            <p:ph idx="1"/>
          </p:nvPr>
        </p:nvSpPr>
        <p:spPr/>
        <p:txBody>
          <a:bodyPr/>
          <a:lstStyle/>
          <a:p>
            <a:pPr eaLnBrk="1" hangingPunct="1"/>
            <a:r>
              <a:rPr lang="en-US" dirty="0" smtClean="0"/>
              <a:t>“|”</a:t>
            </a:r>
          </a:p>
          <a:p>
            <a:pPr lvl="1" eaLnBrk="1" hangingPunct="1"/>
            <a:r>
              <a:rPr lang="en-US" dirty="0" smtClean="0"/>
              <a:t>Takes the output of one program and uses it as input to another</a:t>
            </a:r>
          </a:p>
          <a:p>
            <a:pPr lvl="1" eaLnBrk="1" hangingPunct="1"/>
            <a:r>
              <a:rPr lang="en-US" dirty="0" smtClean="0"/>
              <a:t>E.g.:</a:t>
            </a:r>
          </a:p>
          <a:p>
            <a:pPr lvl="2" eaLnBrk="1" hangingPunct="1"/>
            <a:r>
              <a:rPr lang="en-US" dirty="0" smtClean="0">
                <a:latin typeface="Courier New" pitchFamily="49" charset="0"/>
                <a:cs typeface="Courier New" pitchFamily="49" charset="0"/>
              </a:rPr>
              <a:t>du | less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dirty="0" smtClean="0"/>
              <a:t>Reminder: </a:t>
            </a:r>
            <a:br>
              <a:rPr lang="en-US" dirty="0" smtClean="0"/>
            </a:br>
            <a:r>
              <a:rPr lang="en-US" dirty="0" smtClean="0"/>
              <a:t>Autocomplete and Recall</a:t>
            </a:r>
            <a:endParaRPr lang="en-US" dirty="0"/>
          </a:p>
        </p:txBody>
      </p:sp>
      <p:sp>
        <p:nvSpPr>
          <p:cNvPr id="71683" name="Content Placeholder 2"/>
          <p:cNvSpPr>
            <a:spLocks noGrp="1"/>
          </p:cNvSpPr>
          <p:nvPr>
            <p:ph idx="1"/>
          </p:nvPr>
        </p:nvSpPr>
        <p:spPr/>
        <p:txBody>
          <a:bodyPr>
            <a:normAutofit fontScale="92500" lnSpcReduction="10000"/>
          </a:bodyPr>
          <a:lstStyle/>
          <a:p>
            <a:pPr eaLnBrk="1" hangingPunct="1"/>
            <a:r>
              <a:rPr lang="en-US" i="1" dirty="0" smtClean="0"/>
              <a:t>Autocomplete</a:t>
            </a:r>
          </a:p>
          <a:p>
            <a:pPr lvl="1"/>
            <a:r>
              <a:rPr lang="en-US" i="1" dirty="0" smtClean="0"/>
              <a:t>Tab</a:t>
            </a:r>
            <a:r>
              <a:rPr lang="en-US" dirty="0" smtClean="0"/>
              <a:t> key</a:t>
            </a:r>
          </a:p>
          <a:p>
            <a:pPr lvl="2"/>
            <a:r>
              <a:rPr lang="en-US" dirty="0" smtClean="0"/>
              <a:t>Start the command or name</a:t>
            </a:r>
          </a:p>
          <a:p>
            <a:pPr lvl="2"/>
            <a:r>
              <a:rPr lang="en-US" dirty="0" smtClean="0"/>
              <a:t>Hit </a:t>
            </a:r>
            <a:r>
              <a:rPr lang="en-US" i="1" dirty="0" smtClean="0"/>
              <a:t>Tab</a:t>
            </a:r>
          </a:p>
          <a:p>
            <a:pPr lvl="2"/>
            <a:r>
              <a:rPr lang="en-US" dirty="0" smtClean="0"/>
              <a:t>If what you typed is unique up to that point </a:t>
            </a:r>
            <a:r>
              <a:rPr lang="en-US" i="1" dirty="0" smtClean="0"/>
              <a:t>bash</a:t>
            </a:r>
            <a:r>
              <a:rPr lang="en-US" dirty="0" smtClean="0"/>
              <a:t> will complete the rest of the typing!</a:t>
            </a:r>
          </a:p>
          <a:p>
            <a:pPr lvl="2"/>
            <a:r>
              <a:rPr lang="en-US" dirty="0" smtClean="0"/>
              <a:t>If what you typed is not unique it will give a gentle beep</a:t>
            </a:r>
          </a:p>
          <a:p>
            <a:pPr lvl="3"/>
            <a:r>
              <a:rPr lang="en-US" dirty="0" smtClean="0"/>
              <a:t>Hit </a:t>
            </a:r>
            <a:r>
              <a:rPr lang="en-US" i="1" dirty="0" smtClean="0"/>
              <a:t>Tab</a:t>
            </a:r>
            <a:r>
              <a:rPr lang="en-US" dirty="0" smtClean="0"/>
              <a:t> again to get a list of matches</a:t>
            </a:r>
          </a:p>
          <a:p>
            <a:r>
              <a:rPr lang="en-US" i="1" dirty="0" smtClean="0"/>
              <a:t>Recall</a:t>
            </a:r>
          </a:p>
          <a:p>
            <a:pPr lvl="1"/>
            <a:r>
              <a:rPr lang="en-US" dirty="0" smtClean="0"/>
              <a:t>The up arrow will recall previous commands</a:t>
            </a:r>
          </a:p>
          <a:p>
            <a:pPr lvl="1"/>
            <a:r>
              <a:rPr lang="en-US" dirty="0" smtClean="0"/>
              <a:t>The down arrow recalls later commands</a:t>
            </a:r>
          </a:p>
          <a:p>
            <a:pPr lvl="1"/>
            <a:endParaRPr lang="en-US"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3"/>
          <p:cNvSpPr>
            <a:spLocks noGrp="1"/>
          </p:cNvSpPr>
          <p:nvPr>
            <p:ph type="title"/>
          </p:nvPr>
        </p:nvSpPr>
        <p:spPr/>
        <p:txBody>
          <a:bodyPr/>
          <a:lstStyle/>
          <a:p>
            <a:pPr eaLnBrk="1" fontAlgn="auto" hangingPunct="1">
              <a:spcAft>
                <a:spcPts val="0"/>
              </a:spcAft>
              <a:defRPr/>
            </a:pPr>
            <a:r>
              <a:rPr lang="en-US" dirty="0" smtClean="0">
                <a:solidFill>
                  <a:schemeClr val="accent1">
                    <a:satMod val="150000"/>
                  </a:schemeClr>
                </a:solidFill>
              </a:rPr>
              <a:t>Wrap-up</a:t>
            </a:r>
          </a:p>
        </p:txBody>
      </p:sp>
      <p:sp>
        <p:nvSpPr>
          <p:cNvPr id="4" name="Text Placeholder 3"/>
          <p:cNvSpPr>
            <a:spLocks noGrp="1"/>
          </p:cNvSpPr>
          <p:nvPr>
            <p:ph type="body" idx="1"/>
          </p:nvPr>
        </p:nvSpPr>
        <p:spPr/>
        <p:txBody>
          <a:bodyPr/>
          <a:lstStyle/>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normAutofit fontScale="90000"/>
          </a:bodyPr>
          <a:lstStyle/>
          <a:p>
            <a:pPr eaLnBrk="1" fontAlgn="auto" hangingPunct="1">
              <a:spcAft>
                <a:spcPts val="0"/>
              </a:spcAft>
              <a:defRPr/>
            </a:pPr>
            <a:r>
              <a:rPr lang="en-US" dirty="0" smtClean="0"/>
              <a:t>Your own top </a:t>
            </a:r>
            <a:r>
              <a:rPr lang="en-US" dirty="0"/>
              <a:t>10 Linux </a:t>
            </a:r>
            <a:r>
              <a:rPr lang="en-US" dirty="0" smtClean="0"/>
              <a:t>commands</a:t>
            </a:r>
            <a:endParaRPr lang="en-US" dirty="0"/>
          </a:p>
        </p:txBody>
      </p:sp>
      <p:sp>
        <p:nvSpPr>
          <p:cNvPr id="73731" name="Content Placeholder 2"/>
          <p:cNvSpPr>
            <a:spLocks noGrp="1"/>
          </p:cNvSpPr>
          <p:nvPr>
            <p:ph idx="1"/>
          </p:nvPr>
        </p:nvSpPr>
        <p:spPr>
          <a:xfrm>
            <a:off x="304800" y="1600200"/>
            <a:ext cx="8458200" cy="4525963"/>
          </a:xfrm>
        </p:spPr>
        <p:txBody>
          <a:bodyPr/>
          <a:lstStyle/>
          <a:p>
            <a:pPr eaLnBrk="1" hangingPunct="1"/>
            <a:r>
              <a:rPr lang="en-US" dirty="0" smtClean="0"/>
              <a:t>When commands are entered on the terminal they are kept in the history library</a:t>
            </a:r>
          </a:p>
          <a:p>
            <a:pPr eaLnBrk="1" hangingPunct="1"/>
            <a:r>
              <a:rPr lang="en-US" dirty="0" smtClean="0"/>
              <a:t>List your top 10 by with the </a:t>
            </a:r>
            <a:r>
              <a:rPr lang="en-US" i="1" dirty="0" smtClean="0">
                <a:solidFill>
                  <a:srgbClr val="0000FF"/>
                </a:solidFill>
              </a:rPr>
              <a:t>history</a:t>
            </a:r>
            <a:r>
              <a:rPr lang="en-US" dirty="0" smtClean="0"/>
              <a:t> command:</a:t>
            </a:r>
          </a:p>
          <a:p>
            <a:pPr lvl="1"/>
            <a:r>
              <a:rPr lang="en-US" dirty="0" smtClean="0"/>
              <a:t>History by itself gives the last ~500 commands</a:t>
            </a:r>
          </a:p>
          <a:p>
            <a:pPr lvl="1"/>
            <a:r>
              <a:rPr lang="en-US" dirty="0" smtClean="0"/>
              <a:t>Use pipes and filters to get the reduced data</a:t>
            </a:r>
            <a:br>
              <a:rPr lang="en-US" dirty="0" smtClean="0"/>
            </a:br>
            <a:endParaRPr lang="en-US" sz="1400" dirty="0" smtClean="0"/>
          </a:p>
          <a:p>
            <a:pPr marL="457200" lvl="1" indent="0">
              <a:buNone/>
            </a:pPr>
            <a:r>
              <a:rPr lang="en-US" sz="1400" b="1" dirty="0" smtClean="0"/>
              <a:t>history | awk '{print $2}' | awk 'BEGIN {FS="|"}{print $1}' | sort | uniq -c | sort -n | tail | sort -nr</a:t>
            </a:r>
            <a:endParaRPr lang="en-US" sz="4400"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algn="ctr" fontAlgn="auto">
              <a:spcAft>
                <a:spcPts val="0"/>
              </a:spcAft>
              <a:defRPr/>
            </a:pPr>
            <a:r>
              <a:rPr lang="en-US" sz="4400" dirty="0" smtClean="0"/>
              <a:t>More Top </a:t>
            </a:r>
            <a:r>
              <a:rPr lang="en-US" sz="4400" dirty="0"/>
              <a:t>Linux Commands for Newbie</a:t>
            </a:r>
          </a:p>
        </p:txBody>
      </p:sp>
      <p:graphicFrame>
        <p:nvGraphicFramePr>
          <p:cNvPr id="4" name="Table 3"/>
          <p:cNvGraphicFramePr>
            <a:graphicFrameLocks noGrp="1"/>
          </p:cNvGraphicFramePr>
          <p:nvPr/>
        </p:nvGraphicFramePr>
        <p:xfrm>
          <a:off x="457200" y="1858963"/>
          <a:ext cx="8305800" cy="4046220"/>
        </p:xfrm>
        <a:graphic>
          <a:graphicData uri="http://schemas.openxmlformats.org/drawingml/2006/table">
            <a:tbl>
              <a:tblPr/>
              <a:tblGrid>
                <a:gridCol w="2286000"/>
                <a:gridCol w="60198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Courier New" pitchFamily="49" charset="0"/>
                          <a:cs typeface="Courier New" pitchFamily="49" charset="0"/>
                        </a:rPr>
                        <a:t>hostname</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rPr>
                        <a:t>Prints the name of the local host that you are currently working on. Use netconf to change the name of the machine.</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Courier New" pitchFamily="49" charset="0"/>
                          <a:cs typeface="Courier New" pitchFamily="49" charset="0"/>
                        </a:rPr>
                        <a:t>whoami</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CDDC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rPr>
                        <a:t>Prints current user on the screen. Extremely when switching between a user ids.</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CDDC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Courier New" pitchFamily="49" charset="0"/>
                          <a:cs typeface="Courier New" pitchFamily="49" charset="0"/>
                        </a:rPr>
                        <a:t>finger user_id</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rPr>
                        <a:t>System info about a user. Try: </a:t>
                      </a:r>
                      <a:r>
                        <a:rPr kumimoji="0" lang="en-US" sz="1800" b="0" i="0" u="none" strike="noStrike" cap="none" normalizeH="0" baseline="0" dirty="0" smtClean="0">
                          <a:ln>
                            <a:noFill/>
                          </a:ln>
                          <a:solidFill>
                            <a:srgbClr val="0000FF"/>
                          </a:solidFill>
                          <a:effectLst/>
                          <a:latin typeface="Calibri" pitchFamily="34" charset="0"/>
                        </a:rPr>
                        <a:t>finger</a:t>
                      </a:r>
                      <a:r>
                        <a:rPr kumimoji="0" lang="en-US" sz="1800" b="0" i="0" u="none" strike="noStrike" cap="none" normalizeH="0" baseline="0" dirty="0" smtClean="0">
                          <a:ln>
                            <a:noFill/>
                          </a:ln>
                          <a:solidFill>
                            <a:srgbClr val="000000"/>
                          </a:solidFill>
                          <a:effectLst/>
                          <a:latin typeface="Calibri" pitchFamily="34" charset="0"/>
                        </a:rPr>
                        <a:t> root</a:t>
                      </a:r>
                      <a:endParaRPr kumimoji="0" lang="en-US" sz="1800" b="1" i="0" u="none" strike="noStrike" cap="none" normalizeH="0" baseline="0" dirty="0" smtClean="0">
                        <a:ln>
                          <a:noFill/>
                        </a:ln>
                        <a:solidFill>
                          <a:srgbClr val="000000"/>
                        </a:solidFill>
                        <a:effectLst/>
                        <a:latin typeface="Calibri" pitchFamily="34" charset="0"/>
                      </a:endParaRP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Courier New" pitchFamily="49" charset="0"/>
                          <a:cs typeface="Courier New" pitchFamily="49" charset="0"/>
                        </a:rPr>
                        <a:t>df –h</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CDDC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rPr>
                        <a:t>Print disk info about all the file systems.  The - h means in human-readable form.  (df=disk free) </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CDDC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Courier New" pitchFamily="49" charset="0"/>
                          <a:cs typeface="Courier New" pitchFamily="49" charset="0"/>
                        </a:rPr>
                        <a:t>grep</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rPr>
                        <a:t>Search for certain phrases or words in a file</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Courier New" pitchFamily="49" charset="0"/>
                          <a:cs typeface="Courier New" pitchFamily="49" charset="0"/>
                        </a:rPr>
                        <a:t>du / -bh | more</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CDDC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rPr>
                        <a:t>Print detailed disk usage for each subdirectory starting at the “/” (root) directory in human legible form. (du=disk usage) </a:t>
                      </a:r>
                      <a:endParaRPr kumimoji="0" lang="en-US" sz="1800" b="1" i="0" u="none" strike="noStrike" cap="none" normalizeH="0" baseline="0" dirty="0" smtClean="0">
                        <a:ln>
                          <a:noFill/>
                        </a:ln>
                        <a:solidFill>
                          <a:srgbClr val="000000"/>
                        </a:solidFill>
                        <a:effectLst/>
                        <a:latin typeface="Calibri" pitchFamily="34" charset="0"/>
                      </a:endParaRP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CDDC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Courier New" pitchFamily="49" charset="0"/>
                          <a:cs typeface="Courier New" pitchFamily="49" charset="0"/>
                        </a:rPr>
                        <a:t>free</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rPr>
                        <a:t>Memory info (in kilobytes)</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Courier New" pitchFamily="49" charset="0"/>
                          <a:cs typeface="Courier New" pitchFamily="49" charset="0"/>
                        </a:rPr>
                        <a:t>pwd</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CDDC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rPr>
                        <a:t>Show the name of the current working directory</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CDDCF"/>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a:t>
            </a:r>
            <a:endParaRPr lang="en-US" dirty="0"/>
          </a:p>
        </p:txBody>
      </p:sp>
      <p:sp>
        <p:nvSpPr>
          <p:cNvPr id="52227" name="Content Placeholder 2"/>
          <p:cNvSpPr>
            <a:spLocks noGrp="1"/>
          </p:cNvSpPr>
          <p:nvPr>
            <p:ph idx="1"/>
          </p:nvPr>
        </p:nvSpPr>
        <p:spPr/>
        <p:txBody>
          <a:bodyPr/>
          <a:lstStyle/>
          <a:p>
            <a:pPr lvl="1"/>
            <a:r>
              <a:rPr lang="en-US" b="1" dirty="0" smtClean="0">
                <a:latin typeface="Courier New" panose="02070309020205020404" pitchFamily="49" charset="0"/>
                <a:cs typeface="Courier New" panose="02070309020205020404" pitchFamily="49" charset="0"/>
              </a:rPr>
              <a:t>su userid</a:t>
            </a:r>
          </a:p>
          <a:p>
            <a:pPr lvl="1"/>
            <a:r>
              <a:rPr lang="en-US" b="1" i="1" dirty="0" smtClean="0"/>
              <a:t>su</a:t>
            </a:r>
            <a:r>
              <a:rPr lang="en-US" dirty="0" smtClean="0"/>
              <a:t> is short for </a:t>
            </a:r>
            <a:r>
              <a:rPr lang="en-US" b="1" i="1" u="sng" dirty="0" smtClean="0"/>
              <a:t>s</a:t>
            </a:r>
            <a:r>
              <a:rPr lang="en-US" dirty="0" smtClean="0"/>
              <a:t>witch </a:t>
            </a:r>
            <a:r>
              <a:rPr lang="en-US" b="1" i="1" u="sng" dirty="0" smtClean="0"/>
              <a:t>u</a:t>
            </a:r>
            <a:r>
              <a:rPr lang="en-US" dirty="0" smtClean="0"/>
              <a:t>ser</a:t>
            </a:r>
          </a:p>
          <a:p>
            <a:pPr lvl="2"/>
            <a:r>
              <a:rPr lang="en-US" dirty="0" smtClean="0"/>
              <a:t>temporarily assume the id of another user</a:t>
            </a:r>
          </a:p>
          <a:p>
            <a:pPr lvl="2"/>
            <a:r>
              <a:rPr lang="en-US" dirty="0" smtClean="0"/>
              <a:t>If no userid is supplied root is assumed</a:t>
            </a:r>
          </a:p>
          <a:p>
            <a:pPr lvl="3"/>
            <a:r>
              <a:rPr lang="en-US" dirty="0" smtClean="0"/>
              <a:t>Hence the term superuser is sometimes assumed for su </a:t>
            </a:r>
          </a:p>
          <a:p>
            <a:pPr lvl="2"/>
            <a:r>
              <a:rPr lang="en-US" dirty="0" smtClean="0"/>
              <a:t>Useful in cases when need to be root (</a:t>
            </a:r>
            <a:r>
              <a:rPr lang="en-US" dirty="0" err="1" smtClean="0"/>
              <a:t>superuser</a:t>
            </a:r>
            <a:r>
              <a:rPr lang="en-US" dirty="0" smtClean="0"/>
              <a:t>) for a small number of tasks</a:t>
            </a:r>
          </a:p>
          <a:p>
            <a:pPr lvl="3"/>
            <a:r>
              <a:rPr lang="en-US" dirty="0" smtClean="0"/>
              <a:t>or any user!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eaLnBrk="1" fontAlgn="auto" hangingPunct="1">
              <a:spcAft>
                <a:spcPts val="0"/>
              </a:spcAft>
              <a:defRPr/>
            </a:pPr>
            <a:r>
              <a:rPr lang="en-US" dirty="0" smtClean="0"/>
              <a:t>su</a:t>
            </a:r>
            <a:endParaRPr lang="en-US" dirty="0"/>
          </a:p>
        </p:txBody>
      </p:sp>
      <p:sp>
        <p:nvSpPr>
          <p:cNvPr id="52227" name="Content Placeholder 2"/>
          <p:cNvSpPr>
            <a:spLocks noGrp="1"/>
          </p:cNvSpPr>
          <p:nvPr>
            <p:ph idx="1"/>
          </p:nvPr>
        </p:nvSpPr>
        <p:spPr/>
        <p:txBody>
          <a:bodyPr rtlCol="0">
            <a:normAutofit/>
          </a:bodyPr>
          <a:lstStyle/>
          <a:p>
            <a:pPr marL="438912" indent="-320040" eaLnBrk="1" fontAlgn="auto" hangingPunct="1">
              <a:lnSpc>
                <a:spcPct val="90000"/>
              </a:lnSpc>
              <a:spcBef>
                <a:spcPts val="0"/>
              </a:spcBef>
              <a:spcAft>
                <a:spcPts val="0"/>
              </a:spcAft>
              <a:buFont typeface="Wingdings 2"/>
              <a:buChar char=""/>
              <a:defRPr/>
            </a:pPr>
            <a:r>
              <a:rPr lang="en-US" sz="3000" dirty="0" smtClean="0"/>
              <a:t>It is often useful to become the superuser (root) to perform important system administration tasks</a:t>
            </a:r>
          </a:p>
          <a:p>
            <a:pPr marL="731520" lvl="1" indent="-274320" eaLnBrk="1" fontAlgn="auto" hangingPunct="1">
              <a:lnSpc>
                <a:spcPct val="90000"/>
              </a:lnSpc>
              <a:spcAft>
                <a:spcPts val="0"/>
              </a:spcAft>
              <a:buFont typeface="Wingdings"/>
              <a:buChar char=""/>
              <a:defRPr/>
            </a:pPr>
            <a:r>
              <a:rPr lang="en-US" sz="2600" dirty="0" smtClean="0"/>
              <a:t>But as previously warned </a:t>
            </a:r>
            <a:r>
              <a:rPr lang="en-US" sz="2600" b="1" u="sng" dirty="0" smtClean="0"/>
              <a:t>do not stay logged on as the root</a:t>
            </a:r>
            <a:endParaRPr lang="en-US" sz="2600" dirty="0" smtClean="0"/>
          </a:p>
          <a:p>
            <a:pPr marL="438912" indent="-320040" eaLnBrk="1" fontAlgn="auto" hangingPunct="1">
              <a:lnSpc>
                <a:spcPct val="90000"/>
              </a:lnSpc>
              <a:spcBef>
                <a:spcPts val="0"/>
              </a:spcBef>
              <a:spcAft>
                <a:spcPts val="0"/>
              </a:spcAft>
              <a:buFont typeface="Wingdings 2"/>
              <a:buChar char=""/>
              <a:defRPr/>
            </a:pPr>
            <a:r>
              <a:rPr lang="en-US" sz="3000" dirty="0" smtClean="0"/>
              <a:t>Fortunately, there is a program to give temporary access another user's privileges:</a:t>
            </a:r>
          </a:p>
          <a:p>
            <a:pPr marL="731520" lvl="1" indent="-274320" eaLnBrk="1" fontAlgn="auto" hangingPunct="1">
              <a:lnSpc>
                <a:spcPct val="90000"/>
              </a:lnSpc>
              <a:spcAft>
                <a:spcPts val="0"/>
              </a:spcAft>
              <a:buFont typeface="Wingdings"/>
              <a:buChar char=""/>
              <a:defRPr/>
            </a:pPr>
            <a:r>
              <a:rPr lang="en-US" sz="2600" i="1" dirty="0" smtClean="0">
                <a:solidFill>
                  <a:srgbClr val="0000FF"/>
                </a:solidFill>
                <a:latin typeface="Courier New" pitchFamily="49" charset="0"/>
                <a:cs typeface="Courier New" pitchFamily="49" charset="0"/>
              </a:rPr>
              <a:t>su</a:t>
            </a:r>
            <a:r>
              <a:rPr lang="en-US" sz="2600" dirty="0" smtClean="0">
                <a:solidFill>
                  <a:srgbClr val="0000FF"/>
                </a:solidFill>
                <a:latin typeface="Courier New" pitchFamily="49" charset="0"/>
                <a:cs typeface="Courier New" pitchFamily="49" charset="0"/>
              </a:rPr>
              <a:t> userid</a:t>
            </a:r>
          </a:p>
          <a:p>
            <a:pPr marL="731520" lvl="1" indent="-274320" eaLnBrk="1" fontAlgn="auto" hangingPunct="1">
              <a:lnSpc>
                <a:spcPct val="90000"/>
              </a:lnSpc>
              <a:spcAft>
                <a:spcPts val="0"/>
              </a:spcAft>
              <a:buFont typeface="Wingdings"/>
              <a:buChar char=""/>
              <a:defRPr/>
            </a:pPr>
            <a:r>
              <a:rPr lang="en-US" sz="2600" dirty="0" smtClean="0"/>
              <a:t>If userid not specified, root is assumed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eaLnBrk="1" fontAlgn="auto" hangingPunct="1">
              <a:spcAft>
                <a:spcPts val="0"/>
              </a:spcAft>
              <a:defRPr/>
            </a:pPr>
            <a:r>
              <a:rPr lang="en-US" dirty="0" smtClean="0"/>
              <a:t>su</a:t>
            </a:r>
            <a:endParaRPr lang="en-US" dirty="0"/>
          </a:p>
        </p:txBody>
      </p:sp>
      <p:sp>
        <p:nvSpPr>
          <p:cNvPr id="53251" name="Content Placeholder 2"/>
          <p:cNvSpPr>
            <a:spLocks noGrp="1"/>
          </p:cNvSpPr>
          <p:nvPr>
            <p:ph idx="1"/>
          </p:nvPr>
        </p:nvSpPr>
        <p:spPr/>
        <p:txBody>
          <a:bodyPr rtlCol="0">
            <a:normAutofit fontScale="85000" lnSpcReduction="20000"/>
          </a:bodyPr>
          <a:lstStyle/>
          <a:p>
            <a:pPr marL="438912" indent="-320040" eaLnBrk="1" fontAlgn="auto" hangingPunct="1">
              <a:lnSpc>
                <a:spcPct val="90000"/>
              </a:lnSpc>
              <a:spcBef>
                <a:spcPts val="0"/>
              </a:spcBef>
              <a:spcAft>
                <a:spcPts val="0"/>
              </a:spcAft>
              <a:buFont typeface="Wingdings 2"/>
              <a:buChar char=""/>
              <a:defRPr/>
            </a:pPr>
            <a:r>
              <a:rPr lang="en-US" sz="3000" dirty="0" smtClean="0"/>
              <a:t>To become the superuser or root</a:t>
            </a:r>
          </a:p>
          <a:p>
            <a:pPr marL="731520" lvl="1" indent="-274320" eaLnBrk="1" fontAlgn="auto" hangingPunct="1">
              <a:lnSpc>
                <a:spcPct val="90000"/>
              </a:lnSpc>
              <a:spcAft>
                <a:spcPts val="0"/>
              </a:spcAft>
              <a:buFont typeface="Wingdings"/>
              <a:buChar char=""/>
              <a:defRPr/>
            </a:pPr>
            <a:r>
              <a:rPr lang="en-US" sz="2600" dirty="0" smtClean="0"/>
              <a:t>Debian:</a:t>
            </a:r>
          </a:p>
          <a:p>
            <a:pPr lvl="2" indent="-274320">
              <a:lnSpc>
                <a:spcPct val="90000"/>
              </a:lnSpc>
              <a:buFont typeface="Wingdings"/>
              <a:buChar char=""/>
              <a:defRPr/>
            </a:pPr>
            <a:r>
              <a:rPr lang="en-US" sz="2200" dirty="0" smtClean="0"/>
              <a:t>Type the </a:t>
            </a:r>
            <a:r>
              <a:rPr lang="en-US" sz="2200" i="1" dirty="0" smtClean="0">
                <a:solidFill>
                  <a:schemeClr val="hlink"/>
                </a:solidFill>
                <a:latin typeface="Courier New" panose="02070309020205020404" pitchFamily="49" charset="0"/>
                <a:cs typeface="Courier New" panose="02070309020205020404" pitchFamily="49" charset="0"/>
              </a:rPr>
              <a:t>su</a:t>
            </a:r>
            <a:r>
              <a:rPr lang="en-US" sz="2200" dirty="0" smtClean="0"/>
              <a:t> command</a:t>
            </a:r>
          </a:p>
          <a:p>
            <a:pPr marL="731520" lvl="1" indent="-274320" eaLnBrk="1" fontAlgn="auto" hangingPunct="1">
              <a:lnSpc>
                <a:spcPct val="90000"/>
              </a:lnSpc>
              <a:spcAft>
                <a:spcPts val="0"/>
              </a:spcAft>
              <a:buFont typeface="Wingdings"/>
              <a:buChar char=""/>
              <a:defRPr/>
            </a:pPr>
            <a:r>
              <a:rPr lang="en-US" sz="2600" dirty="0" smtClean="0"/>
              <a:t>CentOS:</a:t>
            </a:r>
          </a:p>
          <a:p>
            <a:pPr lvl="2" indent="-274320">
              <a:lnSpc>
                <a:spcPct val="90000"/>
              </a:lnSpc>
              <a:buFont typeface="Wingdings"/>
              <a:buChar char=""/>
              <a:defRPr/>
            </a:pPr>
            <a:r>
              <a:rPr lang="en-US" sz="2200" dirty="0" smtClean="0"/>
              <a:t>Type the </a:t>
            </a:r>
            <a:r>
              <a:rPr lang="en-US" sz="2200" i="1" dirty="0" smtClean="0">
                <a:solidFill>
                  <a:srgbClr val="00B0F0"/>
                </a:solidFill>
                <a:latin typeface="Courier New" panose="02070309020205020404" pitchFamily="49" charset="0"/>
                <a:cs typeface="Courier New" panose="02070309020205020404" pitchFamily="49" charset="0"/>
              </a:rPr>
              <a:t>su –</a:t>
            </a:r>
            <a:r>
              <a:rPr lang="en-US" sz="2200" dirty="0" smtClean="0"/>
              <a:t> command</a:t>
            </a:r>
          </a:p>
          <a:p>
            <a:pPr lvl="3" indent="-274320">
              <a:lnSpc>
                <a:spcPct val="90000"/>
              </a:lnSpc>
              <a:buFont typeface="Wingdings"/>
              <a:buChar char=""/>
              <a:defRPr/>
            </a:pPr>
            <a:r>
              <a:rPr lang="en-US" sz="1800" dirty="0" smtClean="0"/>
              <a:t>The – is important, in CentOS it gives the privilages</a:t>
            </a:r>
          </a:p>
          <a:p>
            <a:pPr marL="731520" lvl="1" indent="-274320" eaLnBrk="1" fontAlgn="auto" hangingPunct="1">
              <a:lnSpc>
                <a:spcPct val="90000"/>
              </a:lnSpc>
              <a:spcAft>
                <a:spcPts val="0"/>
              </a:spcAft>
              <a:buFont typeface="Wingdings"/>
              <a:buChar char=""/>
              <a:defRPr/>
            </a:pPr>
            <a:r>
              <a:rPr lang="en-US" sz="2600" dirty="0" smtClean="0"/>
              <a:t>Then prompted for root's password:</a:t>
            </a:r>
          </a:p>
          <a:p>
            <a:pPr marL="731520" lvl="1" indent="-274320" eaLnBrk="1" fontAlgn="auto" hangingPunct="1">
              <a:lnSpc>
                <a:spcPct val="90000"/>
              </a:lnSpc>
              <a:spcAft>
                <a:spcPts val="0"/>
              </a:spcAft>
              <a:buFont typeface="Arial" charset="0"/>
              <a:buNone/>
              <a:defRPr/>
            </a:pPr>
            <a:r>
              <a:rPr lang="en-US" sz="2600" dirty="0" smtClean="0">
                <a:solidFill>
                  <a:srgbClr val="0070C0"/>
                </a:solidFill>
                <a:latin typeface="Courier New" pitchFamily="49" charset="0"/>
                <a:cs typeface="Courier New" pitchFamily="49" charset="0"/>
              </a:rPr>
              <a:t>[me@linuxbox me]$ su</a:t>
            </a:r>
          </a:p>
          <a:p>
            <a:pPr marL="731520" lvl="1" indent="-274320" eaLnBrk="1" fontAlgn="auto" hangingPunct="1">
              <a:lnSpc>
                <a:spcPct val="90000"/>
              </a:lnSpc>
              <a:spcAft>
                <a:spcPts val="0"/>
              </a:spcAft>
              <a:buFont typeface="Arial" charset="0"/>
              <a:buNone/>
              <a:defRPr/>
            </a:pPr>
            <a:r>
              <a:rPr lang="en-US" sz="2600" dirty="0" smtClean="0">
                <a:solidFill>
                  <a:srgbClr val="0070C0"/>
                </a:solidFill>
                <a:latin typeface="Courier New" pitchFamily="49" charset="0"/>
                <a:cs typeface="Courier New" pitchFamily="49" charset="0"/>
              </a:rPr>
              <a:t>Password:</a:t>
            </a:r>
          </a:p>
          <a:p>
            <a:pPr marL="731520" lvl="1" indent="-274320" eaLnBrk="1" fontAlgn="auto" hangingPunct="1">
              <a:lnSpc>
                <a:spcPct val="90000"/>
              </a:lnSpc>
              <a:spcAft>
                <a:spcPts val="0"/>
              </a:spcAft>
              <a:buFont typeface="Arial" charset="0"/>
              <a:buNone/>
              <a:defRPr/>
            </a:pPr>
            <a:r>
              <a:rPr lang="en-US" sz="2600" dirty="0" smtClean="0">
                <a:solidFill>
                  <a:srgbClr val="0070C0"/>
                </a:solidFill>
                <a:latin typeface="Courier New" pitchFamily="49" charset="0"/>
                <a:cs typeface="Courier New" pitchFamily="49" charset="0"/>
              </a:rPr>
              <a:t>[root@linuxbox me]#</a:t>
            </a:r>
          </a:p>
          <a:p>
            <a:pPr marL="438912" indent="-320040" eaLnBrk="1" fontAlgn="auto" hangingPunct="1">
              <a:lnSpc>
                <a:spcPct val="90000"/>
              </a:lnSpc>
              <a:spcBef>
                <a:spcPts val="0"/>
              </a:spcBef>
              <a:spcAft>
                <a:spcPts val="0"/>
              </a:spcAft>
              <a:buFont typeface="Wingdings 2"/>
              <a:buChar char=""/>
              <a:defRPr/>
            </a:pPr>
            <a:r>
              <a:rPr lang="en-US" sz="3000" dirty="0" smtClean="0"/>
              <a:t>After executing the </a:t>
            </a:r>
            <a:r>
              <a:rPr lang="en-US" sz="3000" i="1" dirty="0" smtClean="0">
                <a:solidFill>
                  <a:schemeClr val="hlink"/>
                </a:solidFill>
              </a:rPr>
              <a:t>su</a:t>
            </a:r>
            <a:r>
              <a:rPr lang="en-US" sz="3000" dirty="0" smtClean="0"/>
              <a:t> command, a new shell session as the superuser is started</a:t>
            </a:r>
          </a:p>
          <a:p>
            <a:pPr marL="438912" indent="-320040" eaLnBrk="1" fontAlgn="auto" hangingPunct="1">
              <a:lnSpc>
                <a:spcPct val="90000"/>
              </a:lnSpc>
              <a:spcBef>
                <a:spcPts val="0"/>
              </a:spcBef>
              <a:spcAft>
                <a:spcPts val="0"/>
              </a:spcAft>
              <a:buFont typeface="Wingdings 2"/>
              <a:buChar char=""/>
              <a:defRPr/>
            </a:pPr>
            <a:r>
              <a:rPr lang="en-US" sz="3000" dirty="0" smtClean="0"/>
              <a:t>To exit the superuser session</a:t>
            </a:r>
          </a:p>
          <a:p>
            <a:pPr marL="731520" lvl="1" indent="-274320" eaLnBrk="1" fontAlgn="auto" hangingPunct="1">
              <a:lnSpc>
                <a:spcPct val="90000"/>
              </a:lnSpc>
              <a:spcAft>
                <a:spcPts val="0"/>
              </a:spcAft>
              <a:buFont typeface="Wingdings"/>
              <a:buChar char=""/>
              <a:defRPr/>
            </a:pPr>
            <a:r>
              <a:rPr lang="en-US" sz="2600" dirty="0" smtClean="0"/>
              <a:t>type </a:t>
            </a:r>
            <a:r>
              <a:rPr lang="en-US" sz="2600" b="1" u="sng" dirty="0" smtClean="0"/>
              <a:t>exit</a:t>
            </a:r>
          </a:p>
          <a:p>
            <a:pPr marL="731520" lvl="1" indent="-274320" eaLnBrk="1" fontAlgn="auto" hangingPunct="1">
              <a:lnSpc>
                <a:spcPct val="90000"/>
              </a:lnSpc>
              <a:spcAft>
                <a:spcPts val="0"/>
              </a:spcAft>
              <a:buFont typeface="Wingdings"/>
              <a:buChar char=""/>
              <a:defRPr/>
            </a:pPr>
            <a:r>
              <a:rPr lang="en-US" sz="2600" dirty="0" smtClean="0"/>
              <a:t>Returns to previous session (user)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sudo</a:t>
            </a:r>
            <a:endParaRPr lang="en-US" dirty="0"/>
          </a:p>
        </p:txBody>
      </p:sp>
      <p:sp>
        <p:nvSpPr>
          <p:cNvPr id="3" name="Content Placeholder 2"/>
          <p:cNvSpPr>
            <a:spLocks noGrp="1"/>
          </p:cNvSpPr>
          <p:nvPr>
            <p:ph idx="1"/>
          </p:nvPr>
        </p:nvSpPr>
        <p:spPr/>
        <p:txBody>
          <a:bodyPr/>
          <a:lstStyle/>
          <a:p>
            <a:r>
              <a:rPr lang="en-US" dirty="0" smtClean="0"/>
              <a:t>An optional alternative way to allow one account to act as another account</a:t>
            </a:r>
          </a:p>
          <a:p>
            <a:pPr lvl="1"/>
            <a:r>
              <a:rPr lang="en-US" dirty="0" smtClean="0"/>
              <a:t>Also allows restriction of use of features</a:t>
            </a:r>
          </a:p>
          <a:p>
            <a:r>
              <a:rPr lang="en-US" dirty="0" smtClean="0"/>
              <a:t>Ubuntu </a:t>
            </a:r>
          </a:p>
          <a:p>
            <a:pPr lvl="1"/>
            <a:r>
              <a:rPr lang="en-US" dirty="0" smtClean="0"/>
              <a:t>Installed in the base system</a:t>
            </a:r>
          </a:p>
          <a:p>
            <a:pPr lvl="1"/>
            <a:r>
              <a:rPr lang="en-US" dirty="0" smtClean="0"/>
              <a:t>Disables root</a:t>
            </a:r>
          </a:p>
          <a:p>
            <a:pPr lvl="1"/>
            <a:r>
              <a:rPr lang="en-US" dirty="0" smtClean="0"/>
              <a:t>Gives root authority to the base user through sudo</a:t>
            </a:r>
          </a:p>
          <a:p>
            <a:pPr lvl="1"/>
            <a:r>
              <a:rPr lang="en-US" dirty="0" smtClean="0"/>
              <a:t>Example: </a:t>
            </a:r>
            <a:r>
              <a:rPr lang="en-US" dirty="0" smtClean="0">
                <a:latin typeface="Courier New" panose="02070309020205020404" pitchFamily="49" charset="0"/>
                <a:cs typeface="Courier New" panose="02070309020205020404" pitchFamily="49" charset="0"/>
              </a:rPr>
              <a:t>sudo </a:t>
            </a:r>
            <a:r>
              <a:rPr lang="en-US" dirty="0" err="1" smtClean="0">
                <a:latin typeface="Courier New" panose="02070309020205020404" pitchFamily="49" charset="0"/>
                <a:cs typeface="Courier New" panose="02070309020205020404" pitchFamily="49" charset="0"/>
              </a:rPr>
              <a:t>tkombol</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ifconfig</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xmlns="" val="1207406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p:txBody>
          <a:bodyPr/>
          <a:lstStyle/>
          <a:p>
            <a:pPr eaLnBrk="1" fontAlgn="auto" hangingPunct="1">
              <a:spcAft>
                <a:spcPts val="0"/>
              </a:spcAft>
              <a:defRPr/>
            </a:pPr>
            <a:r>
              <a:rPr lang="en-US" dirty="0" smtClean="0">
                <a:solidFill>
                  <a:schemeClr val="accent1">
                    <a:satMod val="150000"/>
                  </a:schemeClr>
                </a:solidFill>
              </a:rPr>
              <a:t>File Access</a:t>
            </a:r>
          </a:p>
        </p:txBody>
      </p:sp>
      <p:sp>
        <p:nvSpPr>
          <p:cNvPr id="40963" name="Subtitle 4"/>
          <p:cNvSpPr>
            <a:spLocks noGrp="1"/>
          </p:cNvSpPr>
          <p:nvPr>
            <p:ph type="body" idx="1"/>
          </p:nvPr>
        </p:nvSpPr>
        <p:spPr/>
        <p:txBody>
          <a:bodyPr/>
          <a:lstStyle/>
          <a:p>
            <a:pPr eaLnBrk="1" hangingPunct="1"/>
            <a:r>
              <a:rPr lang="en-US" dirty="0" smtClean="0"/>
              <a:t>Permissions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eaLnBrk="1" fontAlgn="auto" hangingPunct="1">
              <a:spcAft>
                <a:spcPts val="0"/>
              </a:spcAft>
              <a:defRPr/>
            </a:pPr>
            <a:r>
              <a:rPr lang="en-US" dirty="0" smtClean="0"/>
              <a:t>What are Permissions?</a:t>
            </a:r>
            <a:endParaRPr lang="en-US" dirty="0"/>
          </a:p>
        </p:txBody>
      </p:sp>
      <p:sp>
        <p:nvSpPr>
          <p:cNvPr id="41987" name="Content Placeholder 2"/>
          <p:cNvSpPr>
            <a:spLocks noGrp="1"/>
          </p:cNvSpPr>
          <p:nvPr>
            <p:ph idx="1"/>
          </p:nvPr>
        </p:nvSpPr>
        <p:spPr/>
        <p:txBody>
          <a:bodyPr/>
          <a:lstStyle/>
          <a:p>
            <a:pPr eaLnBrk="1" hangingPunct="1">
              <a:lnSpc>
                <a:spcPct val="80000"/>
              </a:lnSpc>
            </a:pPr>
            <a:r>
              <a:rPr lang="en-US" sz="3000" dirty="0" smtClean="0"/>
              <a:t>The Unix operating system families are not only </a:t>
            </a:r>
            <a:r>
              <a:rPr lang="en-US" sz="3000" b="1" i="1" dirty="0" smtClean="0">
                <a:solidFill>
                  <a:srgbClr val="0070C0"/>
                </a:solidFill>
              </a:rPr>
              <a:t>multitasking</a:t>
            </a:r>
            <a:r>
              <a:rPr lang="en-US" sz="3000" dirty="0" smtClean="0"/>
              <a:t> but are also a </a:t>
            </a:r>
            <a:r>
              <a:rPr lang="en-US" sz="3000" b="1" i="1" dirty="0" smtClean="0">
                <a:solidFill>
                  <a:srgbClr val="0070C0"/>
                </a:solidFill>
              </a:rPr>
              <a:t>multi-user</a:t>
            </a:r>
            <a:r>
              <a:rPr lang="en-US" sz="3000" dirty="0" smtClean="0">
                <a:solidFill>
                  <a:srgbClr val="0070C0"/>
                </a:solidFill>
              </a:rPr>
              <a:t> </a:t>
            </a:r>
          </a:p>
          <a:p>
            <a:pPr eaLnBrk="1" hangingPunct="1">
              <a:lnSpc>
                <a:spcPct val="80000"/>
              </a:lnSpc>
            </a:pPr>
            <a:r>
              <a:rPr lang="en-US" sz="3000" dirty="0" smtClean="0"/>
              <a:t>What exactly does multi-user this mean?</a:t>
            </a:r>
          </a:p>
          <a:p>
            <a:pPr lvl="1" eaLnBrk="1" hangingPunct="1">
              <a:lnSpc>
                <a:spcPct val="80000"/>
              </a:lnSpc>
            </a:pPr>
            <a:r>
              <a:rPr lang="en-US" sz="2600" dirty="0" smtClean="0"/>
              <a:t>More than one user can be operating on the computer at the same time</a:t>
            </a:r>
          </a:p>
          <a:p>
            <a:pPr lvl="1" eaLnBrk="1" hangingPunct="1">
              <a:lnSpc>
                <a:spcPct val="80000"/>
              </a:lnSpc>
            </a:pPr>
            <a:r>
              <a:rPr lang="en-US" sz="2600" dirty="0" smtClean="0"/>
              <a:t>While the computer might only have one keyboard and monitor, it can still be used by more than one user</a:t>
            </a:r>
          </a:p>
          <a:p>
            <a:pPr lvl="2">
              <a:lnSpc>
                <a:spcPct val="80000"/>
              </a:lnSpc>
            </a:pPr>
            <a:r>
              <a:rPr lang="en-US" sz="2200" dirty="0" smtClean="0"/>
              <a:t>If the computer has serial ports users may access the computer via an external terminal</a:t>
            </a:r>
          </a:p>
          <a:p>
            <a:pPr lvl="2">
              <a:lnSpc>
                <a:spcPct val="80000"/>
              </a:lnSpc>
            </a:pPr>
            <a:r>
              <a:rPr lang="en-US" sz="2200" dirty="0" smtClean="0"/>
              <a:t>If a computer is attached to a network, or the Internet, remote users can log in via </a:t>
            </a:r>
            <a:r>
              <a:rPr lang="en-US" sz="2200" dirty="0" smtClean="0">
                <a:hlinkClick r:id="rId3"/>
              </a:rPr>
              <a:t>telnet</a:t>
            </a:r>
            <a:r>
              <a:rPr lang="en-US" sz="2200" dirty="0" smtClean="0"/>
              <a:t> or </a:t>
            </a:r>
            <a:r>
              <a:rPr lang="en-US" sz="2200" dirty="0" smtClean="0">
                <a:hlinkClick r:id="rId4"/>
              </a:rPr>
              <a:t>ssh</a:t>
            </a:r>
            <a:r>
              <a:rPr lang="en-US" sz="2200" dirty="0" smtClean="0"/>
              <a:t> (secure shell) and operate the computer</a:t>
            </a:r>
          </a:p>
          <a:p>
            <a:pPr eaLnBrk="1" hangingPunct="1">
              <a:lnSpc>
                <a:spcPct val="80000"/>
              </a:lnSpc>
            </a:pPr>
            <a:endParaRPr lang="en-US" sz="3000" dirty="0" smtClean="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2.1.3179"/>
  <p:tag name="PPTVERSION" val="14"/>
  <p:tag name="TPOS" val="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3064</TotalTime>
  <Words>2082</Words>
  <Application>Microsoft Office PowerPoint</Application>
  <PresentationFormat>On-screen Show (4:3)</PresentationFormat>
  <Paragraphs>323</Paragraphs>
  <Slides>39</Slides>
  <Notes>24</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Module</vt:lpstr>
      <vt:lpstr>Linux Command Basics II</vt:lpstr>
      <vt:lpstr>man review… </vt:lpstr>
      <vt:lpstr>su</vt:lpstr>
      <vt:lpstr>su</vt:lpstr>
      <vt:lpstr>su</vt:lpstr>
      <vt:lpstr>su</vt:lpstr>
      <vt:lpstr>sudo</vt:lpstr>
      <vt:lpstr>File Access</vt:lpstr>
      <vt:lpstr>What are Permissions?</vt:lpstr>
      <vt:lpstr>What are Permissions?</vt:lpstr>
      <vt:lpstr>Files Permissions</vt:lpstr>
      <vt:lpstr>Files Permissions</vt:lpstr>
      <vt:lpstr>Files Permissions</vt:lpstr>
      <vt:lpstr>Files Permissions</vt:lpstr>
      <vt:lpstr>Permissions</vt:lpstr>
      <vt:lpstr>chmod</vt:lpstr>
      <vt:lpstr>chmod (octal)</vt:lpstr>
      <vt:lpstr>chmod (octal) </vt:lpstr>
      <vt:lpstr>Table of some common permissions</vt:lpstr>
      <vt:lpstr>Directory Permissions</vt:lpstr>
      <vt:lpstr>some useful settings for directories</vt:lpstr>
      <vt:lpstr>chmod (symbolic mode)</vt:lpstr>
      <vt:lpstr>chmod (symbolic mode)</vt:lpstr>
      <vt:lpstr>chmod: octal or symbolic?</vt:lpstr>
      <vt:lpstr>chown</vt:lpstr>
      <vt:lpstr>chown</vt:lpstr>
      <vt:lpstr>chgrp</vt:lpstr>
      <vt:lpstr>Job control</vt:lpstr>
      <vt:lpstr>Job Control</vt:lpstr>
      <vt:lpstr>kill</vt:lpstr>
      <vt:lpstr>Slide 31</vt:lpstr>
      <vt:lpstr>Other</vt:lpstr>
      <vt:lpstr>grep</vt:lpstr>
      <vt:lpstr>Redirection</vt:lpstr>
      <vt:lpstr>Pipes </vt:lpstr>
      <vt:lpstr>Reminder:  Autocomplete and Recall</vt:lpstr>
      <vt:lpstr>Wrap-up</vt:lpstr>
      <vt:lpstr>Your own top 10 Linux commands</vt:lpstr>
      <vt:lpstr>Slide 39</vt:lpstr>
    </vt:vector>
  </TitlesOfParts>
  <Company>uncc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Linux Command Lines</dc:title>
  <dc:creator>fxu</dc:creator>
  <cp:lastModifiedBy>ajkombol</cp:lastModifiedBy>
  <cp:revision>353</cp:revision>
  <dcterms:created xsi:type="dcterms:W3CDTF">2007-08-28T17:19:37Z</dcterms:created>
  <dcterms:modified xsi:type="dcterms:W3CDTF">2016-09-05T18:37:59Z</dcterms:modified>
</cp:coreProperties>
</file>