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69" r:id="rId4"/>
    <p:sldId id="264" r:id="rId5"/>
    <p:sldId id="258" r:id="rId6"/>
    <p:sldId id="271" r:id="rId7"/>
    <p:sldId id="272" r:id="rId8"/>
    <p:sldId id="259" r:id="rId9"/>
    <p:sldId id="270" r:id="rId10"/>
    <p:sldId id="260" r:id="rId11"/>
    <p:sldId id="261" r:id="rId12"/>
    <p:sldId id="275" r:id="rId13"/>
    <p:sldId id="273" r:id="rId14"/>
    <p:sldId id="274" r:id="rId15"/>
    <p:sldId id="262" r:id="rId16"/>
    <p:sldId id="263" r:id="rId17"/>
    <p:sldId id="276" r:id="rId18"/>
    <p:sldId id="266" r:id="rId19"/>
    <p:sldId id="268" r:id="rId20"/>
    <p:sldId id="265" r:id="rId21"/>
  </p:sldIdLst>
  <p:sldSz cx="9144000" cy="6858000" type="screen4x3"/>
  <p:notesSz cx="6858000" cy="9144000"/>
  <p:custDataLst>
    <p:tags r:id="rId2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18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8AA00-DEF1-4A27-941D-EDD86455440E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EBEA8-29CE-4FC3-BDB6-0322040F28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87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475FF-A038-4B54-8EDA-86D0D1D2F08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778F2-E303-4971-BF18-E8780452FFB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E94985-673C-471E-A07E-3DE6ABF13CB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36728-90AD-499B-A6E9-B73D01F82FC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7E693-FD7D-4BA3-BD6B-EF3399038F5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5B904A-0F3E-4615-8990-7111AE50AB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E9752-8564-414B-A238-9798B68D74F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C7142-77A8-4575-916B-2AA91DB705E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77855-4319-473C-B61B-0303F050552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46190-D64D-420F-AD43-2CCFAD72360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CD03C-3839-495C-9739-98B6BB54F7C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7B7065-DC1D-4D9B-A423-5E290960AB8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Linux_distribution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ntu.com/" TargetMode="External"/><Relationship Id="rId2" Type="http://schemas.openxmlformats.org/officeDocument/2006/relationships/hyperlink" Target="http://en.wikipedia.org/wiki/Debi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entOS" TargetMode="External"/><Relationship Id="rId5" Type="http://schemas.openxmlformats.org/officeDocument/2006/relationships/hyperlink" Target="http://en.wikipedia.org/wiki/Fedora_(Linux_distribution)" TargetMode="External"/><Relationship Id="rId4" Type="http://schemas.openxmlformats.org/officeDocument/2006/relationships/hyperlink" Target="http://en.wikipedia.org/wiki/Red_Hat_Enterprise_Linu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DE" TargetMode="External"/><Relationship Id="rId2" Type="http://schemas.openxmlformats.org/officeDocument/2006/relationships/hyperlink" Target="http://en.wikipedia.org/wiki/GNOM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hell_(computing)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nu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nix" TargetMode="External"/><Relationship Id="rId2" Type="http://schemas.openxmlformats.org/officeDocument/2006/relationships/hyperlink" Target="http://en.wikipedia.org/wiki/Operating_syst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Open-source_software" TargetMode="External"/><Relationship Id="rId5" Type="http://schemas.openxmlformats.org/officeDocument/2006/relationships/hyperlink" Target="http://en.wikipedia.org/wiki/Free_software" TargetMode="External"/><Relationship Id="rId4" Type="http://schemas.openxmlformats.org/officeDocument/2006/relationships/hyperlink" Target="http://en.wikipedia.org/wiki/Single_UNIX_Specifica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Abstraction_layer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Kernel_(computer_science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Linus_Torvalds" TargetMode="External"/><Relationship Id="rId3" Type="http://schemas.openxmlformats.org/officeDocument/2006/relationships/hyperlink" Target="http://en.wikipedia.org/wiki/GNU_Project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en.wikipedia.org/wiki/Mini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mage:Linus_Torvalds.jpeg" TargetMode="External"/><Relationship Id="rId5" Type="http://schemas.openxmlformats.org/officeDocument/2006/relationships/hyperlink" Target="http://en.wikipedia.org/wiki/Berkeley_Software_Distribution" TargetMode="External"/><Relationship Id="rId4" Type="http://schemas.openxmlformats.org/officeDocument/2006/relationships/hyperlink" Target="http://en.wikipedia.org/wiki/GNU_Hurd" TargetMode="External"/><Relationship Id="rId9" Type="http://schemas.openxmlformats.org/officeDocument/2006/relationships/hyperlink" Target="http://en.wikipedia.org/wiki/Linux_kerne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1850" y="2606675"/>
            <a:ext cx="7772400" cy="2117725"/>
          </a:xfrm>
        </p:spPr>
        <p:txBody>
          <a:bodyPr/>
          <a:lstStyle/>
          <a:p>
            <a:pPr eaLnBrk="1" hangingPunct="1"/>
            <a:r>
              <a:rPr lang="en-US" altLang="zh-CN" sz="5000" smtClean="0"/>
              <a:t>Linux Introduction</a:t>
            </a:r>
            <a:endParaRPr lang="en-US" altLang="zh-CN" sz="250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68863"/>
            <a:ext cx="6400800" cy="1081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dirty="0" smtClean="0"/>
              <a:t>ITIS 2110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857232"/>
            <a:ext cx="5286412" cy="2280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                   GNU 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203575" y="1125538"/>
            <a:ext cx="56896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 dirty="0" smtClean="0"/>
              <a:t>A computer operating system composed entirely of “free software”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GNU is a recursive acronym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600" b="1" i="1" dirty="0" smtClean="0"/>
              <a:t>G</a:t>
            </a:r>
            <a:r>
              <a:rPr lang="en-US" altLang="zh-CN" sz="1600" i="1" dirty="0" smtClean="0"/>
              <a:t>NU's </a:t>
            </a:r>
            <a:r>
              <a:rPr lang="en-US" altLang="zh-CN" sz="1600" b="1" i="1" dirty="0" smtClean="0"/>
              <a:t>N</a:t>
            </a:r>
            <a:r>
              <a:rPr lang="en-US" altLang="zh-CN" sz="1600" i="1" dirty="0" smtClean="0"/>
              <a:t>ot </a:t>
            </a:r>
            <a:r>
              <a:rPr lang="en-US" altLang="zh-CN" sz="1600" b="1" i="1" dirty="0" smtClean="0"/>
              <a:t>U</a:t>
            </a:r>
            <a:r>
              <a:rPr lang="en-US" altLang="zh-CN" sz="1600" i="1" dirty="0" smtClean="0"/>
              <a:t>nix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Design is Unix-like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600" dirty="0" smtClean="0"/>
              <a:t>Differs from Unix by being free software and by not containing any Unix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 GNU founded by Richard Stallman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600" dirty="0" smtClean="0"/>
              <a:t>Original focus of the </a:t>
            </a:r>
            <a:r>
              <a:rPr lang="en-US" altLang="zh-CN" sz="1600" i="1" dirty="0" smtClean="0"/>
              <a:t>Free Software Foundation </a:t>
            </a:r>
            <a:r>
              <a:rPr lang="en-US" altLang="zh-CN" sz="1600" dirty="0" smtClean="0"/>
              <a:t>(FSF)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 smtClean="0"/>
              <a:t>Project to develop GNU is known as the </a:t>
            </a:r>
            <a:r>
              <a:rPr lang="en-US" altLang="zh-CN" sz="2400" i="1" dirty="0" smtClean="0"/>
              <a:t>GNU Project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Programs released under the auspices of the GNU Project are called </a:t>
            </a:r>
            <a:r>
              <a:rPr lang="en-US" altLang="zh-CN" sz="2000" i="1" dirty="0" smtClean="0"/>
              <a:t>GNU packages</a:t>
            </a:r>
            <a:r>
              <a:rPr lang="en-US" altLang="zh-CN" sz="2000" dirty="0" smtClean="0"/>
              <a:t> or </a:t>
            </a:r>
            <a:r>
              <a:rPr lang="en-US" altLang="zh-CN" sz="2000" i="1" dirty="0" smtClean="0"/>
              <a:t>GNU programs</a:t>
            </a:r>
            <a:endParaRPr lang="en-US" altLang="zh-CN" sz="2000" dirty="0" smtClean="0"/>
          </a:p>
        </p:txBody>
      </p:sp>
      <p:pic>
        <p:nvPicPr>
          <p:cNvPr id="1126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905125" cy="589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Linux distribution 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268413"/>
            <a:ext cx="8496300" cy="5473700"/>
          </a:xfrm>
        </p:spPr>
        <p:txBody>
          <a:bodyPr/>
          <a:lstStyle/>
          <a:p>
            <a:pPr eaLnBrk="1" hangingPunct="1"/>
            <a:r>
              <a:rPr lang="en-US" altLang="zh-CN" sz="3200" dirty="0" smtClean="0"/>
              <a:t>A </a:t>
            </a:r>
            <a:r>
              <a:rPr lang="en-US" altLang="zh-CN" sz="3200" b="1" dirty="0" smtClean="0"/>
              <a:t>Linux distribution</a:t>
            </a:r>
          </a:p>
          <a:p>
            <a:pPr lvl="1" eaLnBrk="1" hangingPunct="1"/>
            <a:r>
              <a:rPr lang="en-US" altLang="zh-CN" sz="2800" b="1" dirty="0" smtClean="0"/>
              <a:t> </a:t>
            </a:r>
            <a:r>
              <a:rPr lang="en-US" altLang="zh-CN" sz="2800" dirty="0" smtClean="0"/>
              <a:t>Member of the Linux family of Unix-like operating systems</a:t>
            </a:r>
          </a:p>
          <a:p>
            <a:pPr lvl="1" eaLnBrk="1" hangingPunct="1"/>
            <a:r>
              <a:rPr lang="en-US" altLang="zh-CN" sz="2800" dirty="0" smtClean="0"/>
              <a:t>Contains: </a:t>
            </a:r>
          </a:p>
          <a:p>
            <a:pPr lvl="2" eaLnBrk="1" hangingPunct="1"/>
            <a:r>
              <a:rPr lang="en-US" altLang="zh-CN" dirty="0" smtClean="0"/>
              <a:t>Linux kernel</a:t>
            </a:r>
          </a:p>
          <a:p>
            <a:pPr lvl="2" eaLnBrk="1" hangingPunct="1"/>
            <a:r>
              <a:rPr lang="en-US" altLang="zh-CN" dirty="0" smtClean="0"/>
              <a:t>Non-kernel parts of the GNU operating system</a:t>
            </a:r>
          </a:p>
          <a:p>
            <a:pPr lvl="2" eaLnBrk="1" hangingPunct="1"/>
            <a:r>
              <a:rPr lang="en-US" altLang="zh-CN" dirty="0" smtClean="0"/>
              <a:t>Assorted other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Linux distribution 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268413"/>
            <a:ext cx="8496300" cy="5473700"/>
          </a:xfrm>
        </p:spPr>
        <p:txBody>
          <a:bodyPr/>
          <a:lstStyle/>
          <a:p>
            <a:pPr eaLnBrk="1" hangingPunct="1"/>
            <a:r>
              <a:rPr lang="en-US" altLang="zh-CN" sz="2400" dirty="0" smtClean="0"/>
              <a:t>Often simply called a </a:t>
            </a:r>
            <a:r>
              <a:rPr lang="en-US" altLang="zh-CN" sz="2400" b="1" dirty="0" smtClean="0"/>
              <a:t>distribution</a:t>
            </a:r>
            <a:r>
              <a:rPr lang="en-US" altLang="zh-CN" sz="2400" dirty="0" smtClean="0"/>
              <a:t> or </a:t>
            </a:r>
            <a:r>
              <a:rPr lang="en-US" altLang="zh-CN" sz="2400" b="1" dirty="0" smtClean="0"/>
              <a:t>distro</a:t>
            </a:r>
            <a:endParaRPr lang="en-US" altLang="zh-CN" sz="2400" dirty="0" smtClean="0"/>
          </a:p>
          <a:p>
            <a:pPr lvl="1" eaLnBrk="1" hangingPunct="1"/>
            <a:r>
              <a:rPr lang="en-US" altLang="zh-CN" sz="2200" dirty="0" smtClean="0"/>
              <a:t>Linux distributions have taken a wide variety of forms</a:t>
            </a:r>
          </a:p>
          <a:p>
            <a:pPr lvl="2" eaLnBrk="1" hangingPunct="1"/>
            <a:r>
              <a:rPr lang="en-US" altLang="zh-CN" sz="1800" dirty="0" smtClean="0"/>
              <a:t>From fully-featured desktop and server operating systems </a:t>
            </a:r>
          </a:p>
          <a:p>
            <a:pPr lvl="2" eaLnBrk="1" hangingPunct="1"/>
            <a:r>
              <a:rPr lang="en-US" altLang="zh-CN" sz="1800" dirty="0" smtClean="0"/>
              <a:t>To minimal environments </a:t>
            </a:r>
          </a:p>
          <a:p>
            <a:pPr lvl="3" eaLnBrk="1" hangingPunct="1"/>
            <a:r>
              <a:rPr lang="en-US" altLang="zh-CN" sz="1600" dirty="0" smtClean="0"/>
              <a:t>Typically for use in embedded systems, or for booting from a floppy</a:t>
            </a:r>
          </a:p>
          <a:p>
            <a:pPr lvl="3" eaLnBrk="1" hangingPunct="1"/>
            <a:r>
              <a:rPr lang="en-US" altLang="zh-CN" sz="1600" dirty="0" smtClean="0"/>
              <a:t>Live: boots from a CD or DVD</a:t>
            </a:r>
          </a:p>
          <a:p>
            <a:pPr lvl="2" eaLnBrk="1" hangingPunct="1"/>
            <a:r>
              <a:rPr lang="en-US" altLang="zh-CN" sz="1800" dirty="0" smtClean="0"/>
              <a:t>Most (if not all) of the kernel and software packages are free and open source</a:t>
            </a:r>
          </a:p>
          <a:p>
            <a:pPr lvl="1" eaLnBrk="1" hangingPunct="1"/>
            <a:r>
              <a:rPr lang="en-US" altLang="zh-CN" sz="2200" dirty="0" smtClean="0"/>
              <a:t>A "</a:t>
            </a:r>
            <a:r>
              <a:rPr lang="en-US" altLang="zh-CN" sz="2200" dirty="0" err="1" smtClean="0"/>
              <a:t>distro</a:t>
            </a:r>
            <a:r>
              <a:rPr lang="en-US" altLang="zh-CN" sz="2200" dirty="0" smtClean="0"/>
              <a:t>" simply refers to a particular assortment of applications married with a particularly compiled kernel</a:t>
            </a:r>
          </a:p>
          <a:p>
            <a:pPr lvl="2" eaLnBrk="1" hangingPunct="1"/>
            <a:r>
              <a:rPr lang="en-US" altLang="zh-CN" sz="1800" dirty="0" smtClean="0"/>
              <a:t>“Out-of-the-box" capabilities meets most of the needs of its particular end-user base </a:t>
            </a:r>
          </a:p>
          <a:p>
            <a:pPr lvl="2" eaLnBrk="1" hangingPunct="1"/>
            <a:r>
              <a:rPr lang="en-US" altLang="zh-CN" sz="1800" dirty="0" smtClean="0"/>
              <a:t>Aside from certain custom software </a:t>
            </a:r>
          </a:p>
          <a:p>
            <a:pPr lvl="3" eaLnBrk="1" hangingPunct="1"/>
            <a:r>
              <a:rPr lang="en-US" altLang="zh-CN" sz="1600" dirty="0" smtClean="0"/>
              <a:t>such as installers and configuration tools</a:t>
            </a:r>
          </a:p>
          <a:p>
            <a:pPr eaLnBrk="1" hangingPunct="1"/>
            <a:endParaRPr lang="en-US" altLang="zh-CN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Linux distribution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sz="2800" dirty="0" smtClean="0"/>
              <a:t>Currently over three hundred Linux distribution projects in active 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/>
              <a:t>Constantly being revised and improved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 smtClean="0"/>
              <a:t>Commercially-backed distributions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/>
              <a:t>Fedora (Red Hat), SUSE Linux (Novell), Ubuntu (Canonical Ltd.) and </a:t>
            </a:r>
            <a:r>
              <a:rPr lang="en-US" altLang="zh-CN" sz="2400" dirty="0" err="1" smtClean="0"/>
              <a:t>Mandriva</a:t>
            </a:r>
            <a:r>
              <a:rPr lang="en-US" altLang="zh-CN" sz="2400" dirty="0" smtClean="0"/>
              <a:t> Linux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 smtClean="0"/>
              <a:t>Community distributions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/>
              <a:t>Debian and Gentoo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 smtClean="0"/>
              <a:t>The bigger the user base for the distribution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/>
              <a:t>More elaborate procedures for assembling and testing a distribution prior to release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 smtClean="0"/>
              <a:t>Wikipedia:</a:t>
            </a:r>
            <a:endParaRPr lang="en-US" altLang="zh-CN" dirty="0" smtClean="0">
              <a:hlinkClick r:id="rId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CN" sz="2600" dirty="0" smtClean="0">
                <a:hlinkClick r:id="rId2"/>
              </a:rPr>
              <a:t>http://en.wikipedia.org/wiki/List_of_Linux_distributions</a:t>
            </a:r>
            <a:r>
              <a:rPr lang="en-US" altLang="zh-CN" sz="2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0"/>
            <a:ext cx="592932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2400" dirty="0" smtClean="0"/>
              <a:t>Linux Distribution Genesis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Timeline representing the development of various Linux </a:t>
            </a:r>
            <a:r>
              <a:rPr lang="en-US" altLang="zh-CN" dirty="0" smtClean="0"/>
              <a:t>distributions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Circa 2008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Choosing a Linux distribution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sz="3600" b="1" dirty="0" smtClean="0">
                <a:solidFill>
                  <a:srgbClr val="FF0000"/>
                </a:solidFill>
                <a:hlinkClick r:id="rId2" tooltip="Debian"/>
              </a:rPr>
              <a:t>Debian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A non-commercial distribution maintained by a volunteer developer community with a strong commitment to free software principles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b="1" dirty="0" smtClean="0">
                <a:hlinkClick r:id="rId3"/>
              </a:rPr>
              <a:t>Ubuntu</a:t>
            </a:r>
            <a:endParaRPr lang="en-US" altLang="zh-CN" b="1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zh-CN" sz="1600" dirty="0" smtClean="0"/>
              <a:t>User friendly version of Debian </a:t>
            </a:r>
            <a:endParaRPr lang="en-US" altLang="zh-CN" sz="1600" dirty="0" smtClean="0">
              <a:hlinkClick r:id="rId4" tooltip="Red Hat Enterprise Linux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3600" b="1" dirty="0" smtClean="0">
                <a:hlinkClick r:id="rId4" tooltip="Red Hat Enterprise Linux"/>
              </a:rPr>
              <a:t>Red Hat Enterprise Linux</a:t>
            </a:r>
            <a:endParaRPr lang="en-US" altLang="zh-CN" sz="36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Maintained by the American company of the same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Provides a community version in the form of </a:t>
            </a:r>
            <a:r>
              <a:rPr lang="en-US" altLang="zh-CN" sz="2000" dirty="0" smtClean="0">
                <a:hlinkClick r:id="rId5" tooltip="Fedora (Linux distribution)"/>
              </a:rPr>
              <a:t>Fedora</a:t>
            </a:r>
            <a:r>
              <a:rPr lang="en-US" altLang="zh-CN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b="1" dirty="0" smtClean="0">
                <a:solidFill>
                  <a:srgbClr val="FF0000"/>
                </a:solidFill>
                <a:hlinkClick r:id="rId6" tooltip="CentOS"/>
              </a:rPr>
              <a:t>CentOS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CN" sz="1600" dirty="0" smtClean="0"/>
              <a:t>A distribution derived from the same sources used by Red Hat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600" dirty="0" smtClean="0"/>
              <a:t>Maintained by a dedicated volunteer community of developers with both 100% Red Hat - compatible versions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600" dirty="0" smtClean="0"/>
              <a:t>An upgraded version available that is not always 100% upstream compatible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User interfaces in computing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85926"/>
            <a:ext cx="8643998" cy="450059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b="1" dirty="0" smtClean="0"/>
              <a:t>User Interface (UI)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 smtClean="0"/>
              <a:t>Textual, Graphical, and/or Auditory information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User sends commands to system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System presents information to the user</a:t>
            </a:r>
          </a:p>
          <a:p>
            <a:pPr lvl="2" eaLnBrk="1" hangingPunct="1">
              <a:lnSpc>
                <a:spcPct val="80000"/>
              </a:lnSpc>
            </a:pPr>
            <a:endParaRPr lang="en-US" altLang="zh-CN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CN" dirty="0" smtClean="0"/>
              <a:t>Control sequences to control the program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User presents to the program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CN" sz="1800" dirty="0" smtClean="0"/>
              <a:t>Keystrokes with the computer keyboard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CN" sz="1800" dirty="0" smtClean="0"/>
              <a:t>Movements of the computer mouse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CN" sz="1800" dirty="0" smtClean="0"/>
              <a:t>Selections with the touch screen….</a:t>
            </a:r>
            <a:endParaRPr lang="en-US" altLang="zh-CN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User interfaces in computing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14422"/>
            <a:ext cx="8643998" cy="550072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b="1" dirty="0" smtClean="0"/>
              <a:t>Graphical User Interfaces (GUI)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 smtClean="0"/>
              <a:t>Accept input via devices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Computer keyboard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Mouse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 smtClean="0"/>
              <a:t>Provide articulated graphical output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Standard output device (computer monitor)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b="1" dirty="0" smtClean="0"/>
              <a:t>Command Line Interfaces (CLI)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 smtClean="0"/>
              <a:t>User provides the input by typing a command string on the Standard Input Device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Computer keyboard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Printing terminal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 smtClean="0"/>
              <a:t>System provides output by printing text on the Standard Output Device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Computer Monitor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dirty="0" smtClean="0"/>
              <a:t>Printing terminal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1476375" y="333375"/>
            <a:ext cx="41757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GUI: A </a:t>
            </a:r>
            <a:r>
              <a:rPr lang="en-US" altLang="zh-CN" dirty="0"/>
              <a:t>typical GNOME 2.18 desktop  </a:t>
            </a:r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1476375" y="5229225"/>
            <a:ext cx="5832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Today, </a:t>
            </a:r>
            <a:r>
              <a:rPr lang="en-US" altLang="zh-CN" sz="2400">
                <a:hlinkClick r:id="rId2" tooltip="GNOME"/>
              </a:rPr>
              <a:t>GNOME</a:t>
            </a:r>
            <a:r>
              <a:rPr lang="en-US" altLang="zh-CN" sz="2400"/>
              <a:t> and </a:t>
            </a:r>
            <a:r>
              <a:rPr lang="en-US" altLang="zh-CN" sz="2400">
                <a:hlinkClick r:id="rId3" tooltip="KDE"/>
              </a:rPr>
              <a:t>KDE</a:t>
            </a:r>
            <a:r>
              <a:rPr lang="en-US" altLang="zh-CN" sz="2400"/>
              <a:t> are the dominant solutions, and often installed by default on Linux systems. </a:t>
            </a:r>
          </a:p>
        </p:txBody>
      </p:sp>
      <p:pic>
        <p:nvPicPr>
          <p:cNvPr id="1741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692696"/>
            <a:ext cx="585470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981075"/>
            <a:ext cx="6096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7"/>
          <p:cNvSpPr>
            <a:spLocks noGrp="1" noChangeArrowheads="1"/>
          </p:cNvSpPr>
          <p:nvPr>
            <p:ph type="title"/>
          </p:nvPr>
        </p:nvSpPr>
        <p:spPr>
          <a:xfrm>
            <a:off x="1258888" y="547688"/>
            <a:ext cx="6202362" cy="360362"/>
          </a:xfrm>
        </p:spPr>
        <p:txBody>
          <a:bodyPr/>
          <a:lstStyle/>
          <a:p>
            <a:pPr eaLnBrk="1" hangingPunct="1"/>
            <a:r>
              <a:rPr lang="en-US" altLang="zh-CN" sz="1800" dirty="0" smtClean="0"/>
              <a:t>GUI: Screenshot of KDE 3.5.7 showing the default desktop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What is Linux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059832" y="1196975"/>
            <a:ext cx="5833343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u="sng" dirty="0" smtClean="0">
                <a:solidFill>
                  <a:srgbClr val="0033CC"/>
                </a:solidFill>
              </a:rPr>
              <a:t>Unix-like</a:t>
            </a:r>
            <a:r>
              <a:rPr lang="en-US" altLang="zh-CN" dirty="0" smtClean="0"/>
              <a:t> computer operating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dirty="0" smtClean="0"/>
              <a:t>One of the most prominent examples of </a:t>
            </a:r>
            <a:r>
              <a:rPr lang="en-US" altLang="zh-CN" dirty="0" smtClean="0">
                <a:solidFill>
                  <a:srgbClr val="0033CC"/>
                </a:solidFill>
              </a:rPr>
              <a:t>free software</a:t>
            </a:r>
            <a:r>
              <a:rPr lang="en-US" altLang="zh-CN" dirty="0" smtClean="0"/>
              <a:t> and </a:t>
            </a:r>
            <a:r>
              <a:rPr lang="en-US" altLang="zh-CN" dirty="0" smtClean="0">
                <a:solidFill>
                  <a:srgbClr val="0033CC"/>
                </a:solidFill>
              </a:rPr>
              <a:t>open source</a:t>
            </a:r>
            <a:r>
              <a:rPr lang="en-US" altLang="zh-CN" dirty="0" smtClean="0"/>
              <a:t> development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 smtClean="0"/>
              <a:t>Underlying source code can be freely modified, used, and redistributed by anyone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 smtClean="0"/>
              <a:t>Originally only ran on x86 processors</a:t>
            </a:r>
          </a:p>
        </p:txBody>
      </p:sp>
      <p:pic>
        <p:nvPicPr>
          <p:cNvPr id="307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268413"/>
            <a:ext cx="257175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Bash_screensh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5857875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1258888" y="5949950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Bash screenshot 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6372225" y="260350"/>
            <a:ext cx="252095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600"/>
              <a:t>Linux systems usually provide a </a:t>
            </a:r>
            <a:r>
              <a:rPr lang="en-US" altLang="zh-CN" sz="2600" b="1">
                <a:solidFill>
                  <a:srgbClr val="FF3300"/>
                </a:solidFill>
              </a:rPr>
              <a:t>CLI</a:t>
            </a:r>
            <a:r>
              <a:rPr lang="en-US" altLang="zh-CN" sz="2600" b="1"/>
              <a:t> </a:t>
            </a:r>
            <a:r>
              <a:rPr lang="en-US" altLang="zh-CN" sz="2600"/>
              <a:t>of some sort through a </a:t>
            </a:r>
            <a:r>
              <a:rPr lang="en-US" altLang="zh-CN" sz="2600">
                <a:hlinkClick r:id="rId3" tooltip="Shell (computing)"/>
              </a:rPr>
              <a:t>shell</a:t>
            </a:r>
            <a:r>
              <a:rPr lang="en-US" altLang="zh-CN" sz="2600"/>
              <a:t>, the traditional way of interacting with Unix systems.</a:t>
            </a:r>
            <a:r>
              <a:rPr lang="en-US" altLang="zh-CN" sz="2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What is Linux </a:t>
            </a:r>
            <a:r>
              <a:rPr lang="en-US" altLang="zh-CN" sz="2000" dirty="0" smtClean="0"/>
              <a:t>(cont.)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CN" sz="3000" dirty="0" smtClean="0"/>
              <a:t>Originally widely known for its use as servers</a:t>
            </a:r>
          </a:p>
          <a:p>
            <a:pPr eaLnBrk="1" hangingPunct="1"/>
            <a:r>
              <a:rPr lang="en-US" altLang="zh-CN" sz="3000" dirty="0" smtClean="0"/>
              <a:t>Linux has gained the support of corporations</a:t>
            </a:r>
          </a:p>
          <a:p>
            <a:pPr lvl="1" eaLnBrk="1" hangingPunct="1"/>
            <a:r>
              <a:rPr lang="en-US" altLang="zh-CN" sz="2600" dirty="0" smtClean="0"/>
              <a:t> </a:t>
            </a:r>
            <a:r>
              <a:rPr lang="en-US" altLang="zh-CN" sz="2600" b="1" dirty="0" smtClean="0">
                <a:solidFill>
                  <a:srgbClr val="0033CC"/>
                </a:solidFill>
              </a:rPr>
              <a:t>IBM, Sun Microsystems, Dell, Hewlett-Packard and Novell and others</a:t>
            </a:r>
          </a:p>
          <a:p>
            <a:pPr eaLnBrk="1" hangingPunct="1"/>
            <a:r>
              <a:rPr lang="en-US" altLang="zh-CN" sz="3000" dirty="0" smtClean="0"/>
              <a:t>Used as an operating system for a wide variety of computer hardware</a:t>
            </a:r>
          </a:p>
          <a:p>
            <a:pPr lvl="1" eaLnBrk="1" hangingPunct="1"/>
            <a:r>
              <a:rPr lang="en-US" altLang="zh-CN" sz="2600" dirty="0" smtClean="0"/>
              <a:t>desktop computers</a:t>
            </a:r>
          </a:p>
          <a:p>
            <a:pPr lvl="1" eaLnBrk="1" hangingPunct="1"/>
            <a:r>
              <a:rPr lang="en-US" altLang="zh-CN" sz="2600" dirty="0" smtClean="0"/>
              <a:t>supercomputers</a:t>
            </a:r>
          </a:p>
          <a:p>
            <a:pPr lvl="1" eaLnBrk="1" hangingPunct="1"/>
            <a:r>
              <a:rPr lang="en-US" altLang="zh-CN" sz="2600" dirty="0" smtClean="0"/>
              <a:t>embedded devices</a:t>
            </a:r>
          </a:p>
          <a:p>
            <a:pPr lvl="2" eaLnBrk="1" hangingPunct="1"/>
            <a:r>
              <a:rPr lang="en-US" altLang="zh-CN" sz="2200" dirty="0" smtClean="0"/>
              <a:t>mobile/smart phones</a:t>
            </a:r>
          </a:p>
          <a:p>
            <a:pPr lvl="2" eaLnBrk="1" hangingPunct="1"/>
            <a:r>
              <a:rPr lang="en-US" altLang="zh-CN" sz="2200" dirty="0" smtClean="0"/>
              <a:t>routers</a:t>
            </a:r>
          </a:p>
          <a:p>
            <a:pPr eaLnBrk="1" hangingPunct="1">
              <a:buFontTx/>
              <a:buNone/>
            </a:pPr>
            <a:endParaRPr lang="en-US" altLang="zh-CN" sz="2800" dirty="0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331640" y="6165304"/>
            <a:ext cx="640873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CN" sz="2800" b="1" dirty="0">
                <a:hlinkClick r:id="rId2"/>
              </a:rPr>
              <a:t>http://en.wikipedia.org/wiki/Linux</a:t>
            </a:r>
            <a:endParaRPr lang="en-US" altLang="zh-C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*NIX Family Map</a:t>
            </a:r>
          </a:p>
        </p:txBody>
      </p:sp>
      <p:pic>
        <p:nvPicPr>
          <p:cNvPr id="1026" name="Picture 2" descr="https://upload.wikimedia.org/wikipedia/commons/thumb/c/cd/Unix_timeline.en.svg/500px-Unix_timeline.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17794"/>
            <a:ext cx="7858844" cy="564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Unix-like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07375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600" dirty="0" smtClean="0"/>
              <a:t>An OS (</a:t>
            </a:r>
            <a:r>
              <a:rPr lang="en-US" altLang="zh-CN" sz="2600" dirty="0" smtClean="0">
                <a:hlinkClick r:id="rId2" tooltip="Operating system"/>
              </a:rPr>
              <a:t>operating system</a:t>
            </a:r>
            <a:r>
              <a:rPr lang="en-US" altLang="zh-CN" sz="2600" dirty="0" smtClean="0"/>
              <a:t>) that behaves in a manner similar to a </a:t>
            </a:r>
            <a:r>
              <a:rPr lang="en-US" altLang="zh-CN" sz="2600" dirty="0" smtClean="0">
                <a:hlinkClick r:id="rId3" tooltip="Unix"/>
              </a:rPr>
              <a:t>Unix</a:t>
            </a:r>
            <a:r>
              <a:rPr lang="en-US" altLang="zh-CN" sz="2600" dirty="0" smtClean="0"/>
              <a:t>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200" dirty="0" smtClean="0"/>
              <a:t>Not necessarily conforming to or being certified to any version of the </a:t>
            </a:r>
            <a:r>
              <a:rPr lang="en-US" altLang="zh-CN" sz="2200" dirty="0" smtClean="0">
                <a:hlinkClick r:id="rId4" tooltip="Single UNIX Specification"/>
              </a:rPr>
              <a:t>Single UNIX Specification</a:t>
            </a:r>
            <a:endParaRPr lang="en-US" altLang="zh-CN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CN" sz="2200" dirty="0" smtClean="0"/>
              <a:t>Term can include </a:t>
            </a:r>
            <a:r>
              <a:rPr lang="en-US" altLang="zh-CN" sz="2200" dirty="0" smtClean="0">
                <a:hlinkClick r:id="rId5" tooltip="Free software"/>
              </a:rPr>
              <a:t>free software</a:t>
            </a:r>
            <a:r>
              <a:rPr lang="en-US" altLang="zh-CN" sz="2200" dirty="0" smtClean="0"/>
              <a:t> / </a:t>
            </a:r>
            <a:r>
              <a:rPr lang="en-US" altLang="zh-CN" sz="2200" dirty="0" smtClean="0">
                <a:hlinkClick r:id="rId6" tooltip="Open-source software"/>
              </a:rPr>
              <a:t>open source</a:t>
            </a:r>
            <a:r>
              <a:rPr lang="en-US" altLang="zh-CN" sz="2200" dirty="0" smtClean="0"/>
              <a:t> operating systems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800" dirty="0" smtClean="0"/>
              <a:t>Inspired by Bell Labs’ Unix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800" dirty="0" smtClean="0"/>
              <a:t>Designed to emulate its features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800" dirty="0" smtClean="0"/>
              <a:t>Commercial and proprietary work-a-likes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800" dirty="0" smtClean="0"/>
              <a:t>Even versions based on the licensed UNIX source code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CN" sz="1400" dirty="0" smtClean="0"/>
              <a:t>May be so “Unix-like” they are certified to bear the “UNIX” trademark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600" dirty="0" smtClean="0"/>
              <a:t>No formal standard for defining the term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200" dirty="0" smtClean="0"/>
              <a:t>Some difference of opinion is possible as to whether a certain OS is “Unix-like” or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dirty="0" smtClean="0"/>
              <a:t>Kernel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857488" y="1071546"/>
            <a:ext cx="6107125" cy="537371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 smtClean="0"/>
              <a:t>Central component of most computer </a:t>
            </a:r>
            <a:r>
              <a:rPr lang="en-US" altLang="zh-CN" b="1" i="1" dirty="0" smtClean="0"/>
              <a:t>operating systems </a:t>
            </a:r>
            <a:r>
              <a:rPr lang="en-US" altLang="zh-CN" dirty="0" smtClean="0"/>
              <a:t>(OS)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/>
              <a:t>Manages the system's resources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800" dirty="0" smtClean="0"/>
              <a:t>Communication between hardware and software components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/>
              <a:t>Basic component of an operating system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800" dirty="0" smtClean="0"/>
              <a:t>Provides the lowest-level </a:t>
            </a:r>
            <a:r>
              <a:rPr lang="en-US" altLang="zh-CN" sz="1800" dirty="0" smtClean="0">
                <a:hlinkClick r:id="rId2" tooltip="Abstraction layer"/>
              </a:rPr>
              <a:t>abstraction layer</a:t>
            </a:r>
            <a:r>
              <a:rPr lang="en-US" altLang="zh-CN" sz="1800" dirty="0" smtClean="0"/>
              <a:t> for the resources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CN" sz="1600" dirty="0" smtClean="0"/>
              <a:t>Memory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CN" sz="1600" dirty="0" smtClean="0"/>
              <a:t>Processors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CN" sz="1600" dirty="0" smtClean="0"/>
              <a:t>I/O devices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/>
              <a:t>Typically makes these facilities available to application processes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800" dirty="0" smtClean="0"/>
              <a:t>Inter-process communication mechanisms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1800" dirty="0" smtClean="0"/>
              <a:t>System calls</a:t>
            </a:r>
          </a:p>
        </p:txBody>
      </p:sp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8868"/>
            <a:ext cx="3178718" cy="2513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Kernel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/>
              <a:t>Core of the operating system</a:t>
            </a:r>
          </a:p>
          <a:p>
            <a:pPr eaLnBrk="1" hangingPunct="1"/>
            <a:r>
              <a:rPr lang="en-US" altLang="zh-CN" sz="2800" dirty="0" smtClean="0"/>
              <a:t>Different kernels types</a:t>
            </a:r>
          </a:p>
          <a:p>
            <a:pPr lvl="2" eaLnBrk="1" hangingPunct="1"/>
            <a:r>
              <a:rPr lang="en-US" altLang="zh-CN" sz="2000" dirty="0" smtClean="0"/>
              <a:t>Depending on design and implementation</a:t>
            </a:r>
          </a:p>
          <a:p>
            <a:pPr lvl="1" eaLnBrk="1" hangingPunct="1"/>
            <a:r>
              <a:rPr lang="en-US" altLang="zh-CN" sz="2400" dirty="0" smtClean="0"/>
              <a:t>Monolithic kernels</a:t>
            </a:r>
          </a:p>
          <a:p>
            <a:pPr lvl="2" eaLnBrk="1" hangingPunct="1"/>
            <a:r>
              <a:rPr lang="en-US" altLang="zh-CN" sz="2000" dirty="0" smtClean="0"/>
              <a:t>Executes all the code in the same address space</a:t>
            </a:r>
          </a:p>
          <a:p>
            <a:pPr lvl="3" eaLnBrk="1" hangingPunct="1"/>
            <a:r>
              <a:rPr lang="en-US" altLang="zh-CN" sz="1600" dirty="0" smtClean="0"/>
              <a:t>Attempt to increase the performance of the system</a:t>
            </a:r>
          </a:p>
          <a:p>
            <a:pPr lvl="1" eaLnBrk="1" hangingPunct="1"/>
            <a:r>
              <a:rPr lang="en-US" altLang="zh-CN" sz="2400" dirty="0" err="1" smtClean="0"/>
              <a:t>Microkernels</a:t>
            </a:r>
            <a:r>
              <a:rPr lang="en-US" altLang="zh-CN" sz="2400" dirty="0" smtClean="0"/>
              <a:t> </a:t>
            </a:r>
          </a:p>
          <a:p>
            <a:pPr lvl="2" eaLnBrk="1" hangingPunct="1"/>
            <a:r>
              <a:rPr lang="en-US" altLang="zh-CN" sz="2000" dirty="0" smtClean="0"/>
              <a:t>Run most of their services in user space</a:t>
            </a:r>
          </a:p>
          <a:p>
            <a:pPr lvl="3" eaLnBrk="1" hangingPunct="1"/>
            <a:r>
              <a:rPr lang="en-US" altLang="zh-CN" sz="1600" dirty="0" smtClean="0"/>
              <a:t>Attempt to improve maintainability and modularity of the codebase</a:t>
            </a:r>
          </a:p>
          <a:p>
            <a:pPr lvl="1" eaLnBrk="1" hangingPunct="1"/>
            <a:r>
              <a:rPr lang="en-US" altLang="zh-CN" sz="2400" dirty="0" smtClean="0"/>
              <a:t>Range of possibilities exists between these two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68313" y="6165850"/>
            <a:ext cx="82089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>
                <a:hlinkClick r:id="rId2"/>
              </a:rPr>
              <a:t>http://en.wikipedia.org/wiki/Kernel_%28computer_science%29</a:t>
            </a:r>
            <a:endParaRPr lang="en-US" altLang="zh-CN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Linux kernel 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843213" y="1268413"/>
            <a:ext cx="5843587" cy="482441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A Unix-like OS kernel </a:t>
            </a:r>
          </a:p>
          <a:p>
            <a:pPr lvl="1" eaLnBrk="1" hangingPunct="1"/>
            <a:r>
              <a:rPr lang="en-US" altLang="zh-CN" dirty="0" smtClean="0"/>
              <a:t>Namesake of the Linux family of operating systems</a:t>
            </a:r>
          </a:p>
          <a:p>
            <a:pPr lvl="1" eaLnBrk="1" hangingPunct="1"/>
            <a:r>
              <a:rPr lang="en-US" altLang="zh-CN" dirty="0" smtClean="0"/>
              <a:t>Released under the GNU General Public License (GPL)</a:t>
            </a:r>
          </a:p>
          <a:p>
            <a:pPr lvl="1" eaLnBrk="1" hangingPunct="1"/>
            <a:r>
              <a:rPr lang="en-US" altLang="zh-CN" dirty="0" smtClean="0"/>
              <a:t>Developed by contributors worldwide</a:t>
            </a:r>
          </a:p>
          <a:p>
            <a:pPr eaLnBrk="1" hangingPunct="1"/>
            <a:r>
              <a:rPr lang="en-US" altLang="zh-CN" dirty="0" smtClean="0"/>
              <a:t>Linux is one of the most prominent examples of free and open source software</a:t>
            </a:r>
          </a:p>
        </p:txBody>
      </p:sp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04813"/>
            <a:ext cx="2438400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Linux kernel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600200"/>
            <a:ext cx="6878668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 dirty="0" smtClean="0"/>
              <a:t>Written by </a:t>
            </a:r>
            <a:r>
              <a:rPr lang="en-US" altLang="zh-CN" sz="2400" dirty="0" err="1" smtClean="0"/>
              <a:t>Linus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Torvalds</a:t>
            </a:r>
            <a:r>
              <a:rPr lang="en-US" altLang="zh-CN" sz="2400" dirty="0" smtClean="0"/>
              <a:t> in 1991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Early on, the </a:t>
            </a:r>
            <a:r>
              <a:rPr lang="en-US" altLang="zh-CN" sz="2000" dirty="0" err="1" smtClean="0">
                <a:hlinkClick r:id="rId2" tooltip="Minix"/>
              </a:rPr>
              <a:t>Minix</a:t>
            </a:r>
            <a:r>
              <a:rPr lang="en-US" altLang="zh-CN" sz="2000" dirty="0" smtClean="0"/>
              <a:t> community contributed code and ideas to the Linux kernel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At the time, the </a:t>
            </a:r>
            <a:r>
              <a:rPr lang="en-US" altLang="zh-CN" sz="2000" dirty="0" smtClean="0">
                <a:hlinkClick r:id="rId3" tooltip="GNU Project"/>
              </a:rPr>
              <a:t>GNU Project</a:t>
            </a:r>
            <a:r>
              <a:rPr lang="en-US" altLang="zh-CN" sz="2000" dirty="0" smtClean="0"/>
              <a:t> had created many of the components required for a free software operating system, but its own kernel, </a:t>
            </a:r>
            <a:r>
              <a:rPr lang="en-US" altLang="zh-CN" sz="2000" dirty="0" smtClean="0">
                <a:hlinkClick r:id="rId4" tooltip="GNU Hurd"/>
              </a:rPr>
              <a:t>GNU </a:t>
            </a:r>
            <a:r>
              <a:rPr lang="en-US" altLang="zh-CN" sz="2000" dirty="0" err="1" smtClean="0">
                <a:hlinkClick r:id="rId4" tooltip="GNU Hurd"/>
              </a:rPr>
              <a:t>Hurd</a:t>
            </a:r>
            <a:r>
              <a:rPr lang="en-US" altLang="zh-CN" sz="2000" dirty="0" smtClean="0"/>
              <a:t>, was incomplete and unavailable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>
                <a:hlinkClick r:id="rId5" tooltip="Berkeley Software Distribution"/>
              </a:rPr>
              <a:t>BSD</a:t>
            </a:r>
            <a:r>
              <a:rPr lang="en-US" altLang="zh-CN" sz="2000" dirty="0" smtClean="0"/>
              <a:t> operating system had not yet freed itself from legal encumbrances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Meant that despite the limited functionality of the early versions, Linux rapidly accumulated developers and users who adopted code from those projects for use with the new operating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/>
              <a:t>Today the Linux kernel has received contributions from thousands of programmers</a:t>
            </a:r>
          </a:p>
          <a:p>
            <a:pPr eaLnBrk="1" hangingPunct="1">
              <a:lnSpc>
                <a:spcPct val="90000"/>
              </a:lnSpc>
            </a:pPr>
            <a:endParaRPr lang="en-US" altLang="zh-CN" sz="2400" dirty="0" smtClean="0"/>
          </a:p>
        </p:txBody>
      </p:sp>
      <p:pic>
        <p:nvPicPr>
          <p:cNvPr id="8196" name="Picture 4" descr="Linus Torvalds, creator of the Linux kernel.">
            <a:hlinkClick r:id="rId6" tooltip="Linus Torvalds, creator of the Linux kernel.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288" y="1484313"/>
            <a:ext cx="17145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23850" y="4149725"/>
            <a:ext cx="208915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hlinkClick r:id="rId8" tooltip="Linus Torvalds"/>
              </a:rPr>
              <a:t>Linus Torvalds</a:t>
            </a:r>
            <a:r>
              <a:rPr lang="en-US" altLang="zh-CN" sz="1600"/>
              <a:t>, creator of the</a:t>
            </a:r>
            <a:br>
              <a:rPr lang="en-US" altLang="zh-CN" sz="1600"/>
            </a:br>
            <a:r>
              <a:rPr lang="en-US" altLang="zh-CN" sz="1600"/>
              <a:t> </a:t>
            </a:r>
            <a:r>
              <a:rPr lang="en-US" altLang="zh-CN" sz="1600">
                <a:hlinkClick r:id="rId9" tooltip="Linux kernel"/>
              </a:rPr>
              <a:t>Linux kernel</a:t>
            </a:r>
            <a:r>
              <a:rPr lang="en-US" altLang="zh-CN" sz="1600"/>
              <a:t>.</a:t>
            </a:r>
            <a:r>
              <a:rPr lang="en-US" altLang="zh-CN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1055</Words>
  <Application>Microsoft Office PowerPoint</Application>
  <PresentationFormat>On-screen Show (4:3)</PresentationFormat>
  <Paragraphs>153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宋体</vt:lpstr>
      <vt:lpstr>Arial</vt:lpstr>
      <vt:lpstr>默认设计模板</vt:lpstr>
      <vt:lpstr>Linux Introduction</vt:lpstr>
      <vt:lpstr>What is Linux</vt:lpstr>
      <vt:lpstr>What is Linux (cont.)</vt:lpstr>
      <vt:lpstr>*NIX Family Map</vt:lpstr>
      <vt:lpstr>Unix-like </vt:lpstr>
      <vt:lpstr>Kernel</vt:lpstr>
      <vt:lpstr>Kernel</vt:lpstr>
      <vt:lpstr>Linux kernel </vt:lpstr>
      <vt:lpstr>Linux kernel (cont.)</vt:lpstr>
      <vt:lpstr>                   GNU </vt:lpstr>
      <vt:lpstr>Linux distribution </vt:lpstr>
      <vt:lpstr>Linux distribution </vt:lpstr>
      <vt:lpstr>Linux distribution</vt:lpstr>
      <vt:lpstr>Linux Distribution Genesis</vt:lpstr>
      <vt:lpstr>Choosing a Linux distribution </vt:lpstr>
      <vt:lpstr>User interfaces in computing </vt:lpstr>
      <vt:lpstr>User interfaces in computing </vt:lpstr>
      <vt:lpstr>PowerPoint Presentation</vt:lpstr>
      <vt:lpstr>GUI: Screenshot of KDE 3.5.7 showing the default desktop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Introduction</dc:title>
  <dc:creator>anthony</dc:creator>
  <cp:lastModifiedBy>Kombol, Tony</cp:lastModifiedBy>
  <cp:revision>54</cp:revision>
  <dcterms:created xsi:type="dcterms:W3CDTF">2007-08-23T14:40:43Z</dcterms:created>
  <dcterms:modified xsi:type="dcterms:W3CDTF">2017-01-17T17:11:11Z</dcterms:modified>
</cp:coreProperties>
</file>