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9" r:id="rId4"/>
    <p:sldId id="272" r:id="rId5"/>
    <p:sldId id="273" r:id="rId6"/>
    <p:sldId id="271" r:id="rId7"/>
    <p:sldId id="274" r:id="rId8"/>
    <p:sldId id="268" r:id="rId9"/>
    <p:sldId id="266" r:id="rId10"/>
    <p:sldId id="257" r:id="rId11"/>
    <p:sldId id="258" r:id="rId12"/>
    <p:sldId id="259" r:id="rId13"/>
    <p:sldId id="260" r:id="rId14"/>
    <p:sldId id="261" r:id="rId15"/>
    <p:sldId id="275" r:id="rId16"/>
    <p:sldId id="276" r:id="rId17"/>
    <p:sldId id="270" r:id="rId18"/>
    <p:sldId id="277" r:id="rId19"/>
    <p:sldId id="264" r:id="rId20"/>
    <p:sldId id="263" r:id="rId21"/>
    <p:sldId id="278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196-39CE-4748-9C75-0A970D3E7B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5D6C4-3E95-4148-908C-F7C2FF969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36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6F692-3581-4699-9440-9BA51DD419F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0722C-788E-437F-9815-AB93801D7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7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0722C-788E-437F-9815-AB93801D738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B7328-29D6-4F76-BB78-CC63B0326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AAFC4-770E-406C-BA58-3FCECF942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C6233-A5FD-40F7-AB37-157DD6573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7E334-50F7-4D12-AE13-E525A562DB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7ED95-9691-4F03-B7DB-C7BCEC94A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C983-4041-4D62-B847-8E86F56DC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7047B-A3B6-4C9A-8FBE-8092850CD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0941A-A3B6-49C5-8980-671E9D324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F0D9E-A336-4FE4-8628-5FCFF7F81C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43C24-E975-4BE7-BF4B-67654D871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51A59-75EE-452C-A7FD-BC186BB35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595CCB0-4687-4772-A3FB-131363142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 Machines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dirty="0" smtClean="0"/>
              <a:t>Original VM Creation</a:t>
            </a:r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533400" y="1524000"/>
            <a:ext cx="1981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533400" y="1676400"/>
            <a:ext cx="190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NFS</a:t>
            </a:r>
            <a:endParaRPr lang="en-US" dirty="0"/>
          </a:p>
          <a:p>
            <a:pPr algn="ctr"/>
            <a:r>
              <a:rPr lang="en-US" dirty="0" smtClean="0"/>
              <a:t>“Common </a:t>
            </a:r>
            <a:r>
              <a:rPr lang="en-US" dirty="0"/>
              <a:t>Directory”</a:t>
            </a:r>
          </a:p>
          <a:p>
            <a:pPr algn="ctr"/>
            <a:r>
              <a:rPr lang="en-US" dirty="0"/>
              <a:t>(Read Only)</a:t>
            </a:r>
          </a:p>
        </p:txBody>
      </p:sp>
      <p:sp>
        <p:nvSpPr>
          <p:cNvPr id="11269" name="AutoShape 12"/>
          <p:cNvSpPr>
            <a:spLocks noChangeArrowheads="1"/>
          </p:cNvSpPr>
          <p:nvPr/>
        </p:nvSpPr>
        <p:spPr bwMode="auto">
          <a:xfrm rot="5400000">
            <a:off x="4267200" y="152400"/>
            <a:ext cx="1600200" cy="5105400"/>
          </a:xfrm>
          <a:custGeom>
            <a:avLst/>
            <a:gdLst>
              <a:gd name="T0" fmla="*/ 83016605 w 21600"/>
              <a:gd name="T1" fmla="*/ 0 h 21600"/>
              <a:gd name="T2" fmla="*/ 83016605 w 21600"/>
              <a:gd name="T3" fmla="*/ 679225716 h 21600"/>
              <a:gd name="T4" fmla="*/ 17765774 w 21600"/>
              <a:gd name="T5" fmla="*/ 1206718053 h 21600"/>
              <a:gd name="T6" fmla="*/ 118548144 w 21600"/>
              <a:gd name="T7" fmla="*/ 33961285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en-US"/>
              <a:t>install</a:t>
            </a:r>
          </a:p>
        </p:txBody>
      </p:sp>
      <p:grpSp>
        <p:nvGrpSpPr>
          <p:cNvPr id="11270" name="Group 16"/>
          <p:cNvGrpSpPr>
            <a:grpSpLocks/>
          </p:cNvGrpSpPr>
          <p:nvPr/>
        </p:nvGrpSpPr>
        <p:grpSpPr bwMode="auto">
          <a:xfrm>
            <a:off x="4419600" y="3657600"/>
            <a:ext cx="3733800" cy="2514600"/>
            <a:chOff x="2928" y="1968"/>
            <a:chExt cx="2352" cy="1584"/>
          </a:xfrm>
        </p:grpSpPr>
        <p:sp>
          <p:nvSpPr>
            <p:cNvPr id="11272" name="Rectangle 5"/>
            <p:cNvSpPr>
              <a:spLocks noChangeArrowheads="1"/>
            </p:cNvSpPr>
            <p:nvPr/>
          </p:nvSpPr>
          <p:spPr bwMode="auto">
            <a:xfrm>
              <a:off x="2928" y="1968"/>
              <a:ext cx="2352" cy="15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13"/>
            <p:cNvSpPr>
              <a:spLocks noChangeArrowheads="1"/>
            </p:cNvSpPr>
            <p:nvPr/>
          </p:nvSpPr>
          <p:spPr bwMode="auto">
            <a:xfrm>
              <a:off x="3120" y="2304"/>
              <a:ext cx="2064" cy="1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74" name="AutoShape 9"/>
            <p:cNvSpPr>
              <a:spLocks noChangeArrowheads="1"/>
            </p:cNvSpPr>
            <p:nvPr/>
          </p:nvSpPr>
          <p:spPr bwMode="auto">
            <a:xfrm>
              <a:off x="3264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Debian</a:t>
              </a:r>
            </a:p>
          </p:txBody>
        </p:sp>
        <p:sp>
          <p:nvSpPr>
            <p:cNvPr id="11275" name="AutoShape 10"/>
            <p:cNvSpPr>
              <a:spLocks noChangeArrowheads="1"/>
            </p:cNvSpPr>
            <p:nvPr/>
          </p:nvSpPr>
          <p:spPr bwMode="auto">
            <a:xfrm>
              <a:off x="4272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CentOS</a:t>
              </a:r>
            </a:p>
          </p:txBody>
        </p:sp>
        <p:sp>
          <p:nvSpPr>
            <p:cNvPr id="11276" name="Text Box 15"/>
            <p:cNvSpPr txBox="1">
              <a:spLocks noChangeArrowheads="1"/>
            </p:cNvSpPr>
            <p:nvPr/>
          </p:nvSpPr>
          <p:spPr bwMode="auto">
            <a:xfrm>
              <a:off x="3782" y="2327"/>
              <a:ext cx="6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/scratch</a:t>
              </a:r>
              <a:endParaRPr lang="en-US" dirty="0"/>
            </a:p>
          </p:txBody>
        </p:sp>
      </p:grp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4973822" y="3795910"/>
            <a:ext cx="2685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PCnn</a:t>
            </a:r>
            <a:r>
              <a:rPr lang="en-US" dirty="0"/>
              <a:t> (local </a:t>
            </a:r>
            <a:r>
              <a:rPr lang="en-US" dirty="0" smtClean="0"/>
              <a:t>workstation)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VM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Each VM</a:t>
            </a:r>
          </a:p>
          <a:p>
            <a:pPr lvl="1" eaLnBrk="1" hangingPunct="1"/>
            <a:r>
              <a:rPr lang="en-US" dirty="0" smtClean="0"/>
              <a:t>Only exists on the targeted PC after installed</a:t>
            </a:r>
          </a:p>
          <a:p>
            <a:pPr eaLnBrk="1" hangingPunct="1"/>
            <a:r>
              <a:rPr lang="en-US" dirty="0" smtClean="0"/>
              <a:t>Cannot write back to the source NFS directory</a:t>
            </a:r>
          </a:p>
          <a:p>
            <a:pPr lvl="1" eaLnBrk="1" hangingPunct="1"/>
            <a:r>
              <a:rPr lang="en-US" dirty="0" smtClean="0"/>
              <a:t>Read only</a:t>
            </a:r>
          </a:p>
          <a:p>
            <a:pPr eaLnBrk="1" hangingPunct="1"/>
            <a:r>
              <a:rPr lang="en-US" dirty="0" smtClean="0"/>
              <a:t>How to save?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Saving VMs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307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Every lab workstation you log onto has a network directory: </a:t>
            </a:r>
            <a:r>
              <a:rPr lang="en-US" b="1" i="1" dirty="0" err="1" smtClean="0"/>
              <a:t>network_storage</a:t>
            </a:r>
            <a:endParaRPr lang="en-US" b="1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That network directory is located on the NFS server drive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That network directory will follow you to any machine in the lab you log onto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Actually follows the login ID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Copy the VM to the network directory and run?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Two problems: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Sometimes the VM won’t work properly from an NFS Drive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Changes to the VM are “permanent”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Make an error in the change </a:t>
            </a:r>
            <a:r>
              <a:rPr lang="en-US" dirty="0" smtClean="0">
                <a:sym typeface="Wingdings" panose="05000000000000000000" pitchFamily="2" charset="2"/>
              </a:rPr>
              <a:t> saved version now has the error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Bigger problem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VM dies when workstation removed from the lab network!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Saving VMs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Solution: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Make a </a:t>
            </a:r>
            <a:r>
              <a:rPr lang="en-US" sz="2800" b="1" i="1" dirty="0" smtClean="0"/>
              <a:t>copy</a:t>
            </a:r>
            <a:r>
              <a:rPr lang="en-US" sz="2800" dirty="0" smtClean="0"/>
              <a:t> of your VMs (Debian and CentOS) to your network NFS drive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dirty="0" smtClean="0"/>
              <a:t>“One time” copy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600" dirty="0" smtClean="0"/>
              <a:t>Backup copy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dirty="0" smtClean="0"/>
              <a:t>Put in aptly name directories: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err="1" smtClean="0"/>
              <a:t>myuseridDebian</a:t>
            </a:r>
            <a:endParaRPr lang="en-US" sz="24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2400" dirty="0" err="1" smtClean="0"/>
              <a:t>myuseridCentOS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2800" dirty="0" smtClean="0"/>
              <a:t>Takes about 3-6 minutes to copy per OS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800" dirty="0" smtClean="0"/>
              <a:t>Longer if there is a lot of network traffic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Saving the VMs on local PC to network file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524000"/>
            <a:ext cx="31242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NFS</a:t>
            </a:r>
            <a:endParaRPr lang="en-US" dirty="0"/>
          </a:p>
          <a:p>
            <a:pPr algn="ctr"/>
            <a:r>
              <a:rPr lang="en-US" dirty="0" smtClean="0"/>
              <a:t>“network directory”</a:t>
            </a:r>
            <a:endParaRPr lang="en-US" dirty="0"/>
          </a:p>
        </p:txBody>
      </p:sp>
      <p:grpSp>
        <p:nvGrpSpPr>
          <p:cNvPr id="15365" name="Group 6"/>
          <p:cNvGrpSpPr>
            <a:grpSpLocks/>
          </p:cNvGrpSpPr>
          <p:nvPr/>
        </p:nvGrpSpPr>
        <p:grpSpPr bwMode="auto">
          <a:xfrm>
            <a:off x="4419600" y="3657600"/>
            <a:ext cx="3733800" cy="2514600"/>
            <a:chOff x="2928" y="1968"/>
            <a:chExt cx="2352" cy="1584"/>
          </a:xfrm>
        </p:grpSpPr>
        <p:sp>
          <p:nvSpPr>
            <p:cNvPr id="15371" name="Rectangle 7"/>
            <p:cNvSpPr>
              <a:spLocks noChangeArrowheads="1"/>
            </p:cNvSpPr>
            <p:nvPr/>
          </p:nvSpPr>
          <p:spPr bwMode="auto">
            <a:xfrm>
              <a:off x="2928" y="1968"/>
              <a:ext cx="2352" cy="15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8"/>
            <p:cNvSpPr>
              <a:spLocks noChangeArrowheads="1"/>
            </p:cNvSpPr>
            <p:nvPr/>
          </p:nvSpPr>
          <p:spPr bwMode="auto">
            <a:xfrm>
              <a:off x="3120" y="2304"/>
              <a:ext cx="2064" cy="1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373" name="AutoShape 9"/>
            <p:cNvSpPr>
              <a:spLocks noChangeArrowheads="1"/>
            </p:cNvSpPr>
            <p:nvPr/>
          </p:nvSpPr>
          <p:spPr bwMode="auto">
            <a:xfrm>
              <a:off x="3264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Debian</a:t>
              </a:r>
            </a:p>
          </p:txBody>
        </p:sp>
        <p:sp>
          <p:nvSpPr>
            <p:cNvPr id="15374" name="AutoShape 10"/>
            <p:cNvSpPr>
              <a:spLocks noChangeArrowheads="1"/>
            </p:cNvSpPr>
            <p:nvPr/>
          </p:nvSpPr>
          <p:spPr bwMode="auto">
            <a:xfrm>
              <a:off x="4272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CentOS</a:t>
              </a:r>
            </a:p>
          </p:txBody>
        </p:sp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3782" y="2327"/>
              <a:ext cx="6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/scratch</a:t>
              </a:r>
              <a:endParaRPr lang="en-US" dirty="0"/>
            </a:p>
          </p:txBody>
        </p:sp>
      </p:grp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953000" y="3714750"/>
            <a:ext cx="2685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PCnn</a:t>
            </a:r>
            <a:r>
              <a:rPr lang="en-US" dirty="0"/>
              <a:t> (local </a:t>
            </a:r>
            <a:r>
              <a:rPr lang="en-US" dirty="0" smtClean="0"/>
              <a:t>workstation)</a:t>
            </a:r>
            <a:endParaRPr lang="en-US" dirty="0"/>
          </a:p>
        </p:txBody>
      </p:sp>
      <p:sp>
        <p:nvSpPr>
          <p:cNvPr id="15367" name="AutoShape 16"/>
          <p:cNvSpPr>
            <a:spLocks noChangeArrowheads="1"/>
          </p:cNvSpPr>
          <p:nvPr/>
        </p:nvSpPr>
        <p:spPr bwMode="auto">
          <a:xfrm>
            <a:off x="762000" y="2438400"/>
            <a:ext cx="1143000" cy="1371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Debian</a:t>
            </a:r>
          </a:p>
        </p:txBody>
      </p:sp>
      <p:sp>
        <p:nvSpPr>
          <p:cNvPr id="15368" name="AutoShape 17"/>
          <p:cNvSpPr>
            <a:spLocks noChangeArrowheads="1"/>
          </p:cNvSpPr>
          <p:nvPr/>
        </p:nvSpPr>
        <p:spPr bwMode="auto">
          <a:xfrm>
            <a:off x="2286000" y="2438400"/>
            <a:ext cx="1143000" cy="1371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CentOS</a:t>
            </a:r>
          </a:p>
        </p:txBody>
      </p:sp>
      <p:sp>
        <p:nvSpPr>
          <p:cNvPr id="15369" name="Freeform 20"/>
          <p:cNvSpPr>
            <a:spLocks/>
          </p:cNvSpPr>
          <p:nvPr/>
        </p:nvSpPr>
        <p:spPr bwMode="auto">
          <a:xfrm>
            <a:off x="1295400" y="3810000"/>
            <a:ext cx="3581400" cy="1600200"/>
          </a:xfrm>
          <a:custGeom>
            <a:avLst/>
            <a:gdLst>
              <a:gd name="T0" fmla="*/ 0 w 2256"/>
              <a:gd name="T1" fmla="*/ 0 h 1008"/>
              <a:gd name="T2" fmla="*/ 1219200 w 2256"/>
              <a:gd name="T3" fmla="*/ 1295400 h 1008"/>
              <a:gd name="T4" fmla="*/ 3581400 w 2256"/>
              <a:gd name="T5" fmla="*/ 1600200 h 1008"/>
              <a:gd name="T6" fmla="*/ 0 60000 65536"/>
              <a:gd name="T7" fmla="*/ 0 60000 65536"/>
              <a:gd name="T8" fmla="*/ 0 60000 65536"/>
              <a:gd name="T9" fmla="*/ 0 w 2256"/>
              <a:gd name="T10" fmla="*/ 0 h 1008"/>
              <a:gd name="T11" fmla="*/ 2256 w 2256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1008">
                <a:moveTo>
                  <a:pt x="0" y="0"/>
                </a:moveTo>
                <a:cubicBezTo>
                  <a:pt x="196" y="324"/>
                  <a:pt x="392" y="648"/>
                  <a:pt x="768" y="816"/>
                </a:cubicBezTo>
                <a:cubicBezTo>
                  <a:pt x="1144" y="984"/>
                  <a:pt x="1700" y="996"/>
                  <a:pt x="2256" y="100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21"/>
          <p:cNvSpPr>
            <a:spLocks/>
          </p:cNvSpPr>
          <p:nvPr/>
        </p:nvSpPr>
        <p:spPr bwMode="auto">
          <a:xfrm>
            <a:off x="3352800" y="2857500"/>
            <a:ext cx="3886200" cy="1714500"/>
          </a:xfrm>
          <a:custGeom>
            <a:avLst/>
            <a:gdLst>
              <a:gd name="T0" fmla="*/ 0 w 2448"/>
              <a:gd name="T1" fmla="*/ 114300 h 1080"/>
              <a:gd name="T2" fmla="*/ 3048000 w 2448"/>
              <a:gd name="T3" fmla="*/ 266700 h 1080"/>
              <a:gd name="T4" fmla="*/ 3886200 w 2448"/>
              <a:gd name="T5" fmla="*/ 1714500 h 1080"/>
              <a:gd name="T6" fmla="*/ 0 60000 65536"/>
              <a:gd name="T7" fmla="*/ 0 60000 65536"/>
              <a:gd name="T8" fmla="*/ 0 60000 65536"/>
              <a:gd name="T9" fmla="*/ 0 w 2448"/>
              <a:gd name="T10" fmla="*/ 0 h 1080"/>
              <a:gd name="T11" fmla="*/ 2448 w 2448"/>
              <a:gd name="T12" fmla="*/ 1080 h 1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8" h="1080">
                <a:moveTo>
                  <a:pt x="0" y="72"/>
                </a:moveTo>
                <a:cubicBezTo>
                  <a:pt x="756" y="36"/>
                  <a:pt x="1512" y="0"/>
                  <a:pt x="1920" y="168"/>
                </a:cubicBezTo>
                <a:cubicBezTo>
                  <a:pt x="2328" y="336"/>
                  <a:pt x="2384" y="904"/>
                  <a:pt x="2448" y="1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/>
            <a:tailEnd type="non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Saving VMs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“Restoring” VM to a workstation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Copy OS image of interest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From the network NFS directory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To the local /scratch directory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Takes about 5 minutes to copy down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Depends on network load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To save changes to the VM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Think carefully: do you want to save these changes?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Copy the image back to the NFS server drive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Copying the VMs to local PC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524000"/>
            <a:ext cx="31242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network directory</a:t>
            </a:r>
            <a:endParaRPr 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419600" y="3657600"/>
            <a:ext cx="3733800" cy="2514600"/>
            <a:chOff x="2928" y="1968"/>
            <a:chExt cx="2352" cy="1584"/>
          </a:xfrm>
        </p:grpSpPr>
        <p:sp>
          <p:nvSpPr>
            <p:cNvPr id="15371" name="Rectangle 7"/>
            <p:cNvSpPr>
              <a:spLocks noChangeArrowheads="1"/>
            </p:cNvSpPr>
            <p:nvPr/>
          </p:nvSpPr>
          <p:spPr bwMode="auto">
            <a:xfrm>
              <a:off x="2928" y="1968"/>
              <a:ext cx="2352" cy="15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8"/>
            <p:cNvSpPr>
              <a:spLocks noChangeArrowheads="1"/>
            </p:cNvSpPr>
            <p:nvPr/>
          </p:nvSpPr>
          <p:spPr bwMode="auto">
            <a:xfrm>
              <a:off x="3120" y="2304"/>
              <a:ext cx="2064" cy="1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373" name="AutoShape 9"/>
            <p:cNvSpPr>
              <a:spLocks noChangeArrowheads="1"/>
            </p:cNvSpPr>
            <p:nvPr/>
          </p:nvSpPr>
          <p:spPr bwMode="auto">
            <a:xfrm>
              <a:off x="3264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Debian</a:t>
              </a:r>
            </a:p>
          </p:txBody>
        </p:sp>
        <p:sp>
          <p:nvSpPr>
            <p:cNvPr id="15374" name="AutoShape 10"/>
            <p:cNvSpPr>
              <a:spLocks noChangeArrowheads="1"/>
            </p:cNvSpPr>
            <p:nvPr/>
          </p:nvSpPr>
          <p:spPr bwMode="auto">
            <a:xfrm>
              <a:off x="4272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CentOS</a:t>
              </a:r>
            </a:p>
          </p:txBody>
        </p:sp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3782" y="2327"/>
              <a:ext cx="6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/scratch</a:t>
              </a:r>
              <a:endParaRPr lang="en-US" dirty="0"/>
            </a:p>
          </p:txBody>
        </p:sp>
      </p:grp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5046266" y="3696237"/>
            <a:ext cx="2685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PCnn</a:t>
            </a:r>
            <a:r>
              <a:rPr lang="en-US" dirty="0"/>
              <a:t> (local </a:t>
            </a:r>
            <a:r>
              <a:rPr lang="en-US" dirty="0" smtClean="0"/>
              <a:t>workstation)</a:t>
            </a:r>
            <a:endParaRPr lang="en-US" dirty="0"/>
          </a:p>
        </p:txBody>
      </p:sp>
      <p:sp>
        <p:nvSpPr>
          <p:cNvPr id="15367" name="AutoShape 16"/>
          <p:cNvSpPr>
            <a:spLocks noChangeArrowheads="1"/>
          </p:cNvSpPr>
          <p:nvPr/>
        </p:nvSpPr>
        <p:spPr bwMode="auto">
          <a:xfrm>
            <a:off x="762000" y="2438400"/>
            <a:ext cx="1143000" cy="1371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Debian</a:t>
            </a:r>
          </a:p>
        </p:txBody>
      </p:sp>
      <p:sp>
        <p:nvSpPr>
          <p:cNvPr id="15368" name="AutoShape 17"/>
          <p:cNvSpPr>
            <a:spLocks noChangeArrowheads="1"/>
          </p:cNvSpPr>
          <p:nvPr/>
        </p:nvSpPr>
        <p:spPr bwMode="auto">
          <a:xfrm>
            <a:off x="2286000" y="2438400"/>
            <a:ext cx="1143000" cy="1371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CentOS</a:t>
            </a:r>
          </a:p>
        </p:txBody>
      </p:sp>
      <p:sp>
        <p:nvSpPr>
          <p:cNvPr id="15369" name="Freeform 20"/>
          <p:cNvSpPr>
            <a:spLocks/>
          </p:cNvSpPr>
          <p:nvPr/>
        </p:nvSpPr>
        <p:spPr bwMode="auto">
          <a:xfrm>
            <a:off x="1295400" y="3810000"/>
            <a:ext cx="3581400" cy="1600200"/>
          </a:xfrm>
          <a:custGeom>
            <a:avLst/>
            <a:gdLst>
              <a:gd name="T0" fmla="*/ 0 w 2256"/>
              <a:gd name="T1" fmla="*/ 0 h 1008"/>
              <a:gd name="T2" fmla="*/ 1219200 w 2256"/>
              <a:gd name="T3" fmla="*/ 1295400 h 1008"/>
              <a:gd name="T4" fmla="*/ 3581400 w 2256"/>
              <a:gd name="T5" fmla="*/ 1600200 h 1008"/>
              <a:gd name="T6" fmla="*/ 0 60000 65536"/>
              <a:gd name="T7" fmla="*/ 0 60000 65536"/>
              <a:gd name="T8" fmla="*/ 0 60000 65536"/>
              <a:gd name="T9" fmla="*/ 0 w 2256"/>
              <a:gd name="T10" fmla="*/ 0 h 1008"/>
              <a:gd name="T11" fmla="*/ 2256 w 2256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1008">
                <a:moveTo>
                  <a:pt x="0" y="0"/>
                </a:moveTo>
                <a:cubicBezTo>
                  <a:pt x="196" y="324"/>
                  <a:pt x="392" y="648"/>
                  <a:pt x="768" y="816"/>
                </a:cubicBezTo>
                <a:cubicBezTo>
                  <a:pt x="1144" y="984"/>
                  <a:pt x="1700" y="996"/>
                  <a:pt x="2256" y="100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21"/>
          <p:cNvSpPr>
            <a:spLocks/>
          </p:cNvSpPr>
          <p:nvPr/>
        </p:nvSpPr>
        <p:spPr bwMode="auto">
          <a:xfrm>
            <a:off x="3352800" y="2857500"/>
            <a:ext cx="3886200" cy="1714500"/>
          </a:xfrm>
          <a:custGeom>
            <a:avLst/>
            <a:gdLst>
              <a:gd name="T0" fmla="*/ 0 w 2448"/>
              <a:gd name="T1" fmla="*/ 114300 h 1080"/>
              <a:gd name="T2" fmla="*/ 3048000 w 2448"/>
              <a:gd name="T3" fmla="*/ 266700 h 1080"/>
              <a:gd name="T4" fmla="*/ 3886200 w 2448"/>
              <a:gd name="T5" fmla="*/ 1714500 h 1080"/>
              <a:gd name="T6" fmla="*/ 0 60000 65536"/>
              <a:gd name="T7" fmla="*/ 0 60000 65536"/>
              <a:gd name="T8" fmla="*/ 0 60000 65536"/>
              <a:gd name="T9" fmla="*/ 0 w 2448"/>
              <a:gd name="T10" fmla="*/ 0 h 1080"/>
              <a:gd name="T11" fmla="*/ 2448 w 2448"/>
              <a:gd name="T12" fmla="*/ 1080 h 1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8" h="1080">
                <a:moveTo>
                  <a:pt x="0" y="72"/>
                </a:moveTo>
                <a:cubicBezTo>
                  <a:pt x="756" y="36"/>
                  <a:pt x="1512" y="0"/>
                  <a:pt x="1920" y="168"/>
                </a:cubicBezTo>
                <a:cubicBezTo>
                  <a:pt x="2328" y="336"/>
                  <a:pt x="2384" y="904"/>
                  <a:pt x="2448" y="1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Version 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When done testing a VM on the local PC</a:t>
            </a:r>
          </a:p>
          <a:p>
            <a:pPr lvl="1" eaLnBrk="1" hangingPunct="1"/>
            <a:r>
              <a:rPr lang="en-US" sz="2800" dirty="0" smtClean="0"/>
              <a:t>Decide if you want to save the image:</a:t>
            </a:r>
          </a:p>
          <a:p>
            <a:pPr lvl="2" eaLnBrk="1" hangingPunct="1"/>
            <a:r>
              <a:rPr lang="en-US" sz="2400" dirty="0" smtClean="0"/>
              <a:t>Yes</a:t>
            </a:r>
          </a:p>
          <a:p>
            <a:pPr lvl="3" eaLnBrk="1" hangingPunct="1"/>
            <a:r>
              <a:rPr lang="en-US" dirty="0" smtClean="0"/>
              <a:t>Copy contents back to network directory</a:t>
            </a:r>
          </a:p>
          <a:p>
            <a:pPr lvl="2" eaLnBrk="1" hangingPunct="1"/>
            <a:r>
              <a:rPr lang="en-US" sz="2400" dirty="0" smtClean="0"/>
              <a:t>No</a:t>
            </a:r>
          </a:p>
          <a:p>
            <a:pPr lvl="3" eaLnBrk="1" hangingPunct="1"/>
            <a:r>
              <a:rPr lang="en-US" dirty="0" smtClean="0"/>
              <a:t>Do nothing or delete entry in /scratch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is true for USB drives to keep copies</a:t>
            </a:r>
          </a:p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Can take home with you</a:t>
            </a:r>
          </a:p>
          <a:p>
            <a:pPr lvl="1"/>
            <a:r>
              <a:rPr lang="en-US" dirty="0" smtClean="0"/>
              <a:t>Not effected if home_directory disappears </a:t>
            </a:r>
          </a:p>
          <a:p>
            <a:r>
              <a:rPr lang="en-US" dirty="0" smtClean="0"/>
              <a:t>Disadvantage</a:t>
            </a:r>
          </a:p>
          <a:p>
            <a:pPr lvl="1"/>
            <a:r>
              <a:rPr lang="en-US" dirty="0" smtClean="0"/>
              <a:t>Can easily loose</a:t>
            </a:r>
          </a:p>
          <a:p>
            <a:pPr lvl="1"/>
            <a:r>
              <a:rPr lang="en-US" dirty="0" smtClean="0"/>
              <a:t>May break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Home directory Space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600" dirty="0" smtClean="0"/>
              <a:t>“Home” directory</a:t>
            </a:r>
          </a:p>
          <a:p>
            <a:pPr lvl="1" eaLnBrk="1" hangingPunct="1"/>
            <a:r>
              <a:rPr lang="en-US" sz="2200" dirty="0" smtClean="0"/>
              <a:t>On the desktop</a:t>
            </a:r>
          </a:p>
          <a:p>
            <a:pPr lvl="1" eaLnBrk="1" hangingPunct="1"/>
            <a:r>
              <a:rPr lang="en-US" sz="2200" dirty="0" smtClean="0"/>
              <a:t>On the local hard drive</a:t>
            </a:r>
          </a:p>
          <a:p>
            <a:pPr lvl="1" eaLnBrk="1" hangingPunct="1"/>
            <a:r>
              <a:rPr lang="en-US" sz="2200" dirty="0" smtClean="0"/>
              <a:t>a.k.a. your </a:t>
            </a:r>
            <a:r>
              <a:rPr lang="en-US" sz="2200" dirty="0" err="1" smtClean="0"/>
              <a:t>userid</a:t>
            </a:r>
            <a:endParaRPr lang="en-US" sz="2200" dirty="0" smtClean="0"/>
          </a:p>
          <a:p>
            <a:pPr eaLnBrk="1" hangingPunct="1"/>
            <a:r>
              <a:rPr lang="en-US" sz="2600" dirty="0" smtClean="0"/>
              <a:t>Network Directory</a:t>
            </a:r>
          </a:p>
          <a:p>
            <a:pPr lvl="1" eaLnBrk="1" hangingPunct="1"/>
            <a:r>
              <a:rPr lang="en-US" sz="2200" dirty="0" smtClean="0"/>
              <a:t>on the NFS server</a:t>
            </a:r>
          </a:p>
          <a:p>
            <a:pPr eaLnBrk="1" hangingPunct="1"/>
            <a:r>
              <a:rPr lang="en-US" sz="2600" dirty="0" smtClean="0"/>
              <a:t>Make a copy for each OS to the Network Directory</a:t>
            </a:r>
          </a:p>
          <a:p>
            <a:pPr lvl="1" eaLnBrk="1" hangingPunct="1"/>
            <a:r>
              <a:rPr lang="en-US" sz="2200" dirty="0" smtClean="0"/>
              <a:t>Have about </a:t>
            </a:r>
            <a:r>
              <a:rPr lang="en-US" sz="2200" dirty="0" smtClean="0"/>
              <a:t>40Gb </a:t>
            </a:r>
            <a:r>
              <a:rPr lang="en-US" sz="2200" dirty="0" smtClean="0"/>
              <a:t>available for your use on the NFS drive</a:t>
            </a:r>
          </a:p>
          <a:p>
            <a:pPr lvl="1" eaLnBrk="1" hangingPunct="1"/>
            <a:r>
              <a:rPr lang="en-US" sz="2200" dirty="0" smtClean="0"/>
              <a:t>Easily 3</a:t>
            </a:r>
            <a:r>
              <a:rPr lang="en-US" sz="2200" dirty="0" smtClean="0"/>
              <a:t> </a:t>
            </a:r>
            <a:r>
              <a:rPr lang="en-US" sz="2200" dirty="0" smtClean="0"/>
              <a:t>OSs worth</a:t>
            </a:r>
          </a:p>
          <a:p>
            <a:pPr lvl="1" eaLnBrk="1" hangingPunct="1"/>
            <a:r>
              <a:rPr lang="en-US" sz="2200" dirty="0" smtClean="0"/>
              <a:t>Copy the whole directory</a:t>
            </a:r>
          </a:p>
          <a:p>
            <a:pPr lvl="2" eaLnBrk="1" hangingPunct="1"/>
            <a:r>
              <a:rPr lang="en-US" sz="1600" dirty="0" smtClean="0"/>
              <a:t>2 critical entries:</a:t>
            </a:r>
          </a:p>
          <a:p>
            <a:pPr lvl="3" eaLnBrk="1" hangingPunct="1"/>
            <a:r>
              <a:rPr lang="en-US" sz="1400" dirty="0" err="1" smtClean="0"/>
              <a:t>Name.vbox</a:t>
            </a:r>
            <a:endParaRPr lang="en-US" sz="1400" dirty="0" smtClean="0"/>
          </a:p>
          <a:p>
            <a:pPr lvl="4" eaLnBrk="1" hangingPunct="1"/>
            <a:r>
              <a:rPr lang="en-US" sz="1400" dirty="0" smtClean="0"/>
              <a:t>XML file with “instructions”</a:t>
            </a:r>
          </a:p>
          <a:p>
            <a:pPr lvl="3" eaLnBrk="1" hangingPunct="1"/>
            <a:r>
              <a:rPr lang="en-US" sz="1400" dirty="0" smtClean="0"/>
              <a:t>Name .</a:t>
            </a:r>
            <a:r>
              <a:rPr lang="en-US" sz="1400" dirty="0" err="1" smtClean="0"/>
              <a:t>vdi</a:t>
            </a:r>
            <a:endParaRPr lang="en-US" sz="1400" dirty="0" smtClean="0"/>
          </a:p>
          <a:p>
            <a:pPr lvl="4" eaLnBrk="1" hangingPunct="1"/>
            <a:r>
              <a:rPr lang="en-US" sz="1400" dirty="0" smtClean="0"/>
              <a:t>VM itself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VM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 VM </a:t>
            </a:r>
          </a:p>
          <a:p>
            <a:pPr lvl="1" eaLnBrk="1" hangingPunct="1"/>
            <a:r>
              <a:rPr lang="en-US" u="sng" dirty="0" smtClean="0"/>
              <a:t>V</a:t>
            </a:r>
            <a:r>
              <a:rPr lang="en-US" dirty="0" smtClean="0"/>
              <a:t>irtual </a:t>
            </a:r>
            <a:r>
              <a:rPr lang="en-US" u="sng" dirty="0" smtClean="0"/>
              <a:t>M</a:t>
            </a:r>
            <a:r>
              <a:rPr lang="en-US" dirty="0" smtClean="0"/>
              <a:t>achine</a:t>
            </a:r>
          </a:p>
          <a:p>
            <a:pPr lvl="1" eaLnBrk="1" hangingPunct="1"/>
            <a:r>
              <a:rPr lang="en-US" dirty="0" smtClean="0"/>
              <a:t>Software implementation of a machine running on another machine</a:t>
            </a:r>
          </a:p>
          <a:p>
            <a:pPr lvl="2" eaLnBrk="1" hangingPunct="1"/>
            <a:r>
              <a:rPr lang="en-US" dirty="0" smtClean="0"/>
              <a:t>The VM may or may not resemble the host machine</a:t>
            </a:r>
          </a:p>
          <a:p>
            <a:pPr lvl="2" eaLnBrk="1" hangingPunct="1"/>
            <a:r>
              <a:rPr lang="en-US" dirty="0" smtClean="0"/>
              <a:t>E.g.</a:t>
            </a:r>
          </a:p>
          <a:p>
            <a:pPr lvl="3" eaLnBrk="1" hangingPunct="1"/>
            <a:r>
              <a:rPr lang="en-US" dirty="0" smtClean="0"/>
              <a:t>Linux on a Windows machine</a:t>
            </a:r>
          </a:p>
          <a:p>
            <a:pPr lvl="3" eaLnBrk="1" hangingPunct="1"/>
            <a:r>
              <a:rPr lang="en-US" dirty="0" smtClean="0"/>
              <a:t>Windows on Windows</a:t>
            </a:r>
          </a:p>
          <a:p>
            <a:pPr lvl="3" eaLnBrk="1" hangingPunct="1"/>
            <a:r>
              <a:rPr lang="en-US" dirty="0" smtClean="0"/>
              <a:t>MVS on VM (IBM mainframe)</a:t>
            </a:r>
          </a:p>
          <a:p>
            <a:pPr lvl="3" eaLnBrk="1" hangingPunct="1"/>
            <a:r>
              <a:rPr lang="en-US" dirty="0" smtClean="0"/>
              <a:t>Linux (Intel Style) on MVS (IBM Mainframe)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Ground rules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600" dirty="0" smtClean="0"/>
              <a:t>The PC’s </a:t>
            </a:r>
            <a:r>
              <a:rPr lang="en-US" sz="2600" b="1" i="1" dirty="0" smtClean="0"/>
              <a:t>/scratch </a:t>
            </a:r>
            <a:r>
              <a:rPr lang="en-US" sz="2600" dirty="0" smtClean="0"/>
              <a:t>directory is temporary</a:t>
            </a:r>
          </a:p>
          <a:p>
            <a:pPr lvl="1" eaLnBrk="1" hangingPunct="1"/>
            <a:r>
              <a:rPr lang="en-US" sz="2200" dirty="0" smtClean="0"/>
              <a:t>Don’t rely on contents being available next time</a:t>
            </a:r>
          </a:p>
          <a:p>
            <a:pPr eaLnBrk="1" hangingPunct="1"/>
            <a:r>
              <a:rPr lang="en-US" sz="2600" dirty="0" smtClean="0"/>
              <a:t>Directories or data in </a:t>
            </a:r>
            <a:r>
              <a:rPr lang="en-US" sz="2600" b="1" i="1" dirty="0" smtClean="0"/>
              <a:t>/scratch </a:t>
            </a:r>
            <a:r>
              <a:rPr lang="en-US" sz="2600" dirty="0" smtClean="0"/>
              <a:t>may be deleted at any time</a:t>
            </a:r>
          </a:p>
          <a:p>
            <a:pPr lvl="1" eaLnBrk="1" hangingPunct="1"/>
            <a:r>
              <a:rPr lang="en-US" sz="2200" dirty="0" smtClean="0"/>
              <a:t>When space is needed</a:t>
            </a:r>
          </a:p>
          <a:p>
            <a:pPr eaLnBrk="1" hangingPunct="1"/>
            <a:r>
              <a:rPr lang="en-US" sz="2600" dirty="0" smtClean="0"/>
              <a:t>Clean up after yourself</a:t>
            </a:r>
          </a:p>
          <a:p>
            <a:pPr lvl="1" eaLnBrk="1" hangingPunct="1"/>
            <a:r>
              <a:rPr lang="en-US" sz="2200" dirty="0" smtClean="0"/>
              <a:t>Get rid of any directory you are done with</a:t>
            </a:r>
          </a:p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Remember to properly shut down VM before saving or logging off PC</a:t>
            </a:r>
          </a:p>
          <a:p>
            <a:pPr lvl="1" eaLnBrk="1" hangingPunct="1"/>
            <a:r>
              <a:rPr lang="en-US" sz="2200" dirty="0" smtClean="0"/>
              <a:t>May not save latest changes</a:t>
            </a:r>
          </a:p>
          <a:p>
            <a:pPr lvl="1" eaLnBrk="1" hangingPunct="1"/>
            <a:r>
              <a:rPr lang="en-US" sz="2200" dirty="0" smtClean="0"/>
              <a:t>May corrupt images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run VM from network_storage directory</a:t>
            </a:r>
          </a:p>
          <a:p>
            <a:pPr lvl="1"/>
            <a:r>
              <a:rPr lang="en-US" dirty="0" smtClean="0"/>
              <a:t>It will start</a:t>
            </a:r>
          </a:p>
          <a:p>
            <a:pPr lvl="1"/>
            <a:r>
              <a:rPr lang="en-US" dirty="0" smtClean="0"/>
              <a:t>It </a:t>
            </a:r>
            <a:r>
              <a:rPr lang="en-US" i="1" dirty="0" smtClean="0"/>
              <a:t>will </a:t>
            </a:r>
            <a:r>
              <a:rPr lang="en-US" dirty="0" smtClean="0"/>
              <a:t>fail at the most critical time</a:t>
            </a:r>
          </a:p>
          <a:p>
            <a:pPr lvl="1"/>
            <a:r>
              <a:rPr lang="en-US" dirty="0" smtClean="0"/>
              <a:t>It </a:t>
            </a:r>
            <a:r>
              <a:rPr lang="en-US" i="1" dirty="0" smtClean="0"/>
              <a:t>will</a:t>
            </a:r>
            <a:r>
              <a:rPr lang="en-US" dirty="0" smtClean="0"/>
              <a:t> corrupt your VM</a:t>
            </a:r>
          </a:p>
          <a:p>
            <a:r>
              <a:rPr lang="en-US" dirty="0" smtClean="0"/>
              <a:t>Don’t run VM from USB device</a:t>
            </a:r>
          </a:p>
          <a:p>
            <a:pPr lvl="1"/>
            <a:r>
              <a:rPr lang="en-US" dirty="0" smtClean="0"/>
              <a:t>It will start</a:t>
            </a:r>
          </a:p>
          <a:p>
            <a:pPr lvl="1"/>
            <a:r>
              <a:rPr lang="en-US" dirty="0" smtClean="0"/>
              <a:t>It </a:t>
            </a:r>
            <a:r>
              <a:rPr lang="en-US" i="1" dirty="0" smtClean="0"/>
              <a:t>may </a:t>
            </a:r>
            <a:r>
              <a:rPr lang="en-US" dirty="0" smtClean="0"/>
              <a:t>fail</a:t>
            </a:r>
          </a:p>
          <a:p>
            <a:pPr lvl="1"/>
            <a:r>
              <a:rPr lang="en-US" dirty="0" smtClean="0"/>
              <a:t>It</a:t>
            </a:r>
            <a:r>
              <a:rPr lang="en-US" i="1" dirty="0" smtClean="0"/>
              <a:t> may </a:t>
            </a:r>
            <a:r>
              <a:rPr lang="en-US" dirty="0" smtClean="0"/>
              <a:t>corrupt your VM</a:t>
            </a:r>
          </a:p>
          <a:p>
            <a:r>
              <a:rPr lang="en-US" dirty="0" smtClean="0"/>
              <a:t>Start VM from its native directory</a:t>
            </a:r>
          </a:p>
          <a:p>
            <a:pPr lvl="1"/>
            <a:r>
              <a:rPr lang="en-US" smtClean="0"/>
              <a:t>Sometimes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Note:</a:t>
            </a:r>
            <a:r>
              <a:rPr lang="en-US" dirty="0" smtClean="0"/>
              <a:t> USB devices may be accessed by:</a:t>
            </a:r>
          </a:p>
          <a:p>
            <a:pPr lvl="1"/>
            <a:r>
              <a:rPr lang="en-US" dirty="0" smtClean="0"/>
              <a:t>The workstation</a:t>
            </a:r>
          </a:p>
          <a:p>
            <a:pPr lvl="1"/>
            <a:r>
              <a:rPr lang="en-US" dirty="0" smtClean="0"/>
              <a:t>A VM</a:t>
            </a:r>
          </a:p>
          <a:p>
            <a:pPr lvl="1"/>
            <a:r>
              <a:rPr lang="en-US" dirty="0" smtClean="0"/>
              <a:t>BUT NOT BOTH at the same time!</a:t>
            </a:r>
          </a:p>
          <a:p>
            <a:pPr lvl="2"/>
            <a:r>
              <a:rPr lang="en-US" dirty="0" smtClean="0"/>
              <a:t>If the VM uses it the workstation will loose access!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 the VM will die if you have started the VM from it!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VMs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Emulate software or hardware not available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Reduce costs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Reduce exposure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 a hostile environment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If machine becomes infected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Reboot (reload) VM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Test new environments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If mess up, just reboot (reload) VM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Isolate programs/environments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Adjust loads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Move/Start new VM’s to new/different servers as needed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VMWare View of Benefits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/>
            <a:r>
              <a:rPr lang="en-US" sz="2600" dirty="0" smtClean="0"/>
              <a:t>Compatibility: </a:t>
            </a:r>
          </a:p>
          <a:p>
            <a:pPr lvl="1" eaLnBrk="1" hangingPunct="1"/>
            <a:r>
              <a:rPr lang="en-US" sz="2200" dirty="0" smtClean="0"/>
              <a:t>Virtual machines are compatible with all standard x86 computers</a:t>
            </a:r>
          </a:p>
          <a:p>
            <a:pPr eaLnBrk="1" hangingPunct="1"/>
            <a:r>
              <a:rPr lang="en-US" sz="2600" dirty="0" smtClean="0"/>
              <a:t>Isolation: </a:t>
            </a:r>
          </a:p>
          <a:p>
            <a:pPr lvl="1" eaLnBrk="1" hangingPunct="1"/>
            <a:r>
              <a:rPr lang="en-US" sz="2200" dirty="0" smtClean="0"/>
              <a:t>Virtual machines are isolated from each other as if physically separated</a:t>
            </a:r>
          </a:p>
          <a:p>
            <a:pPr eaLnBrk="1" hangingPunct="1"/>
            <a:r>
              <a:rPr lang="en-US" sz="2600" dirty="0" smtClean="0"/>
              <a:t>Encapsulation: </a:t>
            </a:r>
          </a:p>
          <a:p>
            <a:pPr lvl="1" eaLnBrk="1" hangingPunct="1"/>
            <a:r>
              <a:rPr lang="en-US" sz="2200" dirty="0" smtClean="0"/>
              <a:t>Virtual machines encapsulate a complete computing environment</a:t>
            </a:r>
          </a:p>
          <a:p>
            <a:pPr eaLnBrk="1" hangingPunct="1"/>
            <a:r>
              <a:rPr lang="en-US" sz="2600" dirty="0" smtClean="0"/>
              <a:t>Hardware independence: </a:t>
            </a:r>
          </a:p>
          <a:p>
            <a:pPr lvl="1" eaLnBrk="1" hangingPunct="1"/>
            <a:r>
              <a:rPr lang="en-US" sz="2200" dirty="0" smtClean="0"/>
              <a:t>Virtual machines run independently of underlying hardware</a:t>
            </a:r>
          </a:p>
          <a:p>
            <a:pPr eaLnBrk="1" hangingPunct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VM downside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complicated environment</a:t>
            </a:r>
          </a:p>
          <a:p>
            <a:pPr eaLnBrk="1" hangingPunct="1"/>
            <a:r>
              <a:rPr lang="en-US" smtClean="0"/>
              <a:t>Need to be aware of licensing issues</a:t>
            </a:r>
          </a:p>
          <a:p>
            <a:pPr eaLnBrk="1" hangingPunct="1"/>
            <a:r>
              <a:rPr lang="en-US" smtClean="0"/>
              <a:t>Virtual machine might not 100% emulate a physical machine</a:t>
            </a:r>
          </a:p>
          <a:p>
            <a:pPr eaLnBrk="1" hangingPunct="1"/>
            <a:r>
              <a:rPr lang="en-US" smtClean="0"/>
              <a:t>Performance</a:t>
            </a:r>
          </a:p>
          <a:p>
            <a:pPr eaLnBrk="1" hangingPunct="1"/>
            <a:r>
              <a:rPr lang="en-US" smtClean="0"/>
              <a:t>Extra cost of the VM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VM Brief 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Started on Mainframes</a:t>
            </a:r>
          </a:p>
          <a:p>
            <a:pPr lvl="1" eaLnBrk="1" hangingPunct="1"/>
            <a:r>
              <a:rPr lang="en-US" dirty="0" smtClean="0"/>
              <a:t>Late 1960’s – early 1970’s</a:t>
            </a:r>
          </a:p>
          <a:p>
            <a:pPr lvl="1" eaLnBrk="1" hangingPunct="1"/>
            <a:r>
              <a:rPr lang="en-US" dirty="0" smtClean="0"/>
              <a:t>Help develop OS for the IBM 360 and followons</a:t>
            </a:r>
          </a:p>
          <a:p>
            <a:pPr lvl="1" eaLnBrk="1" hangingPunct="1"/>
            <a:r>
              <a:rPr lang="en-US" dirty="0" smtClean="0"/>
              <a:t>Realized it could be used for “real-world” applications</a:t>
            </a:r>
          </a:p>
          <a:p>
            <a:pPr eaLnBrk="1" hangingPunct="1"/>
            <a:r>
              <a:rPr lang="en-US" dirty="0" smtClean="0"/>
              <a:t>Became practical on PC’s in the last 10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System virtual machines</a:t>
            </a:r>
          </a:p>
          <a:p>
            <a:pPr lvl="1"/>
            <a:r>
              <a:rPr lang="en-US" dirty="0" smtClean="0"/>
              <a:t>Have an underlying physical machine</a:t>
            </a:r>
          </a:p>
          <a:p>
            <a:pPr lvl="2"/>
            <a:r>
              <a:rPr lang="en-US" dirty="0" smtClean="0"/>
              <a:t>Runs one or more virtual machines</a:t>
            </a:r>
          </a:p>
          <a:p>
            <a:pPr lvl="3"/>
            <a:r>
              <a:rPr lang="en-US" dirty="0" smtClean="0"/>
              <a:t>Each potentially running a different operating system</a:t>
            </a:r>
          </a:p>
          <a:p>
            <a:pPr lvl="1"/>
            <a:r>
              <a:rPr lang="en-US" dirty="0" smtClean="0"/>
              <a:t>AKA </a:t>
            </a:r>
            <a:r>
              <a:rPr lang="en-US" b="1" dirty="0" smtClean="0"/>
              <a:t>hardware virtual machines</a:t>
            </a:r>
            <a:endParaRPr lang="en-US" dirty="0" smtClean="0"/>
          </a:p>
          <a:p>
            <a:r>
              <a:rPr lang="en-US" dirty="0" smtClean="0"/>
              <a:t>Hypervisor:</a:t>
            </a:r>
          </a:p>
          <a:p>
            <a:pPr lvl="1"/>
            <a:r>
              <a:rPr lang="en-US" dirty="0" smtClean="0"/>
              <a:t>Software layer providing the virtualization</a:t>
            </a:r>
          </a:p>
          <a:p>
            <a:pPr lvl="1"/>
            <a:r>
              <a:rPr lang="en-US" b="1" dirty="0" smtClean="0"/>
              <a:t>AKA - virtual machine monitor</a:t>
            </a:r>
            <a:endParaRPr lang="en-US" dirty="0" smtClean="0"/>
          </a:p>
          <a:p>
            <a:r>
              <a:rPr lang="en-US" b="1" dirty="0" smtClean="0"/>
              <a:t>Type 1</a:t>
            </a:r>
            <a:r>
              <a:rPr lang="en-US" dirty="0" smtClean="0"/>
              <a:t> hypervisor</a:t>
            </a:r>
          </a:p>
          <a:p>
            <a:pPr lvl="1"/>
            <a:r>
              <a:rPr lang="en-US" dirty="0" smtClean="0"/>
              <a:t>Runs on bare hardware </a:t>
            </a:r>
          </a:p>
          <a:p>
            <a:pPr lvl="1"/>
            <a:r>
              <a:rPr lang="en-US" dirty="0" smtClean="0"/>
              <a:t>AKA - </a:t>
            </a:r>
            <a:r>
              <a:rPr lang="en-US" b="1" dirty="0" smtClean="0"/>
              <a:t>Native</a:t>
            </a:r>
            <a:r>
              <a:rPr lang="en-US" dirty="0" smtClean="0"/>
              <a:t> VM</a:t>
            </a:r>
          </a:p>
          <a:p>
            <a:r>
              <a:rPr lang="en-US" b="1" dirty="0" smtClean="0"/>
              <a:t>Type 2 </a:t>
            </a:r>
            <a:r>
              <a:rPr lang="en-US" dirty="0" smtClean="0"/>
              <a:t>hypervisor</a:t>
            </a:r>
          </a:p>
          <a:p>
            <a:pPr lvl="1"/>
            <a:r>
              <a:rPr lang="en-US" dirty="0" smtClean="0"/>
              <a:t>Runs on top of an operating system</a:t>
            </a:r>
          </a:p>
          <a:p>
            <a:pPr lvl="1"/>
            <a:r>
              <a:rPr lang="en-US" dirty="0" smtClean="0"/>
              <a:t>AKA - </a:t>
            </a:r>
            <a:r>
              <a:rPr lang="en-US" b="1" dirty="0" smtClean="0"/>
              <a:t>Hosted</a:t>
            </a:r>
            <a:r>
              <a:rPr lang="en-US" dirty="0" smtClean="0"/>
              <a:t> VM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Simple Type 2 Example</a:t>
            </a:r>
          </a:p>
        </p:txBody>
      </p:sp>
      <p:grpSp>
        <p:nvGrpSpPr>
          <p:cNvPr id="9219" name="Group 6"/>
          <p:cNvGrpSpPr>
            <a:grpSpLocks/>
          </p:cNvGrpSpPr>
          <p:nvPr/>
        </p:nvGrpSpPr>
        <p:grpSpPr bwMode="auto">
          <a:xfrm>
            <a:off x="381000" y="1524000"/>
            <a:ext cx="7696200" cy="4724400"/>
            <a:chOff x="2928" y="1968"/>
            <a:chExt cx="2352" cy="1584"/>
          </a:xfrm>
        </p:grpSpPr>
        <p:sp>
          <p:nvSpPr>
            <p:cNvPr id="9221" name="Rectangle 7"/>
            <p:cNvSpPr>
              <a:spLocks noChangeArrowheads="1"/>
            </p:cNvSpPr>
            <p:nvPr/>
          </p:nvSpPr>
          <p:spPr bwMode="auto">
            <a:xfrm>
              <a:off x="2928" y="1968"/>
              <a:ext cx="2352" cy="15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Rectangle 8"/>
            <p:cNvSpPr>
              <a:spLocks noChangeArrowheads="1"/>
            </p:cNvSpPr>
            <p:nvPr/>
          </p:nvSpPr>
          <p:spPr bwMode="auto">
            <a:xfrm>
              <a:off x="3120" y="2304"/>
              <a:ext cx="2064" cy="1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23" name="AutoShape 9"/>
            <p:cNvSpPr>
              <a:spLocks noChangeArrowheads="1"/>
            </p:cNvSpPr>
            <p:nvPr/>
          </p:nvSpPr>
          <p:spPr bwMode="auto">
            <a:xfrm>
              <a:off x="3264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Debian</a:t>
              </a:r>
            </a:p>
            <a:p>
              <a:pPr algn="ctr"/>
              <a:r>
                <a:rPr lang="en-US"/>
                <a:t>Image</a:t>
              </a:r>
            </a:p>
          </p:txBody>
        </p:sp>
        <p:sp>
          <p:nvSpPr>
            <p:cNvPr id="9224" name="AutoShape 10"/>
            <p:cNvSpPr>
              <a:spLocks noChangeArrowheads="1"/>
            </p:cNvSpPr>
            <p:nvPr/>
          </p:nvSpPr>
          <p:spPr bwMode="auto">
            <a:xfrm>
              <a:off x="4272" y="2544"/>
              <a:ext cx="720" cy="86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CentOS</a:t>
              </a:r>
            </a:p>
            <a:p>
              <a:pPr algn="ctr"/>
              <a:r>
                <a:rPr lang="en-US"/>
                <a:t>Image</a:t>
              </a: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3782" y="2327"/>
              <a:ext cx="785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VM directory  (/scratch)</a:t>
              </a:r>
              <a:endParaRPr lang="en-US" dirty="0"/>
            </a:p>
          </p:txBody>
        </p:sp>
      </p:grp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3088996" y="1676400"/>
            <a:ext cx="26853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PCnn</a:t>
            </a:r>
            <a:r>
              <a:rPr lang="en-US" dirty="0"/>
              <a:t> (local </a:t>
            </a:r>
            <a:r>
              <a:rPr lang="en-US" dirty="0" smtClean="0"/>
              <a:t>workstation)</a:t>
            </a:r>
          </a:p>
          <a:p>
            <a:pPr algn="ctr"/>
            <a:r>
              <a:rPr lang="en-US" dirty="0" smtClean="0"/>
              <a:t>Debian Linux OS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81534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Practical View of use in 302 lab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483</TotalTime>
  <Words>918</Words>
  <Application>Microsoft Office PowerPoint</Application>
  <PresentationFormat>On-screen Show (4:3)</PresentationFormat>
  <Paragraphs>192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VMs</vt:lpstr>
      <vt:lpstr>VM </vt:lpstr>
      <vt:lpstr>Why VMs</vt:lpstr>
      <vt:lpstr>VMWare View of Benefits</vt:lpstr>
      <vt:lpstr>VM downside</vt:lpstr>
      <vt:lpstr>VM Brief History</vt:lpstr>
      <vt:lpstr>VM Types</vt:lpstr>
      <vt:lpstr>Simple Type 2 Example</vt:lpstr>
      <vt:lpstr>Practical View of use in 302 lab</vt:lpstr>
      <vt:lpstr>Original VM Creation</vt:lpstr>
      <vt:lpstr>Each VM</vt:lpstr>
      <vt:lpstr>Saving VMs</vt:lpstr>
      <vt:lpstr>Saving VMs</vt:lpstr>
      <vt:lpstr>Saving the VMs on local PC to network file</vt:lpstr>
      <vt:lpstr>Saving VMs</vt:lpstr>
      <vt:lpstr>Copying the VMs to local PC</vt:lpstr>
      <vt:lpstr>  Version management</vt:lpstr>
      <vt:lpstr>USB Drives</vt:lpstr>
      <vt:lpstr>Home directory Space</vt:lpstr>
      <vt:lpstr>Ground rules</vt:lpstr>
      <vt:lpstr>Sanity Rules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test</cp:lastModifiedBy>
  <cp:revision>36</cp:revision>
  <cp:lastPrinted>1601-01-01T00:00:00Z</cp:lastPrinted>
  <dcterms:created xsi:type="dcterms:W3CDTF">1601-01-01T00:00:00Z</dcterms:created>
  <dcterms:modified xsi:type="dcterms:W3CDTF">2014-09-02T21:39:50Z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