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7" r:id="rId4"/>
    <p:sldId id="257" r:id="rId5"/>
    <p:sldId id="264" r:id="rId6"/>
    <p:sldId id="269" r:id="rId7"/>
    <p:sldId id="270" r:id="rId8"/>
    <p:sldId id="258" r:id="rId9"/>
    <p:sldId id="259" r:id="rId10"/>
    <p:sldId id="268" r:id="rId11"/>
    <p:sldId id="260" r:id="rId12"/>
    <p:sldId id="261" r:id="rId13"/>
    <p:sldId id="262" r:id="rId14"/>
    <p:sldId id="263" r:id="rId15"/>
    <p:sldId id="271" r:id="rId16"/>
    <p:sldId id="265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5E3DB-A8C0-483C-951D-1D17B3E321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EB24A-A963-4532-B021-2EA4FFD4B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1D783-52C5-4883-889E-AAFBACC7C8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0125B-5A21-47CC-BB2B-12A1084F41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B4DC31-FF7E-43A5-B80F-29426787AC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65A65-D2E3-48B1-BEF4-29745E0A1A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9719-579A-4E39-81F3-857ABCFDA7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4013D-2F23-4EF1-8624-7C61CB94C7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6A137-B18F-4650-8A9A-C71BD8AC6C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ADC49-4F08-444C-A960-5901FBD8BD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BCCEEA5A-0FF0-46A4-A58A-E42C1B5828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9644A29B-0222-49FF-A283-639B6F0E4F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im_(text_editor)" TargetMode="External"/><Relationship Id="rId2" Type="http://schemas.openxmlformats.org/officeDocument/2006/relationships/hyperlink" Target="http://en.wikipedia.org/wiki/V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49575"/>
            <a:ext cx="7772400" cy="1470025"/>
          </a:xfrm>
        </p:spPr>
        <p:txBody>
          <a:bodyPr/>
          <a:lstStyle/>
          <a:p>
            <a:pPr eaLnBrk="1" hangingPunct="1"/>
            <a:r>
              <a:rPr lang="en-US" sz="5000" dirty="0" smtClean="0"/>
              <a:t>vi Introduction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mtClean="0">
                <a:solidFill>
                  <a:srgbClr val="898989"/>
                </a:solidFill>
                <a:ea typeface="SimSun" pitchFamily="2" charset="-122"/>
              </a:rPr>
              <a:t>Tony Kombol</a:t>
            </a:r>
            <a:r>
              <a:rPr lang="en-US" altLang="zh-CN" sz="3600" smtClean="0">
                <a:solidFill>
                  <a:srgbClr val="898989"/>
                </a:solidFill>
                <a:ea typeface="SimSun" pitchFamily="2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 modes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Common commands to enter insert mode: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800" smtClean="0">
                <a:latin typeface="Courier New" pitchFamily="49" charset="0"/>
              </a:rPr>
              <a:t>: insert text just before the cursor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800" smtClean="0">
                <a:latin typeface="Courier New" pitchFamily="49" charset="0"/>
              </a:rPr>
              <a:t>: insert text at the beginning of the line the cursor is 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smtClean="0">
                <a:latin typeface="Courier New" pitchFamily="49" charset="0"/>
              </a:rPr>
              <a:t>: append text after the cursor position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smtClean="0">
                <a:latin typeface="Courier New" pitchFamily="49" charset="0"/>
              </a:rPr>
              <a:t>: append text at the line’s end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o</a:t>
            </a:r>
            <a:r>
              <a:rPr lang="en-US" sz="1800" smtClean="0">
                <a:latin typeface="Courier New" pitchFamily="49" charset="0"/>
              </a:rPr>
              <a:t>: insert a new line after the current line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O</a:t>
            </a:r>
            <a:r>
              <a:rPr lang="en-US" sz="1800" smtClean="0">
                <a:latin typeface="Courier New" pitchFamily="49" charset="0"/>
              </a:rPr>
              <a:t>: insert a new line before the current line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1800" smtClean="0">
                <a:latin typeface="Courier New" pitchFamily="49" charset="0"/>
              </a:rPr>
              <a:t>: substitute the character at cursor position and then insert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1800" smtClean="0">
                <a:latin typeface="Courier New" pitchFamily="49" charset="0"/>
              </a:rPr>
              <a:t>: substitute the current line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r:</a:t>
            </a:r>
            <a:r>
              <a:rPr lang="en-US" sz="1800" smtClean="0">
                <a:latin typeface="Courier New" pitchFamily="49" charset="0"/>
              </a:rPr>
              <a:t> replace the current character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R:</a:t>
            </a:r>
            <a:r>
              <a:rPr lang="en-US" sz="1800" smtClean="0">
                <a:latin typeface="Courier New" pitchFamily="49" charset="0"/>
              </a:rPr>
              <a:t> replace the current characters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Delete and block operations </a:t>
            </a:r>
            <a:br>
              <a:rPr lang="en-US" sz="4000" smtClean="0"/>
            </a:br>
            <a:r>
              <a:rPr lang="en-US" sz="4000" smtClean="0"/>
              <a:t>(cut, copy and paste)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Can delete/manipulate characters in command model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 command model, use &lt;</a:t>
            </a:r>
            <a:r>
              <a:rPr lang="en-US" sz="2000" smtClean="0">
                <a:solidFill>
                  <a:srgbClr val="0000FF"/>
                </a:solidFill>
              </a:rPr>
              <a:t>v</a:t>
            </a:r>
            <a:r>
              <a:rPr lang="en-US" sz="2000" smtClean="0"/>
              <a:t>&gt; to start a block operation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Move cursor to select start of block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 to start the block mark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 to cut block ,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 to copy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 to paste the block to right position of cursor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use shortcuts for delete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dd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: delete the current line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dw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: delete to end of the current word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use shortcuts for paste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yy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: copy the current line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yw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: copy the current word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: paste to the left position of cursor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Undo/redo/delete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smtClean="0">
                <a:solidFill>
                  <a:srgbClr val="0000FF"/>
                </a:solidFill>
                <a:latin typeface="Courier New" pitchFamily="49" charset="0"/>
              </a:rPr>
              <a:t>u:</a:t>
            </a:r>
            <a:r>
              <a:rPr lang="en-US" sz="2400" dirty="0" smtClean="0">
                <a:latin typeface="Courier New" pitchFamily="49" charset="0"/>
              </a:rPr>
              <a:t> </a:t>
            </a:r>
          </a:p>
          <a:p>
            <a:pPr lvl="1" eaLnBrk="1" hangingPunct="1"/>
            <a:r>
              <a:rPr lang="en-US" sz="2000" dirty="0" smtClean="0">
                <a:latin typeface="Courier New" pitchFamily="49" charset="0"/>
              </a:rPr>
              <a:t>undo last operation</a:t>
            </a:r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  <a:latin typeface="Courier New" pitchFamily="49" charset="0"/>
              </a:rPr>
              <a:t>U:</a:t>
            </a:r>
            <a:r>
              <a:rPr lang="en-US" sz="2400" dirty="0" smtClean="0">
                <a:latin typeface="Courier New" pitchFamily="49" charset="0"/>
              </a:rPr>
              <a:t> </a:t>
            </a:r>
          </a:p>
          <a:p>
            <a:pPr lvl="1" eaLnBrk="1" hangingPunct="1"/>
            <a:r>
              <a:rPr lang="en-US" sz="2000" dirty="0" smtClean="0">
                <a:latin typeface="Courier New" pitchFamily="49" charset="0"/>
              </a:rPr>
              <a:t>undo all operations in a line</a:t>
            </a:r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  <a:latin typeface="Courier New" pitchFamily="49" charset="0"/>
              </a:rPr>
              <a:t>&lt;ctrl-r&gt;: </a:t>
            </a:r>
          </a:p>
          <a:p>
            <a:pPr lvl="1" eaLnBrk="1" hangingPunct="1"/>
            <a:r>
              <a:rPr lang="en-US" sz="2000" dirty="0" smtClean="0">
                <a:latin typeface="Courier New" pitchFamily="49" charset="0"/>
              </a:rPr>
              <a:t>redo</a:t>
            </a:r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  <a:latin typeface="Courier New" pitchFamily="49" charset="0"/>
              </a:rPr>
              <a:t>:e!</a:t>
            </a:r>
            <a:r>
              <a:rPr lang="en-US" sz="2400" dirty="0" smtClean="0">
                <a:latin typeface="Courier New" pitchFamily="49" charset="0"/>
              </a:rPr>
              <a:t> </a:t>
            </a:r>
          </a:p>
          <a:p>
            <a:pPr lvl="1" eaLnBrk="1" hangingPunct="1"/>
            <a:r>
              <a:rPr lang="en-US" sz="2000" dirty="0" smtClean="0">
                <a:latin typeface="Courier New" pitchFamily="49" charset="0"/>
              </a:rPr>
              <a:t>give up all operations and begin edit again</a:t>
            </a:r>
          </a:p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</a:rPr>
              <a:t>x</a:t>
            </a:r>
          </a:p>
          <a:p>
            <a:pPr lvl="1" eaLnBrk="1" hangingPunct="1"/>
            <a:r>
              <a:rPr lang="en-US" sz="2000" dirty="0" smtClean="0">
                <a:latin typeface="Courier New" pitchFamily="49" charset="0"/>
              </a:rPr>
              <a:t>delete a character to the right</a:t>
            </a:r>
          </a:p>
          <a:p>
            <a:pPr eaLnBrk="1" hangingPunct="1"/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</a:rPr>
              <a:t>X</a:t>
            </a:r>
          </a:p>
          <a:p>
            <a:pPr lvl="1" eaLnBrk="1" hangingPunct="1"/>
            <a:r>
              <a:rPr lang="en-US" sz="2000" dirty="0" smtClean="0">
                <a:latin typeface="Courier New" pitchFamily="49" charset="0"/>
              </a:rPr>
              <a:t>delete a character to the left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in text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vi</a:t>
            </a:r>
            <a:r>
              <a:rPr lang="en-US" dirty="0" smtClean="0"/>
              <a:t> supports to search and find a text in the whole file</a:t>
            </a:r>
          </a:p>
          <a:p>
            <a:pPr lvl="1" eaLnBrk="1" hangingPunct="1"/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smtClean="0"/>
              <a:t>” or “?”</a:t>
            </a:r>
          </a:p>
          <a:p>
            <a:pPr eaLnBrk="1" hangingPunct="1"/>
            <a:r>
              <a:rPr lang="en-US" dirty="0" smtClean="0"/>
              <a:t>From command mode:</a:t>
            </a:r>
          </a:p>
          <a:p>
            <a:pPr lvl="1" eaLnBrk="1" hangingPunct="1"/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/keyword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to search forward (down)</a:t>
            </a:r>
          </a:p>
          <a:p>
            <a:pPr lvl="1" eaLnBrk="1" hangingPunct="1"/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?keyword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 search backward (up)</a:t>
            </a:r>
          </a:p>
          <a:p>
            <a:pPr eaLnBrk="1" hangingPunct="1"/>
            <a:r>
              <a:rPr lang="en-US" dirty="0" smtClean="0"/>
              <a:t>Use </a:t>
            </a:r>
            <a:r>
              <a:rPr lang="en-US" dirty="0" smtClean="0">
                <a:solidFill>
                  <a:srgbClr val="0000FF"/>
                </a:solidFill>
              </a:rPr>
              <a:t>n</a:t>
            </a:r>
            <a:r>
              <a:rPr lang="en-US" dirty="0" smtClean="0"/>
              <a:t> to find 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vi-sea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"/>
            <a:ext cx="7620000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of VI may change from distro to distro</a:t>
            </a:r>
          </a:p>
          <a:p>
            <a:pPr lvl="1"/>
            <a:r>
              <a:rPr lang="en-US" dirty="0"/>
              <a:t>v</a:t>
            </a:r>
            <a:r>
              <a:rPr lang="en-US" smtClean="0"/>
              <a:t>i</a:t>
            </a:r>
            <a:endParaRPr lang="en-US" dirty="0" smtClean="0"/>
          </a:p>
          <a:p>
            <a:pPr lvl="1"/>
            <a:r>
              <a:rPr lang="en-US" dirty="0"/>
              <a:t>v</a:t>
            </a:r>
            <a:r>
              <a:rPr lang="en-US" dirty="0" smtClean="0"/>
              <a:t>im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inyvm</a:t>
            </a:r>
            <a:endParaRPr lang="en-US" dirty="0" smtClean="0"/>
          </a:p>
          <a:p>
            <a:pPr lvl="1"/>
            <a:r>
              <a:rPr lang="en-US" dirty="0" smtClean="0"/>
              <a:t>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86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resources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http://en.wikipedia.org/wiki/Vi</a:t>
            </a:r>
            <a:endParaRPr lang="en-US" smtClean="0"/>
          </a:p>
          <a:p>
            <a:pPr eaLnBrk="1" hangingPunct="1"/>
            <a:r>
              <a:rPr lang="en-US" smtClean="0">
                <a:hlinkClick r:id="rId3"/>
              </a:rPr>
              <a:t>http://en.wikipedia.org/wiki/Vim_%28text_editor%29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 Editors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Why text edit?</a:t>
            </a:r>
          </a:p>
          <a:p>
            <a:pPr lvl="1"/>
            <a:r>
              <a:rPr lang="en-US" dirty="0" smtClean="0"/>
              <a:t>Many programs and features require configuration</a:t>
            </a:r>
          </a:p>
          <a:p>
            <a:pPr lvl="2"/>
            <a:r>
              <a:rPr lang="en-US" dirty="0" smtClean="0"/>
              <a:t>Configuration is kept in files</a:t>
            </a:r>
          </a:p>
          <a:p>
            <a:pPr lvl="3"/>
            <a:r>
              <a:rPr lang="en-US" dirty="0" smtClean="0"/>
              <a:t>Usually in the</a:t>
            </a:r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smtClean="0"/>
              <a:t>Changes typically done via:</a:t>
            </a:r>
          </a:p>
          <a:p>
            <a:pPr lvl="2"/>
            <a:r>
              <a:rPr lang="en-US" dirty="0" smtClean="0"/>
              <a:t>Text editor</a:t>
            </a:r>
          </a:p>
          <a:p>
            <a:pPr lvl="3"/>
            <a:r>
              <a:rPr lang="en-US" dirty="0" smtClean="0"/>
              <a:t>Almost all programs/devices have text configuration files</a:t>
            </a:r>
          </a:p>
          <a:p>
            <a:pPr lvl="3"/>
            <a:r>
              <a:rPr lang="en-US" dirty="0" smtClean="0"/>
              <a:t>Gives total control in configuring</a:t>
            </a:r>
          </a:p>
          <a:p>
            <a:pPr lvl="2"/>
            <a:r>
              <a:rPr lang="en-US" dirty="0" smtClean="0"/>
              <a:t>GUI</a:t>
            </a:r>
          </a:p>
          <a:p>
            <a:pPr lvl="3"/>
            <a:r>
              <a:rPr lang="en-US" dirty="0" smtClean="0"/>
              <a:t>May or may not have a GUI configuration program available</a:t>
            </a:r>
          </a:p>
          <a:p>
            <a:pPr lvl="3"/>
            <a:r>
              <a:rPr lang="en-US" dirty="0" smtClean="0"/>
              <a:t>Limited control via GUIs</a:t>
            </a:r>
          </a:p>
          <a:p>
            <a:pPr lvl="4"/>
            <a:r>
              <a:rPr lang="en-US" dirty="0" smtClean="0"/>
              <a:t>Can only do what the GUI is programmed to change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 Editors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vi?</a:t>
            </a:r>
          </a:p>
          <a:p>
            <a:pPr lvl="1"/>
            <a:r>
              <a:rPr lang="en-US" dirty="0" smtClean="0"/>
              <a:t>It’s not pretty</a:t>
            </a:r>
          </a:p>
          <a:p>
            <a:pPr lvl="1"/>
            <a:r>
              <a:rPr lang="en-US" dirty="0" smtClean="0"/>
              <a:t>It’s not intuitive</a:t>
            </a:r>
          </a:p>
          <a:p>
            <a:pPr lvl="1"/>
            <a:r>
              <a:rPr lang="en-US" dirty="0" smtClean="0"/>
              <a:t>It’s not easy to use</a:t>
            </a:r>
          </a:p>
          <a:p>
            <a:pPr lvl="1"/>
            <a:r>
              <a:rPr lang="en-US" dirty="0" smtClean="0"/>
              <a:t>But: it’s everywhere</a:t>
            </a:r>
          </a:p>
          <a:p>
            <a:pPr lvl="2"/>
            <a:r>
              <a:rPr lang="en-US" dirty="0" smtClean="0"/>
              <a:t>Every Linux </a:t>
            </a:r>
            <a:r>
              <a:rPr lang="en-US" dirty="0" err="1" smtClean="0"/>
              <a:t>distro</a:t>
            </a:r>
            <a:r>
              <a:rPr lang="en-US" dirty="0" smtClean="0"/>
              <a:t> and UNIX system comes with vi or it’s cousin vim (vi improved)</a:t>
            </a:r>
          </a:p>
          <a:p>
            <a:pPr lvl="2"/>
            <a:r>
              <a:rPr lang="en-US" dirty="0" smtClean="0"/>
              <a:t>It is also a very powerful editor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 basics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vi</a:t>
            </a:r>
            <a:r>
              <a:rPr lang="en-US" dirty="0" smtClean="0"/>
              <a:t> has two modes:</a:t>
            </a:r>
          </a:p>
          <a:p>
            <a:pPr lvl="1" eaLnBrk="1" hangingPunct="1"/>
            <a:r>
              <a:rPr lang="en-US" b="1" dirty="0" smtClean="0">
                <a:solidFill>
                  <a:srgbClr val="FF0000"/>
                </a:solidFill>
              </a:rPr>
              <a:t>Command</a:t>
            </a:r>
            <a:r>
              <a:rPr lang="en-US" dirty="0" smtClean="0"/>
              <a:t> mode</a:t>
            </a:r>
          </a:p>
          <a:p>
            <a:pPr lvl="2" eaLnBrk="1" hangingPunct="1"/>
            <a:r>
              <a:rPr lang="en-US" dirty="0" smtClean="0"/>
              <a:t>Tells editor what to do next: </a:t>
            </a:r>
          </a:p>
          <a:p>
            <a:pPr lvl="3" eaLnBrk="1" hangingPunct="1"/>
            <a:r>
              <a:rPr lang="en-US" dirty="0" smtClean="0"/>
              <a:t>insert</a:t>
            </a:r>
          </a:p>
          <a:p>
            <a:pPr lvl="3" eaLnBrk="1" hangingPunct="1"/>
            <a:r>
              <a:rPr lang="en-US" dirty="0" smtClean="0"/>
              <a:t>save</a:t>
            </a:r>
          </a:p>
          <a:p>
            <a:pPr lvl="3" eaLnBrk="1" hangingPunct="1"/>
            <a:r>
              <a:rPr lang="en-US" dirty="0" smtClean="0"/>
              <a:t>quit</a:t>
            </a:r>
          </a:p>
          <a:p>
            <a:pPr lvl="3" eaLnBrk="1" hangingPunct="1"/>
            <a:r>
              <a:rPr lang="en-US" dirty="0" smtClean="0"/>
              <a:t>etc.</a:t>
            </a:r>
          </a:p>
          <a:p>
            <a:pPr lvl="2"/>
            <a:r>
              <a:rPr lang="en-US" dirty="0" smtClean="0"/>
              <a:t>Also allows navigation</a:t>
            </a:r>
          </a:p>
          <a:p>
            <a:pPr lvl="1" eaLnBrk="1" hangingPunct="1"/>
            <a:r>
              <a:rPr lang="en-US" b="1" dirty="0" smtClean="0">
                <a:solidFill>
                  <a:srgbClr val="FF0000"/>
                </a:solidFill>
              </a:rPr>
              <a:t>Insert</a:t>
            </a:r>
            <a:r>
              <a:rPr lang="en-US" dirty="0" smtClean="0"/>
              <a:t> mode</a:t>
            </a:r>
          </a:p>
          <a:p>
            <a:pPr lvl="2" eaLnBrk="1" hangingPunct="1"/>
            <a:r>
              <a:rPr lang="en-US" dirty="0" smtClean="0"/>
              <a:t>Change data in the file </a:t>
            </a:r>
          </a:p>
          <a:p>
            <a:pPr eaLnBrk="1" hangingPunct="1"/>
            <a:r>
              <a:rPr lang="en-US" dirty="0" smtClean="0"/>
              <a:t>Starts in Command mode</a:t>
            </a:r>
          </a:p>
          <a:p>
            <a:pPr lvl="1" eaLnBrk="1" hangingPunct="1"/>
            <a:r>
              <a:rPr lang="en-US" dirty="0" smtClean="0"/>
              <a:t>Bottom line of screen used for commands</a:t>
            </a:r>
          </a:p>
          <a:p>
            <a:pPr lvl="1" eaLnBrk="1" hangingPunct="1"/>
            <a:r>
              <a:rPr lang="en-US" dirty="0" smtClean="0"/>
              <a:t>File contents (text) shows in upper lines</a:t>
            </a:r>
          </a:p>
          <a:p>
            <a:pPr lvl="1"/>
            <a:r>
              <a:rPr lang="en-US" dirty="0" smtClean="0"/>
              <a:t>Note: </a:t>
            </a:r>
            <a:r>
              <a:rPr lang="en-US" dirty="0" smtClean="0">
                <a:solidFill>
                  <a:srgbClr val="FF0000"/>
                </a:solidFill>
              </a:rPr>
              <a:t>&lt;Esc&gt; </a:t>
            </a:r>
            <a:r>
              <a:rPr lang="en-US" dirty="0" smtClean="0"/>
              <a:t>will always return you to command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i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8331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3200400" y="0"/>
            <a:ext cx="2838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vi opened in Debian Linux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vi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078" y="369888"/>
            <a:ext cx="7924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514600" y="0"/>
            <a:ext cx="4502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vi opening the /etc/network/interfaces file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6078" y="6302978"/>
            <a:ext cx="8097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Note:</a:t>
            </a:r>
            <a:r>
              <a:rPr lang="en-US" sz="1400" dirty="0" smtClean="0"/>
              <a:t> /</a:t>
            </a:r>
            <a:r>
              <a:rPr lang="en-US" sz="1400" dirty="0" err="1" smtClean="0"/>
              <a:t>etc</a:t>
            </a:r>
            <a:r>
              <a:rPr lang="en-US" sz="1400" dirty="0" smtClean="0"/>
              <a:t>/interfaces is owned by root, but user </a:t>
            </a:r>
            <a:r>
              <a:rPr lang="en-US" sz="1400" dirty="0" err="1" smtClean="0"/>
              <a:t>tkombol</a:t>
            </a:r>
            <a:r>
              <a:rPr lang="en-US" sz="1400" dirty="0" smtClean="0"/>
              <a:t> opened this file to edit. That is allowed, but </a:t>
            </a:r>
            <a:r>
              <a:rPr lang="en-US" sz="1400" dirty="0" err="1" smtClean="0"/>
              <a:t>tkombol</a:t>
            </a:r>
            <a:r>
              <a:rPr lang="en-US" sz="1400" dirty="0" smtClean="0"/>
              <a:t> does not have the authority to save any changes.  Hence the warning of [</a:t>
            </a:r>
            <a:r>
              <a:rPr lang="en-US" sz="1400" dirty="0" err="1" smtClean="0"/>
              <a:t>readonly</a:t>
            </a:r>
            <a:r>
              <a:rPr lang="en-US" sz="1400" dirty="0" smtClean="0"/>
              <a:t>]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vi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8331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676400" y="0"/>
            <a:ext cx="5938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vi trying to write and quit the /etc/network/interfaces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File Commands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Save and exit:</a:t>
            </a:r>
          </a:p>
          <a:p>
            <a:pPr lvl="1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Make sure you are in command mode!</a:t>
            </a:r>
          </a:p>
          <a:p>
            <a:pPr lvl="2" eaLnBrk="1" hangingPunct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hit &lt;Esc&gt; to be sure </a:t>
            </a:r>
          </a:p>
          <a:p>
            <a:pPr lvl="1" eaLnBrk="1" hangingPunct="1"/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:w [filename]</a:t>
            </a:r>
          </a:p>
          <a:p>
            <a:pPr lvl="2" eaLnBrk="1" hangingPunct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Save (write) the file</a:t>
            </a:r>
          </a:p>
          <a:p>
            <a:pPr lvl="2" eaLnBrk="1" hangingPunct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Optional new filename</a:t>
            </a:r>
          </a:p>
          <a:p>
            <a:pPr lvl="1" eaLnBrk="1" hangingPunct="1"/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:q</a:t>
            </a:r>
          </a:p>
          <a:p>
            <a:pPr lvl="2" eaLnBrk="1" hangingPunct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Quit if no changes have been made</a:t>
            </a:r>
          </a:p>
          <a:p>
            <a:pPr lvl="2" eaLnBrk="1" hangingPunct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Warn if changes made, will not exit</a:t>
            </a:r>
          </a:p>
          <a:p>
            <a:pPr lvl="1" eaLnBrk="1" hangingPunct="1"/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wq</a:t>
            </a:r>
            <a:endParaRPr lang="en-US" sz="2000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save file and quit</a:t>
            </a:r>
          </a:p>
          <a:p>
            <a:pPr lvl="1" eaLnBrk="1" hangingPunct="1"/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:q!</a:t>
            </a:r>
          </a:p>
          <a:p>
            <a:pPr lvl="2" eaLnBrk="1" hangingPunct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Force to quit</a:t>
            </a:r>
          </a:p>
          <a:p>
            <a:pPr lvl="2" eaLnBrk="1" hangingPunct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Changes, if any, not saved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 modes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Command/navigation mode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200" dirty="0" smtClean="0"/>
              <a:t>Navigation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Move cursor around in the text</a:t>
            </a:r>
            <a:endParaRPr lang="en-US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3200" dirty="0" smtClean="0"/>
              <a:t>Delete, paste, find, etc.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Enter commands from this mode</a:t>
            </a:r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Insert mode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200" dirty="0" smtClean="0"/>
              <a:t>Enter and edit text characters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3200" dirty="0" smtClean="0"/>
              <a:t>Use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&lt;Esc&gt;</a:t>
            </a:r>
            <a:r>
              <a:rPr lang="en-US" sz="3200" dirty="0" smtClean="0">
                <a:cs typeface="Courier New" pitchFamily="49" charset="0"/>
              </a:rPr>
              <a:t> </a:t>
            </a:r>
            <a:r>
              <a:rPr lang="en-US" sz="3200" dirty="0" smtClean="0"/>
              <a:t>to return to  command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244</TotalTime>
  <Words>662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SimSun</vt:lpstr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vi Introduction</vt:lpstr>
      <vt:lpstr>Text Editors</vt:lpstr>
      <vt:lpstr>Text Editors</vt:lpstr>
      <vt:lpstr>vi basics</vt:lpstr>
      <vt:lpstr>PowerPoint Presentation</vt:lpstr>
      <vt:lpstr>PowerPoint Presentation</vt:lpstr>
      <vt:lpstr>PowerPoint Presentation</vt:lpstr>
      <vt:lpstr>Basic File Commands</vt:lpstr>
      <vt:lpstr>vi modes</vt:lpstr>
      <vt:lpstr>vi modes</vt:lpstr>
      <vt:lpstr>Delete and block operations  (cut, copy and paste)</vt:lpstr>
      <vt:lpstr>Undo/redo/delete</vt:lpstr>
      <vt:lpstr>search in text</vt:lpstr>
      <vt:lpstr>PowerPoint Presentation</vt:lpstr>
      <vt:lpstr>Last Note</vt:lpstr>
      <vt:lpstr>More resources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Introduction</dc:title>
  <dc:creator>fxu</dc:creator>
  <cp:lastModifiedBy>cci</cp:lastModifiedBy>
  <cp:revision>43</cp:revision>
  <dcterms:created xsi:type="dcterms:W3CDTF">2007-08-24T15:37:10Z</dcterms:created>
  <dcterms:modified xsi:type="dcterms:W3CDTF">2016-09-06T13:19:25Z</dcterms:modified>
</cp:coreProperties>
</file>