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7" r:id="rId1"/>
  </p:sldMasterIdLst>
  <p:handoutMasterIdLst>
    <p:handoutMasterId r:id="rId34"/>
  </p:handoutMasterIdLst>
  <p:sldIdLst>
    <p:sldId id="256" r:id="rId2"/>
    <p:sldId id="258" r:id="rId3"/>
    <p:sldId id="273" r:id="rId4"/>
    <p:sldId id="276" r:id="rId5"/>
    <p:sldId id="283" r:id="rId6"/>
    <p:sldId id="268" r:id="rId7"/>
    <p:sldId id="275" r:id="rId8"/>
    <p:sldId id="274" r:id="rId9"/>
    <p:sldId id="279" r:id="rId10"/>
    <p:sldId id="284" r:id="rId11"/>
    <p:sldId id="269" r:id="rId12"/>
    <p:sldId id="285" r:id="rId13"/>
    <p:sldId id="288" r:id="rId14"/>
    <p:sldId id="270" r:id="rId15"/>
    <p:sldId id="277" r:id="rId16"/>
    <p:sldId id="286" r:id="rId17"/>
    <p:sldId id="271" r:id="rId18"/>
    <p:sldId id="278" r:id="rId19"/>
    <p:sldId id="287" r:id="rId20"/>
    <p:sldId id="272" r:id="rId21"/>
    <p:sldId id="260" r:id="rId22"/>
    <p:sldId id="261" r:id="rId23"/>
    <p:sldId id="263" r:id="rId24"/>
    <p:sldId id="262" r:id="rId25"/>
    <p:sldId id="264" r:id="rId26"/>
    <p:sldId id="265" r:id="rId27"/>
    <p:sldId id="257" r:id="rId28"/>
    <p:sldId id="266" r:id="rId29"/>
    <p:sldId id="267" r:id="rId30"/>
    <p:sldId id="289" r:id="rId31"/>
    <p:sldId id="280" r:id="rId32"/>
    <p:sldId id="290" r:id="rId33"/>
  </p:sldIdLst>
  <p:sldSz cx="9144000" cy="6858000" type="screen4x3"/>
  <p:notesSz cx="6881813" cy="9296400"/>
  <p:custDataLst>
    <p:tags r:id="rId35"/>
  </p:custDataLst>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0066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1" d="100"/>
          <a:sy n="131"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69934053-F377-48F4-B311-D33F1BECD7EE}" type="datetimeFigureOut">
              <a:rPr lang="en-US" smtClean="0"/>
              <a:pPr/>
              <a:t>1/14/2018</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C8A07F9F-315C-42F7-B537-DDB854BEB04A}" type="slidenum">
              <a:rPr lang="en-US" smtClean="0"/>
              <a:pPr/>
              <a:t>‹#›</a:t>
            </a:fld>
            <a:endParaRPr lang="en-US"/>
          </a:p>
        </p:txBody>
      </p:sp>
    </p:spTree>
    <p:extLst>
      <p:ext uri="{BB962C8B-B14F-4D97-AF65-F5344CB8AC3E}">
        <p14:creationId xmlns:p14="http://schemas.microsoft.com/office/powerpoint/2010/main" xmlns="" val="357079241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7F0736BB-84CD-4A70-9597-8160DA90F6C1}"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B1FD549-04B5-4179-AA21-3E6E91AE2BE7}"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a:defRPr/>
            </a:pPr>
            <a:endParaRPr lang="en-US"/>
          </a:p>
        </p:txBody>
      </p:sp>
      <p:sp>
        <p:nvSpPr>
          <p:cNvPr id="5" name="Footer Placeholder 4"/>
          <p:cNvSpPr>
            <a:spLocks noGrp="1"/>
          </p:cNvSpPr>
          <p:nvPr>
            <p:ph type="ftr" sz="quarter" idx="11"/>
          </p:nvPr>
        </p:nvSpPr>
        <p:spPr>
          <a:xfrm>
            <a:off x="457201" y="6248207"/>
            <a:ext cx="5573483" cy="365125"/>
          </a:xfrm>
        </p:spPr>
        <p:txBody>
          <a:bodyPr/>
          <a:lstStyle/>
          <a:p>
            <a:pPr>
              <a:defRPr/>
            </a:pP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pPr>
              <a:defRPr/>
            </a:pPr>
            <a:fld id="{04493303-E0EE-4810-8143-09C71BE6A6BC}"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9E94F75D-EF5F-4A60-AAC5-600394404444}" type="slidenum">
              <a:rPr lang="en-US" smtClean="0"/>
              <a:pPr>
                <a:defRPr/>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a:defRPr/>
            </a:pPr>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22B7246B-5BD3-48B0-8758-4F1C90A69B17}" type="slidenum">
              <a:rPr lang="en-US" smtClean="0"/>
              <a:pPr>
                <a:defRPr/>
              </a:pPr>
              <a:t>‹#›</a:t>
            </a:fld>
            <a:endParaRPr lang="en-US"/>
          </a:p>
        </p:txBody>
      </p:sp>
      <p:sp>
        <p:nvSpPr>
          <p:cNvPr id="14" name="Footer Placeholder 13"/>
          <p:cNvSpPr>
            <a:spLocks noGrp="1"/>
          </p:cNvSpPr>
          <p:nvPr>
            <p:ph type="ftr" sz="quarter" idx="12"/>
          </p:nvPr>
        </p:nvSpPr>
        <p:spPr/>
        <p:txBody>
          <a:body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pPr>
              <a:defRPr/>
            </a:pPr>
            <a:endParaRPr lang="en-US"/>
          </a:p>
        </p:txBody>
      </p:sp>
      <p:sp>
        <p:nvSpPr>
          <p:cNvPr id="10" name="Slide Number Placeholder 9"/>
          <p:cNvSpPr>
            <a:spLocks noGrp="1"/>
          </p:cNvSpPr>
          <p:nvPr>
            <p:ph type="sldNum" sz="quarter" idx="16"/>
          </p:nvPr>
        </p:nvSpPr>
        <p:spPr/>
        <p:txBody>
          <a:bodyPr rtlCol="0"/>
          <a:lstStyle/>
          <a:p>
            <a:pPr>
              <a:defRPr/>
            </a:pPr>
            <a:fld id="{8ED52CA6-4287-48A4-BA31-CBAB8F14F23E}" type="slidenum">
              <a:rPr lang="en-US" smtClean="0"/>
              <a:pPr>
                <a:defRPr/>
              </a:pPr>
              <a:t>‹#›</a:t>
            </a:fld>
            <a:endParaRPr lang="en-US"/>
          </a:p>
        </p:txBody>
      </p:sp>
      <p:sp>
        <p:nvSpPr>
          <p:cNvPr id="12" name="Footer Placeholder 11"/>
          <p:cNvSpPr>
            <a:spLocks noGrp="1"/>
          </p:cNvSpPr>
          <p:nvPr>
            <p:ph type="ftr" sz="quarter" idx="17"/>
          </p:nvPr>
        </p:nvSpPr>
        <p:spPr/>
        <p:txBody>
          <a:bodyPr rtlCol="0"/>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pPr>
              <a:defRPr/>
            </a:pPr>
            <a:endParaRPr lang="en-US"/>
          </a:p>
        </p:txBody>
      </p:sp>
      <p:sp>
        <p:nvSpPr>
          <p:cNvPr id="12" name="Slide Number Placeholder 11"/>
          <p:cNvSpPr>
            <a:spLocks noGrp="1"/>
          </p:cNvSpPr>
          <p:nvPr>
            <p:ph type="sldNum" sz="quarter" idx="16"/>
          </p:nvPr>
        </p:nvSpPr>
        <p:spPr/>
        <p:txBody>
          <a:bodyPr rtlCol="0"/>
          <a:lstStyle/>
          <a:p>
            <a:pPr>
              <a:defRPr/>
            </a:pPr>
            <a:fld id="{AE807A94-8701-4F98-82F9-0905682E109C}" type="slidenum">
              <a:rPr lang="en-US" smtClean="0"/>
              <a:pPr>
                <a:defRPr/>
              </a:pPr>
              <a:t>‹#›</a:t>
            </a:fld>
            <a:endParaRPr lang="en-US"/>
          </a:p>
        </p:txBody>
      </p:sp>
      <p:sp>
        <p:nvSpPr>
          <p:cNvPr id="14" name="Footer Placeholder 13"/>
          <p:cNvSpPr>
            <a:spLocks noGrp="1"/>
          </p:cNvSpPr>
          <p:nvPr>
            <p:ph type="ftr" sz="quarter" idx="17"/>
          </p:nvPr>
        </p:nvSpPr>
        <p:spPr/>
        <p:txBody>
          <a:bodyPr rtlCol="0"/>
          <a:lstStyle/>
          <a:p>
            <a:pPr>
              <a:defRPr/>
            </a:pP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3C73543F-9D04-4189-BF89-640542101DDD}"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63944307-0E71-485E-B59F-D01762A66F64}"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CBD76388-80D0-4430-ACE4-A08D35AB0C2B}" type="slidenum">
              <a:rPr lang="en-US" smtClean="0"/>
              <a:pPr>
                <a:defRPr/>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a:defRPr/>
            </a:pPr>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33A92C4B-6536-4791-A057-471073812241}" type="slidenum">
              <a:rPr lang="en-US" smtClean="0"/>
              <a:pPr>
                <a:defRPr/>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pPr>
              <a:defRPr/>
            </a:pP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8AAB8DB1-2D43-4D65-B83A-86037315CB31}"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898" r:id="rId1"/>
    <p:sldLayoutId id="2147483899" r:id="rId2"/>
    <p:sldLayoutId id="2147483900" r:id="rId3"/>
    <p:sldLayoutId id="2147483901" r:id="rId4"/>
    <p:sldLayoutId id="2147483902" r:id="rId5"/>
    <p:sldLayoutId id="2147483903" r:id="rId6"/>
    <p:sldLayoutId id="2147483904" r:id="rId7"/>
    <p:sldLayoutId id="2147483905" r:id="rId8"/>
    <p:sldLayoutId id="2147483906" r:id="rId9"/>
    <p:sldLayoutId id="2147483907" r:id="rId10"/>
    <p:sldLayoutId id="2147483908"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en.wikipedia.org/wiki/Port_mirroring" TargetMode="External"/><Relationship Id="rId2" Type="http://schemas.openxmlformats.org/officeDocument/2006/relationships/hyperlink" Target="http://en.wikipedia.org/wiki/VLAN"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US" dirty="0" smtClean="0"/>
              <a:t>Lab 4</a:t>
            </a:r>
          </a:p>
        </p:txBody>
      </p:sp>
      <p:sp>
        <p:nvSpPr>
          <p:cNvPr id="2051" name="Rectangle 3"/>
          <p:cNvSpPr>
            <a:spLocks noGrp="1" noChangeArrowheads="1"/>
          </p:cNvSpPr>
          <p:nvPr>
            <p:ph type="subTitle" idx="1"/>
          </p:nvPr>
        </p:nvSpPr>
        <p:spPr/>
        <p:txBody>
          <a:bodyPr/>
          <a:lstStyle/>
          <a:p>
            <a:pPr eaLnBrk="1" hangingPunct="1">
              <a:defRPr/>
            </a:pPr>
            <a:r>
              <a:rPr lang="en-US" dirty="0" smtClean="0"/>
              <a:t>Managed Switches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User ID files, directories and contents</a:t>
            </a:r>
            <a:endParaRPr lang="en-US" dirty="0"/>
          </a:p>
        </p:txBody>
      </p:sp>
      <p:sp>
        <p:nvSpPr>
          <p:cNvPr id="4" name="Title 3"/>
          <p:cNvSpPr>
            <a:spLocks noGrp="1"/>
          </p:cNvSpPr>
          <p:nvPr>
            <p:ph type="title"/>
          </p:nvPr>
        </p:nvSpPr>
        <p:spPr/>
        <p:txBody>
          <a:bodyPr/>
          <a:lstStyle/>
          <a:p>
            <a:r>
              <a:rPr lang="en-US" dirty="0" smtClean="0"/>
              <a:t>Key files and directories</a:t>
            </a:r>
            <a:endParaRPr lang="en-US" dirty="0"/>
          </a:p>
        </p:txBody>
      </p:sp>
    </p:spTree>
    <p:extLst>
      <p:ext uri="{BB962C8B-B14F-4D97-AF65-F5344CB8AC3E}">
        <p14:creationId xmlns:p14="http://schemas.microsoft.com/office/powerpoint/2010/main" xmlns="" val="3480023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Files/Directories</a:t>
            </a:r>
            <a:endParaRPr lang="en-US" dirty="0"/>
          </a:p>
        </p:txBody>
      </p:sp>
      <p:sp>
        <p:nvSpPr>
          <p:cNvPr id="3" name="Content Placeholder 2"/>
          <p:cNvSpPr>
            <a:spLocks noGrp="1"/>
          </p:cNvSpPr>
          <p:nvPr>
            <p:ph sz="quarter" idx="1"/>
          </p:nvPr>
        </p:nvSpPr>
        <p:spPr>
          <a:xfrm>
            <a:off x="1066800" y="1981200"/>
            <a:ext cx="7543800" cy="4343400"/>
          </a:xfrm>
        </p:spPr>
        <p:txBody>
          <a:bodyPr>
            <a:normAutofit lnSpcReduction="10000"/>
          </a:bodyPr>
          <a:lstStyle/>
          <a:p>
            <a:r>
              <a:rPr lang="en-US" i="1" dirty="0" smtClean="0"/>
              <a:t>/etc/</a:t>
            </a:r>
            <a:r>
              <a:rPr lang="en-US" i="1" dirty="0" err="1" smtClean="0"/>
              <a:t>passwd</a:t>
            </a:r>
            <a:endParaRPr lang="en-US" i="1" dirty="0" smtClean="0"/>
          </a:p>
          <a:p>
            <a:pPr lvl="1"/>
            <a:r>
              <a:rPr lang="en-US" dirty="0" smtClean="0"/>
              <a:t>name</a:t>
            </a:r>
          </a:p>
          <a:p>
            <a:pPr lvl="1"/>
            <a:r>
              <a:rPr lang="en-US" dirty="0" smtClean="0"/>
              <a:t>password</a:t>
            </a:r>
          </a:p>
          <a:p>
            <a:pPr lvl="1"/>
            <a:r>
              <a:rPr lang="en-US" dirty="0" smtClean="0"/>
              <a:t>etc.</a:t>
            </a:r>
          </a:p>
          <a:p>
            <a:pPr lvl="1"/>
            <a:r>
              <a:rPr lang="en-US" dirty="0" smtClean="0"/>
              <a:t>NOT ENCRYPTED!</a:t>
            </a:r>
          </a:p>
          <a:p>
            <a:r>
              <a:rPr lang="en-US" i="1" dirty="0" smtClean="0"/>
              <a:t>/etc/shadow</a:t>
            </a:r>
          </a:p>
          <a:p>
            <a:pPr lvl="1"/>
            <a:r>
              <a:rPr lang="en-US" dirty="0" smtClean="0"/>
              <a:t>Encrypted sensitive data</a:t>
            </a:r>
          </a:p>
          <a:p>
            <a:r>
              <a:rPr lang="en-US" i="1" dirty="0" smtClean="0"/>
              <a:t>/home</a:t>
            </a:r>
          </a:p>
          <a:p>
            <a:pPr lvl="1"/>
            <a:r>
              <a:rPr lang="en-US" dirty="0" smtClean="0"/>
              <a:t>default location for user home directories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urier New" pitchFamily="49" charset="0"/>
                <a:cs typeface="Courier New" pitchFamily="49" charset="0"/>
              </a:rPr>
              <a:t>/home</a:t>
            </a:r>
            <a:endParaRPr lang="en-US" dirty="0">
              <a:latin typeface="Courier New" pitchFamily="49" charset="0"/>
              <a:cs typeface="Courier New" pitchFamily="49" charset="0"/>
            </a:endParaRPr>
          </a:p>
        </p:txBody>
      </p:sp>
      <p:sp>
        <p:nvSpPr>
          <p:cNvPr id="3" name="Content Placeholder 2"/>
          <p:cNvSpPr>
            <a:spLocks noGrp="1"/>
          </p:cNvSpPr>
          <p:nvPr>
            <p:ph sz="quarter" idx="1"/>
          </p:nvPr>
        </p:nvSpPr>
        <p:spPr/>
        <p:txBody>
          <a:bodyPr/>
          <a:lstStyle/>
          <a:p>
            <a:r>
              <a:rPr lang="en-US" dirty="0" smtClean="0"/>
              <a:t>Default location for user  home directories</a:t>
            </a:r>
          </a:p>
          <a:p>
            <a:pPr lvl="1"/>
            <a:r>
              <a:rPr lang="en-US" dirty="0" smtClean="0"/>
              <a:t>/home/</a:t>
            </a:r>
            <a:r>
              <a:rPr lang="en-US" i="1" dirty="0" err="1" smtClean="0"/>
              <a:t>userid</a:t>
            </a:r>
            <a:endParaRPr lang="en-US" i="1" dirty="0" smtClean="0"/>
          </a:p>
          <a:p>
            <a:r>
              <a:rPr lang="en-US" dirty="0" smtClean="0"/>
              <a:t>Users home directory can be </a:t>
            </a:r>
            <a:r>
              <a:rPr lang="en-US" i="1" dirty="0" smtClean="0"/>
              <a:t>anywhere</a:t>
            </a:r>
          </a:p>
          <a:p>
            <a:endParaRPr lang="en-US" dirty="0"/>
          </a:p>
        </p:txBody>
      </p:sp>
    </p:spTree>
    <p:extLst>
      <p:ext uri="{BB962C8B-B14F-4D97-AF65-F5344CB8AC3E}">
        <p14:creationId xmlns:p14="http://schemas.microsoft.com/office/powerpoint/2010/main" xmlns="" val="2382027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a:t>
            </a:r>
            <a:r>
              <a:rPr lang="en-US" dirty="0" smtClean="0">
                <a:latin typeface="Courier New" pitchFamily="49" charset="0"/>
                <a:cs typeface="Courier New" pitchFamily="49" charset="0"/>
              </a:rPr>
              <a:t>/home </a:t>
            </a:r>
            <a:r>
              <a:rPr lang="en-US" dirty="0" smtClean="0"/>
              <a:t>directory</a:t>
            </a:r>
            <a:endParaRPr lang="en-US" dirty="0"/>
          </a:p>
        </p:txBody>
      </p:sp>
      <p:sp>
        <p:nvSpPr>
          <p:cNvPr id="5" name="Content Placeholder 4"/>
          <p:cNvSpPr>
            <a:spLocks noGrp="1"/>
          </p:cNvSpPr>
          <p:nvPr>
            <p:ph sz="quarter" idx="1"/>
          </p:nvPr>
        </p:nvSpPr>
        <p:spPr>
          <a:xfrm>
            <a:off x="609600" y="3276600"/>
            <a:ext cx="8153400" cy="3276600"/>
          </a:xfrm>
        </p:spPr>
        <p:txBody>
          <a:bodyPr/>
          <a:lstStyle/>
          <a:p>
            <a:r>
              <a:rPr lang="en-US" dirty="0" smtClean="0"/>
              <a:t>Two user directories in /home</a:t>
            </a:r>
          </a:p>
          <a:p>
            <a:pPr lvl="1"/>
            <a:r>
              <a:rPr lang="en-US" dirty="0" smtClean="0"/>
              <a:t>tkombol</a:t>
            </a:r>
          </a:p>
          <a:p>
            <a:pPr lvl="1"/>
            <a:r>
              <a:rPr lang="en-US" dirty="0" smtClean="0"/>
              <a:t>webadmin</a:t>
            </a:r>
          </a:p>
          <a:p>
            <a:r>
              <a:rPr lang="en-US" dirty="0" smtClean="0"/>
              <a:t>root has its own home directory</a:t>
            </a:r>
          </a:p>
          <a:p>
            <a:pPr lvl="1"/>
            <a:r>
              <a:rPr lang="en-US" dirty="0" smtClean="0"/>
              <a:t>/root</a:t>
            </a:r>
            <a:endParaRPr lang="en-US" dirty="0"/>
          </a:p>
        </p:txBody>
      </p:sp>
      <p:sp>
        <p:nvSpPr>
          <p:cNvPr id="4" name="TextBox 3"/>
          <p:cNvSpPr txBox="1"/>
          <p:nvPr/>
        </p:nvSpPr>
        <p:spPr>
          <a:xfrm>
            <a:off x="609600" y="1600200"/>
            <a:ext cx="6843540" cy="1815882"/>
          </a:xfrm>
          <a:prstGeom prst="rect">
            <a:avLst/>
          </a:prstGeom>
          <a:noFill/>
        </p:spPr>
        <p:txBody>
          <a:bodyPr wrap="square" rtlCol="0">
            <a:spAutoFit/>
          </a:bodyPr>
          <a:lstStyle/>
          <a:p>
            <a:r>
              <a:rPr lang="en-US" sz="1400" dirty="0">
                <a:latin typeface="Courier New" panose="02070309020205020404" pitchFamily="49" charset="0"/>
                <a:cs typeface="Courier New" panose="02070309020205020404" pitchFamily="49" charset="0"/>
              </a:rPr>
              <a:t>#cd /home</a:t>
            </a:r>
          </a:p>
          <a:p>
            <a:r>
              <a:rPr lang="en-US" sz="1400" dirty="0">
                <a:latin typeface="Courier New" panose="02070309020205020404" pitchFamily="49" charset="0"/>
                <a:cs typeface="Courier New" panose="02070309020205020404" pitchFamily="49" charset="0"/>
              </a:rPr>
              <a:t>#</a:t>
            </a:r>
            <a:r>
              <a:rPr lang="en-US" sz="1400" dirty="0" err="1">
                <a:latin typeface="Courier New" panose="02070309020205020404" pitchFamily="49" charset="0"/>
                <a:cs typeface="Courier New" panose="02070309020205020404" pitchFamily="49" charset="0"/>
              </a:rPr>
              <a:t>ls</a:t>
            </a:r>
            <a:r>
              <a:rPr lang="en-US" sz="1400" dirty="0">
                <a:latin typeface="Courier New" panose="02070309020205020404" pitchFamily="49" charset="0"/>
                <a:cs typeface="Courier New" panose="02070309020205020404" pitchFamily="49" charset="0"/>
              </a:rPr>
              <a:t> -al</a:t>
            </a:r>
          </a:p>
          <a:p>
            <a:r>
              <a:rPr lang="en-US" sz="1400" dirty="0">
                <a:latin typeface="Courier New" panose="02070309020205020404" pitchFamily="49" charset="0"/>
                <a:cs typeface="Courier New" panose="02070309020205020404" pitchFamily="49" charset="0"/>
              </a:rPr>
              <a:t>total 60</a:t>
            </a:r>
          </a:p>
          <a:p>
            <a:r>
              <a:rPr lang="en-US" sz="1400" dirty="0" err="1">
                <a:latin typeface="Courier New" panose="02070309020205020404" pitchFamily="49" charset="0"/>
                <a:cs typeface="Courier New" panose="02070309020205020404" pitchFamily="49" charset="0"/>
              </a:rPr>
              <a:t>drwxr</a:t>
            </a:r>
            <a:r>
              <a:rPr lang="en-US" sz="1400" dirty="0">
                <a:latin typeface="Courier New" panose="02070309020205020404" pitchFamily="49" charset="0"/>
                <a:cs typeface="Courier New" panose="02070309020205020404" pitchFamily="49" charset="0"/>
              </a:rPr>
              <a:t>-</a:t>
            </a:r>
            <a:r>
              <a:rPr lang="en-US" sz="1400" dirty="0" err="1">
                <a:latin typeface="Courier New" panose="02070309020205020404" pitchFamily="49" charset="0"/>
                <a:cs typeface="Courier New" panose="02070309020205020404" pitchFamily="49" charset="0"/>
              </a:rPr>
              <a:t>xr-x</a:t>
            </a:r>
            <a:r>
              <a:rPr lang="en-US" sz="1400" dirty="0">
                <a:latin typeface="Courier New" panose="02070309020205020404" pitchFamily="49" charset="0"/>
                <a:cs typeface="Courier New" panose="02070309020205020404" pitchFamily="49" charset="0"/>
              </a:rPr>
              <a:t> 15 root     </a:t>
            </a:r>
            <a:r>
              <a:rPr lang="en-US" sz="1400" dirty="0" err="1">
                <a:latin typeface="Courier New" panose="02070309020205020404" pitchFamily="49" charset="0"/>
                <a:cs typeface="Courier New" panose="02070309020205020404" pitchFamily="49" charset="0"/>
              </a:rPr>
              <a:t>root</a:t>
            </a:r>
            <a:r>
              <a:rPr lang="en-US" sz="1400" dirty="0">
                <a:latin typeface="Courier New" panose="02070309020205020404" pitchFamily="49" charset="0"/>
                <a:cs typeface="Courier New" panose="02070309020205020404" pitchFamily="49" charset="0"/>
              </a:rPr>
              <a:t>     4096 2013-09-06 13:45 .</a:t>
            </a:r>
          </a:p>
          <a:p>
            <a:r>
              <a:rPr lang="en-US" sz="1400" dirty="0" err="1">
                <a:latin typeface="Courier New" panose="02070309020205020404" pitchFamily="49" charset="0"/>
                <a:cs typeface="Courier New" panose="02070309020205020404" pitchFamily="49" charset="0"/>
              </a:rPr>
              <a:t>drwxr</a:t>
            </a:r>
            <a:r>
              <a:rPr lang="en-US" sz="1400" dirty="0">
                <a:latin typeface="Courier New" panose="02070309020205020404" pitchFamily="49" charset="0"/>
                <a:cs typeface="Courier New" panose="02070309020205020404" pitchFamily="49" charset="0"/>
              </a:rPr>
              <a:t>-</a:t>
            </a:r>
            <a:r>
              <a:rPr lang="en-US" sz="1400" dirty="0" err="1">
                <a:latin typeface="Courier New" panose="02070309020205020404" pitchFamily="49" charset="0"/>
                <a:cs typeface="Courier New" panose="02070309020205020404" pitchFamily="49" charset="0"/>
              </a:rPr>
              <a:t>xr-x</a:t>
            </a:r>
            <a:r>
              <a:rPr lang="en-US" sz="1400" dirty="0">
                <a:latin typeface="Courier New" panose="02070309020205020404" pitchFamily="49" charset="0"/>
                <a:cs typeface="Courier New" panose="02070309020205020404" pitchFamily="49" charset="0"/>
              </a:rPr>
              <a:t> 22 root     </a:t>
            </a:r>
            <a:r>
              <a:rPr lang="en-US" sz="1400" dirty="0" err="1">
                <a:latin typeface="Courier New" panose="02070309020205020404" pitchFamily="49" charset="0"/>
                <a:cs typeface="Courier New" panose="02070309020205020404" pitchFamily="49" charset="0"/>
              </a:rPr>
              <a:t>root</a:t>
            </a:r>
            <a:r>
              <a:rPr lang="en-US" sz="1400" dirty="0">
                <a:latin typeface="Courier New" panose="02070309020205020404" pitchFamily="49" charset="0"/>
                <a:cs typeface="Courier New" panose="02070309020205020404" pitchFamily="49" charset="0"/>
              </a:rPr>
              <a:t>     4096 2013-04-10 13:26 ..</a:t>
            </a:r>
          </a:p>
          <a:p>
            <a:r>
              <a:rPr lang="en-US" sz="1400" dirty="0" err="1" smtClean="0">
                <a:latin typeface="Courier New" panose="02070309020205020404" pitchFamily="49" charset="0"/>
                <a:cs typeface="Courier New" panose="02070309020205020404" pitchFamily="49" charset="0"/>
              </a:rPr>
              <a:t>drwxr</a:t>
            </a:r>
            <a:r>
              <a:rPr lang="en-US" sz="1400" dirty="0" smtClean="0">
                <a:latin typeface="Courier New" panose="02070309020205020404" pitchFamily="49" charset="0"/>
                <a:cs typeface="Courier New" panose="02070309020205020404" pitchFamily="49" charset="0"/>
              </a:rPr>
              <a:t>-</a:t>
            </a:r>
            <a:r>
              <a:rPr lang="en-US" sz="1400" dirty="0" err="1" smtClean="0">
                <a:latin typeface="Courier New" panose="02070309020205020404" pitchFamily="49" charset="0"/>
                <a:cs typeface="Courier New" panose="02070309020205020404" pitchFamily="49" charset="0"/>
              </a:rPr>
              <a:t>xr-x</a:t>
            </a:r>
            <a:r>
              <a:rPr lang="en-US" sz="1400" dirty="0" smtClean="0">
                <a:latin typeface="Courier New" panose="02070309020205020404" pitchFamily="49" charset="0"/>
                <a:cs typeface="Courier New" panose="02070309020205020404" pitchFamily="49" charset="0"/>
              </a:rPr>
              <a:t> </a:t>
            </a:r>
            <a:r>
              <a:rPr lang="en-US" sz="1400" dirty="0">
                <a:latin typeface="Courier New" panose="02070309020205020404" pitchFamily="49" charset="0"/>
                <a:cs typeface="Courier New" panose="02070309020205020404" pitchFamily="49" charset="0"/>
              </a:rPr>
              <a:t>37 </a:t>
            </a:r>
            <a:r>
              <a:rPr lang="en-US" sz="1400" dirty="0" err="1">
                <a:latin typeface="Courier New" panose="02070309020205020404" pitchFamily="49" charset="0"/>
                <a:cs typeface="Courier New" panose="02070309020205020404" pitchFamily="49" charset="0"/>
              </a:rPr>
              <a:t>tkombol</a:t>
            </a:r>
            <a:r>
              <a:rPr lang="en-US" sz="1400" dirty="0">
                <a:latin typeface="Courier New" panose="02070309020205020404" pitchFamily="49" charset="0"/>
                <a:cs typeface="Courier New" panose="02070309020205020404" pitchFamily="49" charset="0"/>
              </a:rPr>
              <a:t>  </a:t>
            </a:r>
            <a:r>
              <a:rPr lang="en-US" sz="1400" dirty="0" err="1">
                <a:latin typeface="Courier New" panose="02070309020205020404" pitchFamily="49" charset="0"/>
                <a:cs typeface="Courier New" panose="02070309020205020404" pitchFamily="49" charset="0"/>
              </a:rPr>
              <a:t>tkombol</a:t>
            </a:r>
            <a:r>
              <a:rPr lang="en-US" sz="1400" dirty="0">
                <a:latin typeface="Courier New" panose="02070309020205020404" pitchFamily="49" charset="0"/>
                <a:cs typeface="Courier New" panose="02070309020205020404" pitchFamily="49" charset="0"/>
              </a:rPr>
              <a:t>  4096 2014-01-23 20:04 </a:t>
            </a:r>
            <a:r>
              <a:rPr lang="en-US" sz="1400" dirty="0" err="1">
                <a:latin typeface="Courier New" panose="02070309020205020404" pitchFamily="49" charset="0"/>
                <a:cs typeface="Courier New" panose="02070309020205020404" pitchFamily="49" charset="0"/>
              </a:rPr>
              <a:t>tkombol</a:t>
            </a:r>
            <a:endParaRPr lang="en-US" sz="1400" dirty="0">
              <a:latin typeface="Courier New" panose="02070309020205020404" pitchFamily="49" charset="0"/>
              <a:cs typeface="Courier New" panose="02070309020205020404" pitchFamily="49" charset="0"/>
            </a:endParaRPr>
          </a:p>
          <a:p>
            <a:r>
              <a:rPr lang="en-US" sz="1400" dirty="0" err="1" smtClean="0">
                <a:latin typeface="Courier New" panose="02070309020205020404" pitchFamily="49" charset="0"/>
                <a:cs typeface="Courier New" panose="02070309020205020404" pitchFamily="49" charset="0"/>
              </a:rPr>
              <a:t>drwxr</a:t>
            </a:r>
            <a:r>
              <a:rPr lang="en-US" sz="1400" dirty="0" smtClean="0">
                <a:latin typeface="Courier New" panose="02070309020205020404" pitchFamily="49" charset="0"/>
                <a:cs typeface="Courier New" panose="02070309020205020404" pitchFamily="49" charset="0"/>
              </a:rPr>
              <a:t>-</a:t>
            </a:r>
            <a:r>
              <a:rPr lang="en-US" sz="1400" dirty="0" err="1" smtClean="0">
                <a:latin typeface="Courier New" panose="02070309020205020404" pitchFamily="49" charset="0"/>
                <a:cs typeface="Courier New" panose="02070309020205020404" pitchFamily="49" charset="0"/>
              </a:rPr>
              <a:t>xr-x</a:t>
            </a:r>
            <a:r>
              <a:rPr lang="en-US" sz="1400" dirty="0" smtClean="0">
                <a:latin typeface="Courier New" panose="02070309020205020404" pitchFamily="49" charset="0"/>
                <a:cs typeface="Courier New" panose="02070309020205020404" pitchFamily="49" charset="0"/>
              </a:rPr>
              <a:t>  </a:t>
            </a:r>
            <a:r>
              <a:rPr lang="en-US" sz="1400" dirty="0">
                <a:latin typeface="Courier New" panose="02070309020205020404" pitchFamily="49" charset="0"/>
                <a:cs typeface="Courier New" panose="02070309020205020404" pitchFamily="49" charset="0"/>
              </a:rPr>
              <a:t>3 </a:t>
            </a:r>
            <a:r>
              <a:rPr lang="en-US" sz="1400" dirty="0" err="1">
                <a:latin typeface="Courier New" panose="02070309020205020404" pitchFamily="49" charset="0"/>
                <a:cs typeface="Courier New" panose="02070309020205020404" pitchFamily="49" charset="0"/>
              </a:rPr>
              <a:t>webadmin</a:t>
            </a:r>
            <a:r>
              <a:rPr lang="en-US" sz="1400" dirty="0">
                <a:latin typeface="Courier New" panose="02070309020205020404" pitchFamily="49" charset="0"/>
                <a:cs typeface="Courier New" panose="02070309020205020404" pitchFamily="49" charset="0"/>
              </a:rPr>
              <a:t> </a:t>
            </a:r>
            <a:r>
              <a:rPr lang="en-US" sz="1400" dirty="0" err="1">
                <a:latin typeface="Courier New" panose="02070309020205020404" pitchFamily="49" charset="0"/>
                <a:cs typeface="Courier New" panose="02070309020205020404" pitchFamily="49" charset="0"/>
              </a:rPr>
              <a:t>webadmin</a:t>
            </a:r>
            <a:r>
              <a:rPr lang="en-US" sz="1400" dirty="0">
                <a:latin typeface="Courier New" panose="02070309020205020404" pitchFamily="49" charset="0"/>
                <a:cs typeface="Courier New" panose="02070309020205020404" pitchFamily="49" charset="0"/>
              </a:rPr>
              <a:t> 4096 2008-09-16 16:13 </a:t>
            </a:r>
            <a:r>
              <a:rPr lang="en-US" sz="1400" dirty="0" err="1">
                <a:latin typeface="Courier New" panose="02070309020205020404" pitchFamily="49" charset="0"/>
                <a:cs typeface="Courier New" panose="02070309020205020404" pitchFamily="49" charset="0"/>
              </a:rPr>
              <a:t>webadmin</a:t>
            </a:r>
            <a:endParaRPr lang="en-US" sz="1400" dirty="0">
              <a:latin typeface="Courier New" panose="02070309020205020404" pitchFamily="49" charset="0"/>
              <a:cs typeface="Courier New" panose="02070309020205020404" pitchFamily="49" charset="0"/>
            </a:endParaRPr>
          </a:p>
          <a:p>
            <a:endParaRPr lang="en-US" sz="14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xmlns="" val="23612171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urier New" pitchFamily="49" charset="0"/>
                <a:cs typeface="Courier New" pitchFamily="49" charset="0"/>
              </a:rPr>
              <a:t>/etc/</a:t>
            </a:r>
            <a:r>
              <a:rPr lang="en-US" dirty="0" err="1" smtClean="0">
                <a:latin typeface="Courier New" pitchFamily="49" charset="0"/>
                <a:cs typeface="Courier New" pitchFamily="49" charset="0"/>
              </a:rPr>
              <a:t>passwd</a:t>
            </a:r>
            <a:r>
              <a:rPr lang="en-US" dirty="0" smtClean="0">
                <a:latin typeface="Courier New" pitchFamily="49" charset="0"/>
                <a:cs typeface="Courier New" pitchFamily="49" charset="0"/>
              </a:rPr>
              <a:t> </a:t>
            </a:r>
            <a:r>
              <a:rPr lang="en-US" dirty="0" smtClean="0"/>
              <a:t>file format</a:t>
            </a:r>
            <a:endParaRPr lang="en-US" dirty="0"/>
          </a:p>
        </p:txBody>
      </p:sp>
      <p:sp>
        <p:nvSpPr>
          <p:cNvPr id="3" name="Content Placeholder 2"/>
          <p:cNvSpPr>
            <a:spLocks noGrp="1"/>
          </p:cNvSpPr>
          <p:nvPr>
            <p:ph sz="quarter" idx="1"/>
          </p:nvPr>
        </p:nvSpPr>
        <p:spPr>
          <a:xfrm>
            <a:off x="533400" y="3048000"/>
            <a:ext cx="8458200" cy="3657600"/>
          </a:xfrm>
        </p:spPr>
        <p:txBody>
          <a:bodyPr>
            <a:normAutofit fontScale="70000" lnSpcReduction="20000"/>
          </a:bodyPr>
          <a:lstStyle/>
          <a:p>
            <a:pPr marL="514350" indent="-514350">
              <a:buFont typeface="+mj-lt"/>
              <a:buAutoNum type="arabicPeriod"/>
            </a:pPr>
            <a:r>
              <a:rPr lang="en-US" b="1" dirty="0" smtClean="0"/>
              <a:t>Username</a:t>
            </a:r>
            <a:r>
              <a:rPr lang="en-US" dirty="0" smtClean="0"/>
              <a:t>: </a:t>
            </a:r>
            <a:br>
              <a:rPr lang="en-US" dirty="0" smtClean="0"/>
            </a:br>
            <a:r>
              <a:rPr lang="en-US" dirty="0" smtClean="0"/>
              <a:t>Used when user logs in. Between 1 and 32 characters in length.</a:t>
            </a:r>
          </a:p>
          <a:p>
            <a:pPr marL="514350" indent="-514350">
              <a:buFont typeface="+mj-lt"/>
              <a:buAutoNum type="arabicPeriod"/>
            </a:pPr>
            <a:r>
              <a:rPr lang="en-US" b="1" dirty="0" smtClean="0"/>
              <a:t>Password</a:t>
            </a:r>
            <a:r>
              <a:rPr lang="en-US" dirty="0" smtClean="0"/>
              <a:t>: </a:t>
            </a:r>
            <a:br>
              <a:rPr lang="en-US" dirty="0" smtClean="0"/>
            </a:br>
            <a:r>
              <a:rPr lang="en-US" dirty="0" smtClean="0"/>
              <a:t>‘x’ indicates that encrypted password is stored in /</a:t>
            </a:r>
            <a:r>
              <a:rPr lang="en-US" dirty="0" err="1" smtClean="0"/>
              <a:t>etc</a:t>
            </a:r>
            <a:r>
              <a:rPr lang="en-US" smtClean="0"/>
              <a:t>/shadow file</a:t>
            </a:r>
            <a:br>
              <a:rPr lang="en-US" smtClean="0"/>
            </a:br>
            <a:r>
              <a:rPr lang="en-US" smtClean="0"/>
              <a:t>'*' </a:t>
            </a:r>
            <a:r>
              <a:rPr lang="en-US" dirty="0" smtClean="0"/>
              <a:t>indicates </a:t>
            </a:r>
            <a:r>
              <a:rPr lang="en-US" dirty="0" err="1" smtClean="0"/>
              <a:t>uid</a:t>
            </a:r>
            <a:r>
              <a:rPr lang="en-US" dirty="0" smtClean="0"/>
              <a:t> expired</a:t>
            </a:r>
          </a:p>
          <a:p>
            <a:pPr marL="514350" indent="-514350">
              <a:buFont typeface="+mj-lt"/>
              <a:buAutoNum type="arabicPeriod"/>
            </a:pPr>
            <a:r>
              <a:rPr lang="en-US" b="1" dirty="0" smtClean="0"/>
              <a:t>User ID (UID)</a:t>
            </a:r>
            <a:r>
              <a:rPr lang="en-US" dirty="0" smtClean="0"/>
              <a:t>: </a:t>
            </a:r>
            <a:br>
              <a:rPr lang="en-US" dirty="0" smtClean="0"/>
            </a:br>
            <a:r>
              <a:rPr lang="en-US" dirty="0" smtClean="0"/>
              <a:t>Each user must be assigned a user ID (UID). </a:t>
            </a:r>
            <a:br>
              <a:rPr lang="en-US" dirty="0" smtClean="0"/>
            </a:br>
            <a:r>
              <a:rPr lang="en-US" dirty="0" smtClean="0"/>
              <a:t>UID 0 (zero) is reserved for root and UIDs 1-99 are reserved for other predefined accounts. </a:t>
            </a:r>
            <a:br>
              <a:rPr lang="en-US" dirty="0" smtClean="0"/>
            </a:br>
            <a:r>
              <a:rPr lang="en-US" dirty="0" smtClean="0"/>
              <a:t>UID 100-999 are reserved by system for administrative and system accounts/groups.</a:t>
            </a:r>
          </a:p>
          <a:p>
            <a:pPr marL="514350" indent="-514350">
              <a:buFont typeface="+mj-lt"/>
              <a:buAutoNum type="arabicPeriod"/>
            </a:pPr>
            <a:r>
              <a:rPr lang="en-US" b="1" dirty="0" smtClean="0"/>
              <a:t>Group ID (GID)</a:t>
            </a:r>
            <a:r>
              <a:rPr lang="en-US" dirty="0" smtClean="0"/>
              <a:t>: </a:t>
            </a:r>
            <a:br>
              <a:rPr lang="en-US" dirty="0" smtClean="0"/>
            </a:br>
            <a:r>
              <a:rPr lang="en-US" dirty="0" smtClean="0"/>
              <a:t>The primary group ID (stored in /etc/group file)</a:t>
            </a:r>
          </a:p>
          <a:p>
            <a:endParaRPr lang="en-US" dirty="0"/>
          </a:p>
        </p:txBody>
      </p:sp>
      <p:pic>
        <p:nvPicPr>
          <p:cNvPr id="4" name="Picture 3" descr="passwd-file-format.png"/>
          <p:cNvPicPr>
            <a:picLocks noChangeAspect="1"/>
          </p:cNvPicPr>
          <p:nvPr/>
        </p:nvPicPr>
        <p:blipFill>
          <a:blip r:embed="rId2" cstate="print"/>
          <a:stretch>
            <a:fillRect/>
          </a:stretch>
        </p:blipFill>
        <p:spPr>
          <a:xfrm>
            <a:off x="914400" y="1828800"/>
            <a:ext cx="7099128" cy="1217939"/>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urier New" pitchFamily="49" charset="0"/>
                <a:cs typeface="Courier New" pitchFamily="49" charset="0"/>
              </a:rPr>
              <a:t>/etc/</a:t>
            </a:r>
            <a:r>
              <a:rPr lang="en-US" dirty="0" err="1" smtClean="0">
                <a:latin typeface="Courier New" pitchFamily="49" charset="0"/>
                <a:cs typeface="Courier New" pitchFamily="49" charset="0"/>
              </a:rPr>
              <a:t>passwd</a:t>
            </a:r>
            <a:r>
              <a:rPr lang="en-US" dirty="0" smtClean="0">
                <a:latin typeface="Courier New" pitchFamily="49" charset="0"/>
                <a:cs typeface="Courier New" pitchFamily="49" charset="0"/>
              </a:rPr>
              <a:t> </a:t>
            </a:r>
            <a:r>
              <a:rPr lang="en-US" dirty="0" smtClean="0"/>
              <a:t>file format</a:t>
            </a:r>
            <a:endParaRPr lang="en-US" dirty="0"/>
          </a:p>
        </p:txBody>
      </p:sp>
      <p:sp>
        <p:nvSpPr>
          <p:cNvPr id="3" name="Content Placeholder 2"/>
          <p:cNvSpPr>
            <a:spLocks noGrp="1"/>
          </p:cNvSpPr>
          <p:nvPr>
            <p:ph sz="quarter" idx="1"/>
          </p:nvPr>
        </p:nvSpPr>
        <p:spPr>
          <a:xfrm>
            <a:off x="533400" y="3048000"/>
            <a:ext cx="8458200" cy="3657600"/>
          </a:xfrm>
        </p:spPr>
        <p:txBody>
          <a:bodyPr>
            <a:normAutofit/>
          </a:bodyPr>
          <a:lstStyle/>
          <a:p>
            <a:pPr marL="514350" indent="-514350">
              <a:buFont typeface="+mj-lt"/>
              <a:buAutoNum type="arabicPeriod" startAt="5"/>
            </a:pPr>
            <a:r>
              <a:rPr lang="en-US" sz="2000" b="1" dirty="0" smtClean="0"/>
              <a:t>Comment field</a:t>
            </a:r>
            <a:r>
              <a:rPr lang="en-US" sz="2000" dirty="0" smtClean="0"/>
              <a:t>: </a:t>
            </a:r>
            <a:br>
              <a:rPr lang="en-US" sz="2000" dirty="0" smtClean="0"/>
            </a:br>
            <a:r>
              <a:rPr lang="en-US" sz="2000" dirty="0" smtClean="0"/>
              <a:t>Usually used for the User ID info. Allows extra information about the users such as user's full name, phone number etc. This field use by finger command.  There are defacto standards for content.</a:t>
            </a:r>
          </a:p>
          <a:p>
            <a:pPr marL="514350" indent="-514350">
              <a:buFont typeface="+mj-lt"/>
              <a:buAutoNum type="arabicPeriod" startAt="5"/>
            </a:pPr>
            <a:r>
              <a:rPr lang="en-US" sz="2000" b="1" dirty="0" smtClean="0"/>
              <a:t>Home directory</a:t>
            </a:r>
            <a:r>
              <a:rPr lang="en-US" sz="2000" dirty="0" smtClean="0"/>
              <a:t>: </a:t>
            </a:r>
            <a:br>
              <a:rPr lang="en-US" sz="2000" dirty="0" smtClean="0"/>
            </a:br>
            <a:r>
              <a:rPr lang="en-US" sz="2000" dirty="0" smtClean="0"/>
              <a:t>Absolute path to the user’s directory (e.g. /home/</a:t>
            </a:r>
            <a:r>
              <a:rPr lang="en-US" sz="2000" dirty="0" err="1" smtClean="0"/>
              <a:t>userid</a:t>
            </a:r>
            <a:r>
              <a:rPr lang="en-US" sz="2000" dirty="0" smtClean="0"/>
              <a:t>).  </a:t>
            </a:r>
          </a:p>
          <a:p>
            <a:pPr marL="514350" indent="-514350">
              <a:buFont typeface="+mj-lt"/>
              <a:buAutoNum type="arabicPeriod" startAt="5"/>
            </a:pPr>
            <a:r>
              <a:rPr lang="en-US" sz="2000" b="1" dirty="0" smtClean="0"/>
              <a:t>Command/shell</a:t>
            </a:r>
            <a:r>
              <a:rPr lang="en-US" sz="2000" dirty="0" smtClean="0"/>
              <a:t>: </a:t>
            </a:r>
            <a:br>
              <a:rPr lang="en-US" sz="2000" dirty="0" smtClean="0"/>
            </a:br>
            <a:r>
              <a:rPr lang="en-US" sz="2000" dirty="0" smtClean="0"/>
              <a:t>Absolute path of a command or the default shell (/bin/bash). </a:t>
            </a:r>
            <a:br>
              <a:rPr lang="en-US" sz="2000" dirty="0" smtClean="0"/>
            </a:br>
            <a:r>
              <a:rPr lang="en-US" sz="2000" dirty="0" smtClean="0"/>
              <a:t>Typically, this is the default shell, but does not have to be.  It could be a script.  This is run every time the user logs on.</a:t>
            </a:r>
          </a:p>
          <a:p>
            <a:endParaRPr lang="en-US" sz="2000" dirty="0"/>
          </a:p>
        </p:txBody>
      </p:sp>
      <p:pic>
        <p:nvPicPr>
          <p:cNvPr id="4" name="Picture 3" descr="passwd-file-format.png"/>
          <p:cNvPicPr>
            <a:picLocks noChangeAspect="1"/>
          </p:cNvPicPr>
          <p:nvPr/>
        </p:nvPicPr>
        <p:blipFill>
          <a:blip r:embed="rId2" cstate="print"/>
          <a:stretch>
            <a:fillRect/>
          </a:stretch>
        </p:blipFill>
        <p:spPr>
          <a:xfrm>
            <a:off x="914400" y="1828800"/>
            <a:ext cx="7099128" cy="1217939"/>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etc</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passwd</a:t>
            </a:r>
            <a:r>
              <a:rPr lang="en-US" dirty="0" smtClean="0">
                <a:latin typeface="Courier New" pitchFamily="49" charset="0"/>
                <a:cs typeface="Courier New" pitchFamily="49" charset="0"/>
              </a:rPr>
              <a:t> </a:t>
            </a:r>
            <a:r>
              <a:rPr lang="en-US" dirty="0" smtClean="0"/>
              <a:t>example file</a:t>
            </a:r>
            <a:endParaRPr lang="en-US" dirty="0"/>
          </a:p>
        </p:txBody>
      </p:sp>
      <p:sp>
        <p:nvSpPr>
          <p:cNvPr id="4" name="TextBox 3"/>
          <p:cNvSpPr txBox="1"/>
          <p:nvPr/>
        </p:nvSpPr>
        <p:spPr>
          <a:xfrm>
            <a:off x="533400" y="1600200"/>
            <a:ext cx="8153400" cy="5262979"/>
          </a:xfrm>
          <a:prstGeom prst="rect">
            <a:avLst/>
          </a:prstGeom>
          <a:noFill/>
        </p:spPr>
        <p:txBody>
          <a:bodyPr wrap="square" rtlCol="0">
            <a:spAutoFit/>
          </a:bodyPr>
          <a:lstStyle/>
          <a:p>
            <a:r>
              <a:rPr lang="en-US" sz="1050" dirty="0" smtClean="0">
                <a:latin typeface="Courier New" panose="02070309020205020404" pitchFamily="49" charset="0"/>
                <a:cs typeface="Courier New" panose="02070309020205020404" pitchFamily="49" charset="0"/>
              </a:rPr>
              <a:t>#</a:t>
            </a:r>
            <a:r>
              <a:rPr lang="en-US" sz="1050" dirty="0">
                <a:latin typeface="Courier New" panose="02070309020205020404" pitchFamily="49" charset="0"/>
                <a:cs typeface="Courier New" panose="02070309020205020404" pitchFamily="49" charset="0"/>
              </a:rPr>
              <a:t>cat </a:t>
            </a:r>
            <a:r>
              <a:rPr lang="en-US" sz="1050" dirty="0" err="1">
                <a:latin typeface="Courier New" panose="02070309020205020404" pitchFamily="49" charset="0"/>
                <a:cs typeface="Courier New" panose="02070309020205020404" pitchFamily="49" charset="0"/>
              </a:rPr>
              <a:t>passwd</a:t>
            </a:r>
            <a:endParaRPr lang="en-US" sz="1050" dirty="0">
              <a:latin typeface="Courier New" panose="02070309020205020404" pitchFamily="49" charset="0"/>
              <a:cs typeface="Courier New" panose="02070309020205020404" pitchFamily="49" charset="0"/>
            </a:endParaRPr>
          </a:p>
          <a:p>
            <a:r>
              <a:rPr lang="en-US" sz="1050" dirty="0">
                <a:solidFill>
                  <a:srgbClr val="FF0000"/>
                </a:solidFill>
                <a:latin typeface="Courier New" panose="02070309020205020404" pitchFamily="49" charset="0"/>
                <a:cs typeface="Courier New" panose="02070309020205020404" pitchFamily="49" charset="0"/>
              </a:rPr>
              <a:t>root:x:0:0:root:/root:/bin/bash</a:t>
            </a:r>
          </a:p>
          <a:p>
            <a:r>
              <a:rPr lang="en-US" sz="1050" dirty="0">
                <a:latin typeface="Courier New" panose="02070309020205020404" pitchFamily="49" charset="0"/>
                <a:cs typeface="Courier New" panose="02070309020205020404" pitchFamily="49" charset="0"/>
              </a:rPr>
              <a:t>daemon:x:1:1:daemon:/</a:t>
            </a:r>
            <a:r>
              <a:rPr lang="en-US" sz="1050" dirty="0" err="1">
                <a:latin typeface="Courier New" panose="02070309020205020404" pitchFamily="49" charset="0"/>
                <a:cs typeface="Courier New" panose="02070309020205020404" pitchFamily="49" charset="0"/>
              </a:rPr>
              <a:t>usr</a:t>
            </a:r>
            <a:r>
              <a:rPr lang="en-US" sz="1050" dirty="0">
                <a:latin typeface="Courier New" panose="02070309020205020404" pitchFamily="49" charset="0"/>
                <a:cs typeface="Courier New" panose="02070309020205020404" pitchFamily="49" charset="0"/>
              </a:rPr>
              <a:t>/</a:t>
            </a:r>
            <a:r>
              <a:rPr lang="en-US" sz="1050" dirty="0" err="1">
                <a:latin typeface="Courier New" panose="02070309020205020404" pitchFamily="49" charset="0"/>
                <a:cs typeface="Courier New" panose="02070309020205020404" pitchFamily="49" charset="0"/>
              </a:rPr>
              <a:t>sbin</a:t>
            </a:r>
            <a:r>
              <a:rPr lang="en-US" sz="1050" dirty="0">
                <a:latin typeface="Courier New" panose="02070309020205020404" pitchFamily="49" charset="0"/>
                <a:cs typeface="Courier New" panose="02070309020205020404" pitchFamily="49" charset="0"/>
              </a:rPr>
              <a:t>:/bin/</a:t>
            </a:r>
            <a:r>
              <a:rPr lang="en-US" sz="1050" dirty="0" err="1">
                <a:latin typeface="Courier New" panose="02070309020205020404" pitchFamily="49" charset="0"/>
                <a:cs typeface="Courier New" panose="02070309020205020404" pitchFamily="49" charset="0"/>
              </a:rPr>
              <a:t>sh</a:t>
            </a:r>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bin:x:2:2:bin:/bin:/bin/</a:t>
            </a:r>
            <a:r>
              <a:rPr lang="en-US" sz="1050" dirty="0" err="1">
                <a:latin typeface="Courier New" panose="02070309020205020404" pitchFamily="49" charset="0"/>
                <a:cs typeface="Courier New" panose="02070309020205020404" pitchFamily="49" charset="0"/>
              </a:rPr>
              <a:t>sh</a:t>
            </a:r>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sys:x:3:3:sys:/</a:t>
            </a:r>
            <a:r>
              <a:rPr lang="en-US" sz="1050" dirty="0" err="1">
                <a:latin typeface="Courier New" panose="02070309020205020404" pitchFamily="49" charset="0"/>
                <a:cs typeface="Courier New" panose="02070309020205020404" pitchFamily="49" charset="0"/>
              </a:rPr>
              <a:t>dev</a:t>
            </a:r>
            <a:r>
              <a:rPr lang="en-US" sz="1050" dirty="0">
                <a:latin typeface="Courier New" panose="02070309020205020404" pitchFamily="49" charset="0"/>
                <a:cs typeface="Courier New" panose="02070309020205020404" pitchFamily="49" charset="0"/>
              </a:rPr>
              <a:t>:/bin/</a:t>
            </a:r>
            <a:r>
              <a:rPr lang="en-US" sz="1050" dirty="0" err="1">
                <a:latin typeface="Courier New" panose="02070309020205020404" pitchFamily="49" charset="0"/>
                <a:cs typeface="Courier New" panose="02070309020205020404" pitchFamily="49" charset="0"/>
              </a:rPr>
              <a:t>sh</a:t>
            </a:r>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sync:x:4:65534:sync:/bin:/bin/sync</a:t>
            </a:r>
          </a:p>
          <a:p>
            <a:r>
              <a:rPr lang="en-US" sz="1050" dirty="0">
                <a:latin typeface="Courier New" panose="02070309020205020404" pitchFamily="49" charset="0"/>
                <a:cs typeface="Courier New" panose="02070309020205020404" pitchFamily="49" charset="0"/>
              </a:rPr>
              <a:t>games:x:5:60:games:/</a:t>
            </a:r>
            <a:r>
              <a:rPr lang="en-US" sz="1050" dirty="0" err="1">
                <a:latin typeface="Courier New" panose="02070309020205020404" pitchFamily="49" charset="0"/>
                <a:cs typeface="Courier New" panose="02070309020205020404" pitchFamily="49" charset="0"/>
              </a:rPr>
              <a:t>usr</a:t>
            </a:r>
            <a:r>
              <a:rPr lang="en-US" sz="1050" dirty="0">
                <a:latin typeface="Courier New" panose="02070309020205020404" pitchFamily="49" charset="0"/>
                <a:cs typeface="Courier New" panose="02070309020205020404" pitchFamily="49" charset="0"/>
              </a:rPr>
              <a:t>/games:/bin/</a:t>
            </a:r>
            <a:r>
              <a:rPr lang="en-US" sz="1050" dirty="0" err="1">
                <a:latin typeface="Courier New" panose="02070309020205020404" pitchFamily="49" charset="0"/>
                <a:cs typeface="Courier New" panose="02070309020205020404" pitchFamily="49" charset="0"/>
              </a:rPr>
              <a:t>sh</a:t>
            </a:r>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man:x:6:12:man:/</a:t>
            </a:r>
            <a:r>
              <a:rPr lang="en-US" sz="1050" dirty="0" err="1">
                <a:latin typeface="Courier New" panose="02070309020205020404" pitchFamily="49" charset="0"/>
                <a:cs typeface="Courier New" panose="02070309020205020404" pitchFamily="49" charset="0"/>
              </a:rPr>
              <a:t>var</a:t>
            </a:r>
            <a:r>
              <a:rPr lang="en-US" sz="1050" dirty="0">
                <a:latin typeface="Courier New" panose="02070309020205020404" pitchFamily="49" charset="0"/>
                <a:cs typeface="Courier New" panose="02070309020205020404" pitchFamily="49" charset="0"/>
              </a:rPr>
              <a:t>/cache/man:/bin/</a:t>
            </a:r>
            <a:r>
              <a:rPr lang="en-US" sz="1050" dirty="0" err="1">
                <a:latin typeface="Courier New" panose="02070309020205020404" pitchFamily="49" charset="0"/>
                <a:cs typeface="Courier New" panose="02070309020205020404" pitchFamily="49" charset="0"/>
              </a:rPr>
              <a:t>sh</a:t>
            </a:r>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lp:x:7:7:lp:/</a:t>
            </a:r>
            <a:r>
              <a:rPr lang="en-US" sz="1050" dirty="0" err="1">
                <a:latin typeface="Courier New" panose="02070309020205020404" pitchFamily="49" charset="0"/>
                <a:cs typeface="Courier New" panose="02070309020205020404" pitchFamily="49" charset="0"/>
              </a:rPr>
              <a:t>var</a:t>
            </a:r>
            <a:r>
              <a:rPr lang="en-US" sz="1050" dirty="0">
                <a:latin typeface="Courier New" panose="02070309020205020404" pitchFamily="49" charset="0"/>
                <a:cs typeface="Courier New" panose="02070309020205020404" pitchFamily="49" charset="0"/>
              </a:rPr>
              <a:t>/spool/</a:t>
            </a:r>
            <a:r>
              <a:rPr lang="en-US" sz="1050" dirty="0" err="1">
                <a:latin typeface="Courier New" panose="02070309020205020404" pitchFamily="49" charset="0"/>
                <a:cs typeface="Courier New" panose="02070309020205020404" pitchFamily="49" charset="0"/>
              </a:rPr>
              <a:t>lpd</a:t>
            </a:r>
            <a:r>
              <a:rPr lang="en-US" sz="1050" dirty="0">
                <a:latin typeface="Courier New" panose="02070309020205020404" pitchFamily="49" charset="0"/>
                <a:cs typeface="Courier New" panose="02070309020205020404" pitchFamily="49" charset="0"/>
              </a:rPr>
              <a:t>:/bin/</a:t>
            </a:r>
            <a:r>
              <a:rPr lang="en-US" sz="1050" dirty="0" err="1">
                <a:latin typeface="Courier New" panose="02070309020205020404" pitchFamily="49" charset="0"/>
                <a:cs typeface="Courier New" panose="02070309020205020404" pitchFamily="49" charset="0"/>
              </a:rPr>
              <a:t>sh</a:t>
            </a:r>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mail:x:8:8:mail:/</a:t>
            </a:r>
            <a:r>
              <a:rPr lang="en-US" sz="1050" dirty="0" err="1">
                <a:latin typeface="Courier New" panose="02070309020205020404" pitchFamily="49" charset="0"/>
                <a:cs typeface="Courier New" panose="02070309020205020404" pitchFamily="49" charset="0"/>
              </a:rPr>
              <a:t>var</a:t>
            </a:r>
            <a:r>
              <a:rPr lang="en-US" sz="1050" dirty="0">
                <a:latin typeface="Courier New" panose="02070309020205020404" pitchFamily="49" charset="0"/>
                <a:cs typeface="Courier New" panose="02070309020205020404" pitchFamily="49" charset="0"/>
              </a:rPr>
              <a:t>/mail:/bin/</a:t>
            </a:r>
            <a:r>
              <a:rPr lang="en-US" sz="1050" dirty="0" err="1">
                <a:latin typeface="Courier New" panose="02070309020205020404" pitchFamily="49" charset="0"/>
                <a:cs typeface="Courier New" panose="02070309020205020404" pitchFamily="49" charset="0"/>
              </a:rPr>
              <a:t>sh</a:t>
            </a:r>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news:x:9:9:news:/</a:t>
            </a:r>
            <a:r>
              <a:rPr lang="en-US" sz="1050" dirty="0" err="1">
                <a:latin typeface="Courier New" panose="02070309020205020404" pitchFamily="49" charset="0"/>
                <a:cs typeface="Courier New" panose="02070309020205020404" pitchFamily="49" charset="0"/>
              </a:rPr>
              <a:t>var</a:t>
            </a:r>
            <a:r>
              <a:rPr lang="en-US" sz="1050" dirty="0">
                <a:latin typeface="Courier New" panose="02070309020205020404" pitchFamily="49" charset="0"/>
                <a:cs typeface="Courier New" panose="02070309020205020404" pitchFamily="49" charset="0"/>
              </a:rPr>
              <a:t>/spool/news:/bin/</a:t>
            </a:r>
            <a:r>
              <a:rPr lang="en-US" sz="1050" dirty="0" err="1">
                <a:latin typeface="Courier New" panose="02070309020205020404" pitchFamily="49" charset="0"/>
                <a:cs typeface="Courier New" panose="02070309020205020404" pitchFamily="49" charset="0"/>
              </a:rPr>
              <a:t>sh</a:t>
            </a:r>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uucp:x:10:10:uucp:/</a:t>
            </a:r>
            <a:r>
              <a:rPr lang="en-US" sz="1050" dirty="0" err="1">
                <a:latin typeface="Courier New" panose="02070309020205020404" pitchFamily="49" charset="0"/>
                <a:cs typeface="Courier New" panose="02070309020205020404" pitchFamily="49" charset="0"/>
              </a:rPr>
              <a:t>var</a:t>
            </a:r>
            <a:r>
              <a:rPr lang="en-US" sz="1050" dirty="0">
                <a:latin typeface="Courier New" panose="02070309020205020404" pitchFamily="49" charset="0"/>
                <a:cs typeface="Courier New" panose="02070309020205020404" pitchFamily="49" charset="0"/>
              </a:rPr>
              <a:t>/spool/</a:t>
            </a:r>
            <a:r>
              <a:rPr lang="en-US" sz="1050" dirty="0" err="1">
                <a:latin typeface="Courier New" panose="02070309020205020404" pitchFamily="49" charset="0"/>
                <a:cs typeface="Courier New" panose="02070309020205020404" pitchFamily="49" charset="0"/>
              </a:rPr>
              <a:t>uucp</a:t>
            </a:r>
            <a:r>
              <a:rPr lang="en-US" sz="1050" dirty="0">
                <a:latin typeface="Courier New" panose="02070309020205020404" pitchFamily="49" charset="0"/>
                <a:cs typeface="Courier New" panose="02070309020205020404" pitchFamily="49" charset="0"/>
              </a:rPr>
              <a:t>:/bin/</a:t>
            </a:r>
            <a:r>
              <a:rPr lang="en-US" sz="1050" dirty="0" err="1">
                <a:latin typeface="Courier New" panose="02070309020205020404" pitchFamily="49" charset="0"/>
                <a:cs typeface="Courier New" panose="02070309020205020404" pitchFamily="49" charset="0"/>
              </a:rPr>
              <a:t>sh</a:t>
            </a:r>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proxy:x:13:13:proxy:/bin:/bin/</a:t>
            </a:r>
            <a:r>
              <a:rPr lang="en-US" sz="1050" dirty="0" err="1">
                <a:latin typeface="Courier New" panose="02070309020205020404" pitchFamily="49" charset="0"/>
                <a:cs typeface="Courier New" panose="02070309020205020404" pitchFamily="49" charset="0"/>
              </a:rPr>
              <a:t>sh</a:t>
            </a:r>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www-data:x:33:33:www-data:/</a:t>
            </a:r>
            <a:r>
              <a:rPr lang="en-US" sz="1050" dirty="0" err="1">
                <a:latin typeface="Courier New" panose="02070309020205020404" pitchFamily="49" charset="0"/>
                <a:cs typeface="Courier New" panose="02070309020205020404" pitchFamily="49" charset="0"/>
              </a:rPr>
              <a:t>var</a:t>
            </a:r>
            <a:r>
              <a:rPr lang="en-US" sz="1050" dirty="0">
                <a:latin typeface="Courier New" panose="02070309020205020404" pitchFamily="49" charset="0"/>
                <a:cs typeface="Courier New" panose="02070309020205020404" pitchFamily="49" charset="0"/>
              </a:rPr>
              <a:t>/www:/bin/</a:t>
            </a:r>
            <a:r>
              <a:rPr lang="en-US" sz="1050" dirty="0" err="1">
                <a:latin typeface="Courier New" panose="02070309020205020404" pitchFamily="49" charset="0"/>
                <a:cs typeface="Courier New" panose="02070309020205020404" pitchFamily="49" charset="0"/>
              </a:rPr>
              <a:t>sh</a:t>
            </a:r>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backup:x:34:34:backup:/</a:t>
            </a:r>
            <a:r>
              <a:rPr lang="en-US" sz="1050" dirty="0" err="1">
                <a:latin typeface="Courier New" panose="02070309020205020404" pitchFamily="49" charset="0"/>
                <a:cs typeface="Courier New" panose="02070309020205020404" pitchFamily="49" charset="0"/>
              </a:rPr>
              <a:t>var</a:t>
            </a:r>
            <a:r>
              <a:rPr lang="en-US" sz="1050" dirty="0">
                <a:latin typeface="Courier New" panose="02070309020205020404" pitchFamily="49" charset="0"/>
                <a:cs typeface="Courier New" panose="02070309020205020404" pitchFamily="49" charset="0"/>
              </a:rPr>
              <a:t>/backups:/bin/</a:t>
            </a:r>
            <a:r>
              <a:rPr lang="en-US" sz="1050" dirty="0" err="1">
                <a:latin typeface="Courier New" panose="02070309020205020404" pitchFamily="49" charset="0"/>
                <a:cs typeface="Courier New" panose="02070309020205020404" pitchFamily="49" charset="0"/>
              </a:rPr>
              <a:t>sh</a:t>
            </a:r>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list:x:38:38:Mailing List Manager:/</a:t>
            </a:r>
            <a:r>
              <a:rPr lang="en-US" sz="1050" dirty="0" err="1">
                <a:latin typeface="Courier New" panose="02070309020205020404" pitchFamily="49" charset="0"/>
                <a:cs typeface="Courier New" panose="02070309020205020404" pitchFamily="49" charset="0"/>
              </a:rPr>
              <a:t>var</a:t>
            </a:r>
            <a:r>
              <a:rPr lang="en-US" sz="1050" dirty="0">
                <a:latin typeface="Courier New" panose="02070309020205020404" pitchFamily="49" charset="0"/>
                <a:cs typeface="Courier New" panose="02070309020205020404" pitchFamily="49" charset="0"/>
              </a:rPr>
              <a:t>/list:/bin/</a:t>
            </a:r>
            <a:r>
              <a:rPr lang="en-US" sz="1050" dirty="0" err="1">
                <a:latin typeface="Courier New" panose="02070309020205020404" pitchFamily="49" charset="0"/>
                <a:cs typeface="Courier New" panose="02070309020205020404" pitchFamily="49" charset="0"/>
              </a:rPr>
              <a:t>sh</a:t>
            </a:r>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irc:x:39:39:ircd:/</a:t>
            </a:r>
            <a:r>
              <a:rPr lang="en-US" sz="1050" dirty="0" err="1">
                <a:latin typeface="Courier New" panose="02070309020205020404" pitchFamily="49" charset="0"/>
                <a:cs typeface="Courier New" panose="02070309020205020404" pitchFamily="49" charset="0"/>
              </a:rPr>
              <a:t>var</a:t>
            </a:r>
            <a:r>
              <a:rPr lang="en-US" sz="1050" dirty="0">
                <a:latin typeface="Courier New" panose="02070309020205020404" pitchFamily="49" charset="0"/>
                <a:cs typeface="Courier New" panose="02070309020205020404" pitchFamily="49" charset="0"/>
              </a:rPr>
              <a:t>/run/</a:t>
            </a:r>
            <a:r>
              <a:rPr lang="en-US" sz="1050" dirty="0" err="1">
                <a:latin typeface="Courier New" panose="02070309020205020404" pitchFamily="49" charset="0"/>
                <a:cs typeface="Courier New" panose="02070309020205020404" pitchFamily="49" charset="0"/>
              </a:rPr>
              <a:t>ircd</a:t>
            </a:r>
            <a:r>
              <a:rPr lang="en-US" sz="1050" dirty="0">
                <a:latin typeface="Courier New" panose="02070309020205020404" pitchFamily="49" charset="0"/>
                <a:cs typeface="Courier New" panose="02070309020205020404" pitchFamily="49" charset="0"/>
              </a:rPr>
              <a:t>:/bin/</a:t>
            </a:r>
            <a:r>
              <a:rPr lang="en-US" sz="1050" dirty="0" err="1">
                <a:latin typeface="Courier New" panose="02070309020205020404" pitchFamily="49" charset="0"/>
                <a:cs typeface="Courier New" panose="02070309020205020404" pitchFamily="49" charset="0"/>
              </a:rPr>
              <a:t>sh</a:t>
            </a:r>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gnats:x:41:41:Gnats Bug-Reporting System (admin):/</a:t>
            </a:r>
            <a:r>
              <a:rPr lang="en-US" sz="1050" dirty="0" err="1">
                <a:latin typeface="Courier New" panose="02070309020205020404" pitchFamily="49" charset="0"/>
                <a:cs typeface="Courier New" panose="02070309020205020404" pitchFamily="49" charset="0"/>
              </a:rPr>
              <a:t>var</a:t>
            </a:r>
            <a:r>
              <a:rPr lang="en-US" sz="1050" dirty="0">
                <a:latin typeface="Courier New" panose="02070309020205020404" pitchFamily="49" charset="0"/>
                <a:cs typeface="Courier New" panose="02070309020205020404" pitchFamily="49" charset="0"/>
              </a:rPr>
              <a:t>/lib/gnats:/bin/</a:t>
            </a:r>
            <a:r>
              <a:rPr lang="en-US" sz="1050" dirty="0" err="1">
                <a:latin typeface="Courier New" panose="02070309020205020404" pitchFamily="49" charset="0"/>
                <a:cs typeface="Courier New" panose="02070309020205020404" pitchFamily="49" charset="0"/>
              </a:rPr>
              <a:t>sh</a:t>
            </a:r>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nobody:x:65534:65534:nobody:/nonexistent:/bin/</a:t>
            </a:r>
            <a:r>
              <a:rPr lang="en-US" sz="1050" dirty="0" err="1">
                <a:latin typeface="Courier New" panose="02070309020205020404" pitchFamily="49" charset="0"/>
                <a:cs typeface="Courier New" panose="02070309020205020404" pitchFamily="49" charset="0"/>
              </a:rPr>
              <a:t>sh</a:t>
            </a:r>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Debian-exim:x:100:102::/</a:t>
            </a:r>
            <a:r>
              <a:rPr lang="en-US" sz="1050" dirty="0" err="1">
                <a:latin typeface="Courier New" panose="02070309020205020404" pitchFamily="49" charset="0"/>
                <a:cs typeface="Courier New" panose="02070309020205020404" pitchFamily="49" charset="0"/>
              </a:rPr>
              <a:t>var</a:t>
            </a:r>
            <a:r>
              <a:rPr lang="en-US" sz="1050" dirty="0">
                <a:latin typeface="Courier New" panose="02070309020205020404" pitchFamily="49" charset="0"/>
                <a:cs typeface="Courier New" panose="02070309020205020404" pitchFamily="49" charset="0"/>
              </a:rPr>
              <a:t>/spool/exim4:/bin/false</a:t>
            </a:r>
          </a:p>
          <a:p>
            <a:r>
              <a:rPr lang="en-US" sz="1050" dirty="0">
                <a:latin typeface="Courier New" panose="02070309020205020404" pitchFamily="49" charset="0"/>
                <a:cs typeface="Courier New" panose="02070309020205020404" pitchFamily="49" charset="0"/>
              </a:rPr>
              <a:t>statd:x:101:65534::/</a:t>
            </a:r>
            <a:r>
              <a:rPr lang="en-US" sz="1050" dirty="0" err="1">
                <a:latin typeface="Courier New" panose="02070309020205020404" pitchFamily="49" charset="0"/>
                <a:cs typeface="Courier New" panose="02070309020205020404" pitchFamily="49" charset="0"/>
              </a:rPr>
              <a:t>var</a:t>
            </a:r>
            <a:r>
              <a:rPr lang="en-US" sz="1050" dirty="0">
                <a:latin typeface="Courier New" panose="02070309020205020404" pitchFamily="49" charset="0"/>
                <a:cs typeface="Courier New" panose="02070309020205020404" pitchFamily="49" charset="0"/>
              </a:rPr>
              <a:t>/lib/</a:t>
            </a:r>
            <a:r>
              <a:rPr lang="en-US" sz="1050" dirty="0" err="1">
                <a:latin typeface="Courier New" panose="02070309020205020404" pitchFamily="49" charset="0"/>
                <a:cs typeface="Courier New" panose="02070309020205020404" pitchFamily="49" charset="0"/>
              </a:rPr>
              <a:t>nfs</a:t>
            </a:r>
            <a:r>
              <a:rPr lang="en-US" sz="1050" dirty="0">
                <a:latin typeface="Courier New" panose="02070309020205020404" pitchFamily="49" charset="0"/>
                <a:cs typeface="Courier New" panose="02070309020205020404" pitchFamily="49" charset="0"/>
              </a:rPr>
              <a:t>:/bin/false</a:t>
            </a:r>
          </a:p>
          <a:p>
            <a:r>
              <a:rPr lang="en-US" sz="1050" dirty="0">
                <a:latin typeface="Courier New" panose="02070309020205020404" pitchFamily="49" charset="0"/>
                <a:cs typeface="Courier New" panose="02070309020205020404" pitchFamily="49" charset="0"/>
              </a:rPr>
              <a:t>identd:x:102:65534::/</a:t>
            </a:r>
            <a:r>
              <a:rPr lang="en-US" sz="1050" dirty="0" err="1">
                <a:latin typeface="Courier New" panose="02070309020205020404" pitchFamily="49" charset="0"/>
                <a:cs typeface="Courier New" panose="02070309020205020404" pitchFamily="49" charset="0"/>
              </a:rPr>
              <a:t>var</a:t>
            </a:r>
            <a:r>
              <a:rPr lang="en-US" sz="1050" dirty="0">
                <a:latin typeface="Courier New" panose="02070309020205020404" pitchFamily="49" charset="0"/>
                <a:cs typeface="Courier New" panose="02070309020205020404" pitchFamily="49" charset="0"/>
              </a:rPr>
              <a:t>/run/</a:t>
            </a:r>
            <a:r>
              <a:rPr lang="en-US" sz="1050" dirty="0" err="1">
                <a:latin typeface="Courier New" panose="02070309020205020404" pitchFamily="49" charset="0"/>
                <a:cs typeface="Courier New" panose="02070309020205020404" pitchFamily="49" charset="0"/>
              </a:rPr>
              <a:t>identd</a:t>
            </a:r>
            <a:r>
              <a:rPr lang="en-US" sz="1050" dirty="0">
                <a:latin typeface="Courier New" panose="02070309020205020404" pitchFamily="49" charset="0"/>
                <a:cs typeface="Courier New" panose="02070309020205020404" pitchFamily="49" charset="0"/>
              </a:rPr>
              <a:t>:/bin/false</a:t>
            </a:r>
          </a:p>
          <a:p>
            <a:r>
              <a:rPr lang="en-US" sz="1050" dirty="0">
                <a:latin typeface="Courier New" panose="02070309020205020404" pitchFamily="49" charset="0"/>
                <a:cs typeface="Courier New" panose="02070309020205020404" pitchFamily="49" charset="0"/>
              </a:rPr>
              <a:t>messagebus:x:103:104::/</a:t>
            </a:r>
            <a:r>
              <a:rPr lang="en-US" sz="1050" dirty="0" err="1">
                <a:latin typeface="Courier New" panose="02070309020205020404" pitchFamily="49" charset="0"/>
                <a:cs typeface="Courier New" panose="02070309020205020404" pitchFamily="49" charset="0"/>
              </a:rPr>
              <a:t>var</a:t>
            </a:r>
            <a:r>
              <a:rPr lang="en-US" sz="1050" dirty="0">
                <a:latin typeface="Courier New" panose="02070309020205020404" pitchFamily="49" charset="0"/>
                <a:cs typeface="Courier New" panose="02070309020205020404" pitchFamily="49" charset="0"/>
              </a:rPr>
              <a:t>/run/</a:t>
            </a:r>
            <a:r>
              <a:rPr lang="en-US" sz="1050" dirty="0" err="1">
                <a:latin typeface="Courier New" panose="02070309020205020404" pitchFamily="49" charset="0"/>
                <a:cs typeface="Courier New" panose="02070309020205020404" pitchFamily="49" charset="0"/>
              </a:rPr>
              <a:t>dbus</a:t>
            </a:r>
            <a:r>
              <a:rPr lang="en-US" sz="1050" dirty="0">
                <a:latin typeface="Courier New" panose="02070309020205020404" pitchFamily="49" charset="0"/>
                <a:cs typeface="Courier New" panose="02070309020205020404" pitchFamily="49" charset="0"/>
              </a:rPr>
              <a:t>:/bin/false</a:t>
            </a:r>
          </a:p>
          <a:p>
            <a:r>
              <a:rPr lang="en-US" sz="1050" dirty="0">
                <a:latin typeface="Courier New" panose="02070309020205020404" pitchFamily="49" charset="0"/>
                <a:cs typeface="Courier New" panose="02070309020205020404" pitchFamily="49" charset="0"/>
              </a:rPr>
              <a:t>avahi:x:104:105:Avahi </a:t>
            </a:r>
            <a:r>
              <a:rPr lang="en-US" sz="1050" dirty="0" err="1">
                <a:latin typeface="Courier New" panose="02070309020205020404" pitchFamily="49" charset="0"/>
                <a:cs typeface="Courier New" panose="02070309020205020404" pitchFamily="49" charset="0"/>
              </a:rPr>
              <a:t>mDNS</a:t>
            </a:r>
            <a:r>
              <a:rPr lang="en-US" sz="1050" dirty="0">
                <a:latin typeface="Courier New" panose="02070309020205020404" pitchFamily="49" charset="0"/>
                <a:cs typeface="Courier New" panose="02070309020205020404" pitchFamily="49" charset="0"/>
              </a:rPr>
              <a:t> daemon,,,:/</a:t>
            </a:r>
            <a:r>
              <a:rPr lang="en-US" sz="1050" dirty="0" err="1">
                <a:latin typeface="Courier New" panose="02070309020205020404" pitchFamily="49" charset="0"/>
                <a:cs typeface="Courier New" panose="02070309020205020404" pitchFamily="49" charset="0"/>
              </a:rPr>
              <a:t>var</a:t>
            </a:r>
            <a:r>
              <a:rPr lang="en-US" sz="1050" dirty="0">
                <a:latin typeface="Courier New" panose="02070309020205020404" pitchFamily="49" charset="0"/>
                <a:cs typeface="Courier New" panose="02070309020205020404" pitchFamily="49" charset="0"/>
              </a:rPr>
              <a:t>/run/</a:t>
            </a:r>
            <a:r>
              <a:rPr lang="en-US" sz="1050" dirty="0" err="1">
                <a:latin typeface="Courier New" panose="02070309020205020404" pitchFamily="49" charset="0"/>
                <a:cs typeface="Courier New" panose="02070309020205020404" pitchFamily="49" charset="0"/>
              </a:rPr>
              <a:t>avahi</a:t>
            </a:r>
            <a:r>
              <a:rPr lang="en-US" sz="1050" dirty="0">
                <a:latin typeface="Courier New" panose="02070309020205020404" pitchFamily="49" charset="0"/>
                <a:cs typeface="Courier New" panose="02070309020205020404" pitchFamily="49" charset="0"/>
              </a:rPr>
              <a:t>-daemon:/bin/false</a:t>
            </a:r>
          </a:p>
          <a:p>
            <a:r>
              <a:rPr lang="en-US" sz="1050" dirty="0">
                <a:latin typeface="Courier New" panose="02070309020205020404" pitchFamily="49" charset="0"/>
                <a:cs typeface="Courier New" panose="02070309020205020404" pitchFamily="49" charset="0"/>
              </a:rPr>
              <a:t>bind:x:105:107::/</a:t>
            </a:r>
            <a:r>
              <a:rPr lang="en-US" sz="1050" dirty="0" err="1">
                <a:latin typeface="Courier New" panose="02070309020205020404" pitchFamily="49" charset="0"/>
                <a:cs typeface="Courier New" panose="02070309020205020404" pitchFamily="49" charset="0"/>
              </a:rPr>
              <a:t>var</a:t>
            </a:r>
            <a:r>
              <a:rPr lang="en-US" sz="1050" dirty="0">
                <a:latin typeface="Courier New" panose="02070309020205020404" pitchFamily="49" charset="0"/>
                <a:cs typeface="Courier New" panose="02070309020205020404" pitchFamily="49" charset="0"/>
              </a:rPr>
              <a:t>/cache/bind:/bin/false</a:t>
            </a:r>
          </a:p>
          <a:p>
            <a:r>
              <a:rPr lang="en-US" sz="1050" dirty="0">
                <a:latin typeface="Courier New" panose="02070309020205020404" pitchFamily="49" charset="0"/>
                <a:cs typeface="Courier New" panose="02070309020205020404" pitchFamily="49" charset="0"/>
              </a:rPr>
              <a:t>haldaemon:x:106:109:Hardware abstraction layer,,,:/home/</a:t>
            </a:r>
            <a:r>
              <a:rPr lang="en-US" sz="1050" dirty="0" err="1">
                <a:latin typeface="Courier New" panose="02070309020205020404" pitchFamily="49" charset="0"/>
                <a:cs typeface="Courier New" panose="02070309020205020404" pitchFamily="49" charset="0"/>
              </a:rPr>
              <a:t>haldaemon</a:t>
            </a:r>
            <a:r>
              <a:rPr lang="en-US" sz="1050" dirty="0">
                <a:latin typeface="Courier New" panose="02070309020205020404" pitchFamily="49" charset="0"/>
                <a:cs typeface="Courier New" panose="02070309020205020404" pitchFamily="49" charset="0"/>
              </a:rPr>
              <a:t>:/bin/false</a:t>
            </a:r>
          </a:p>
          <a:p>
            <a:r>
              <a:rPr lang="en-US" sz="1050" dirty="0">
                <a:latin typeface="Courier New" panose="02070309020205020404" pitchFamily="49" charset="0"/>
                <a:cs typeface="Courier New" panose="02070309020205020404" pitchFamily="49" charset="0"/>
              </a:rPr>
              <a:t>postgres:x:107:113:PostgreSQL administrator,,,:/</a:t>
            </a:r>
            <a:r>
              <a:rPr lang="en-US" sz="1050" dirty="0" err="1">
                <a:latin typeface="Courier New" panose="02070309020205020404" pitchFamily="49" charset="0"/>
                <a:cs typeface="Courier New" panose="02070309020205020404" pitchFamily="49" charset="0"/>
              </a:rPr>
              <a:t>var</a:t>
            </a:r>
            <a:r>
              <a:rPr lang="en-US" sz="1050" dirty="0">
                <a:latin typeface="Courier New" panose="02070309020205020404" pitchFamily="49" charset="0"/>
                <a:cs typeface="Courier New" panose="02070309020205020404" pitchFamily="49" charset="0"/>
              </a:rPr>
              <a:t>/lib/</a:t>
            </a:r>
            <a:r>
              <a:rPr lang="en-US" sz="1050" dirty="0" err="1">
                <a:latin typeface="Courier New" panose="02070309020205020404" pitchFamily="49" charset="0"/>
                <a:cs typeface="Courier New" panose="02070309020205020404" pitchFamily="49" charset="0"/>
              </a:rPr>
              <a:t>postgresql</a:t>
            </a:r>
            <a:r>
              <a:rPr lang="en-US" sz="1050" dirty="0">
                <a:latin typeface="Courier New" panose="02070309020205020404" pitchFamily="49" charset="0"/>
                <a:cs typeface="Courier New" panose="02070309020205020404" pitchFamily="49" charset="0"/>
              </a:rPr>
              <a:t>:/bin/bash</a:t>
            </a:r>
          </a:p>
          <a:p>
            <a:r>
              <a:rPr lang="en-US" sz="1050" dirty="0">
                <a:latin typeface="Courier New" panose="02070309020205020404" pitchFamily="49" charset="0"/>
                <a:cs typeface="Courier New" panose="02070309020205020404" pitchFamily="49" charset="0"/>
              </a:rPr>
              <a:t>gdm:x:108:115:Gnome Display Manager:/</a:t>
            </a:r>
            <a:r>
              <a:rPr lang="en-US" sz="1050" dirty="0" err="1">
                <a:latin typeface="Courier New" panose="02070309020205020404" pitchFamily="49" charset="0"/>
                <a:cs typeface="Courier New" panose="02070309020205020404" pitchFamily="49" charset="0"/>
              </a:rPr>
              <a:t>var</a:t>
            </a:r>
            <a:r>
              <a:rPr lang="en-US" sz="1050" dirty="0">
                <a:latin typeface="Courier New" panose="02070309020205020404" pitchFamily="49" charset="0"/>
                <a:cs typeface="Courier New" panose="02070309020205020404" pitchFamily="49" charset="0"/>
              </a:rPr>
              <a:t>/lib/</a:t>
            </a:r>
            <a:r>
              <a:rPr lang="en-US" sz="1050" dirty="0" err="1">
                <a:latin typeface="Courier New" panose="02070309020205020404" pitchFamily="49" charset="0"/>
                <a:cs typeface="Courier New" panose="02070309020205020404" pitchFamily="49" charset="0"/>
              </a:rPr>
              <a:t>gdm</a:t>
            </a:r>
            <a:r>
              <a:rPr lang="en-US" sz="1050" dirty="0">
                <a:latin typeface="Courier New" panose="02070309020205020404" pitchFamily="49" charset="0"/>
                <a:cs typeface="Courier New" panose="02070309020205020404" pitchFamily="49" charset="0"/>
              </a:rPr>
              <a:t>:/bin/false</a:t>
            </a:r>
          </a:p>
          <a:p>
            <a:r>
              <a:rPr lang="en-US" sz="1050" dirty="0">
                <a:latin typeface="Courier New" panose="02070309020205020404" pitchFamily="49" charset="0"/>
                <a:cs typeface="Courier New" panose="02070309020205020404" pitchFamily="49" charset="0"/>
              </a:rPr>
              <a:t>hplip:x:109:7:HPLIP system user,,,:/</a:t>
            </a:r>
            <a:r>
              <a:rPr lang="en-US" sz="1050" dirty="0" err="1">
                <a:latin typeface="Courier New" panose="02070309020205020404" pitchFamily="49" charset="0"/>
                <a:cs typeface="Courier New" panose="02070309020205020404" pitchFamily="49" charset="0"/>
              </a:rPr>
              <a:t>var</a:t>
            </a:r>
            <a:r>
              <a:rPr lang="en-US" sz="1050" dirty="0">
                <a:latin typeface="Courier New" panose="02070309020205020404" pitchFamily="49" charset="0"/>
                <a:cs typeface="Courier New" panose="02070309020205020404" pitchFamily="49" charset="0"/>
              </a:rPr>
              <a:t>/run/</a:t>
            </a:r>
            <a:r>
              <a:rPr lang="en-US" sz="1050" dirty="0" err="1">
                <a:latin typeface="Courier New" panose="02070309020205020404" pitchFamily="49" charset="0"/>
                <a:cs typeface="Courier New" panose="02070309020205020404" pitchFamily="49" charset="0"/>
              </a:rPr>
              <a:t>hplip</a:t>
            </a:r>
            <a:r>
              <a:rPr lang="en-US" sz="1050" dirty="0">
                <a:latin typeface="Courier New" panose="02070309020205020404" pitchFamily="49" charset="0"/>
                <a:cs typeface="Courier New" panose="02070309020205020404" pitchFamily="49" charset="0"/>
              </a:rPr>
              <a:t>:/bin/false</a:t>
            </a:r>
          </a:p>
          <a:p>
            <a:r>
              <a:rPr lang="en-US" sz="1050" dirty="0">
                <a:solidFill>
                  <a:srgbClr val="FF0000"/>
                </a:solidFill>
                <a:latin typeface="Courier New" panose="02070309020205020404" pitchFamily="49" charset="0"/>
                <a:cs typeface="Courier New" panose="02070309020205020404" pitchFamily="49" charset="0"/>
              </a:rPr>
              <a:t>tkombol:x:1000:1000:Tony Kombol,,,:/home/</a:t>
            </a:r>
            <a:r>
              <a:rPr lang="en-US" sz="1050" dirty="0" err="1">
                <a:solidFill>
                  <a:srgbClr val="FF0000"/>
                </a:solidFill>
                <a:latin typeface="Courier New" panose="02070309020205020404" pitchFamily="49" charset="0"/>
                <a:cs typeface="Courier New" panose="02070309020205020404" pitchFamily="49" charset="0"/>
              </a:rPr>
              <a:t>tkombol</a:t>
            </a:r>
            <a:r>
              <a:rPr lang="en-US" sz="1050" dirty="0">
                <a:solidFill>
                  <a:srgbClr val="FF0000"/>
                </a:solidFill>
                <a:latin typeface="Courier New" panose="02070309020205020404" pitchFamily="49" charset="0"/>
                <a:cs typeface="Courier New" panose="02070309020205020404" pitchFamily="49" charset="0"/>
              </a:rPr>
              <a:t>:/bin/bash</a:t>
            </a:r>
          </a:p>
          <a:p>
            <a:r>
              <a:rPr lang="en-US" sz="1050" dirty="0">
                <a:latin typeface="Courier New" panose="02070309020205020404" pitchFamily="49" charset="0"/>
                <a:cs typeface="Courier New" panose="02070309020205020404" pitchFamily="49" charset="0"/>
              </a:rPr>
              <a:t>mysql:x:110:116:MySQL Server,,,:/</a:t>
            </a:r>
            <a:r>
              <a:rPr lang="en-US" sz="1050" dirty="0" err="1">
                <a:latin typeface="Courier New" panose="02070309020205020404" pitchFamily="49" charset="0"/>
                <a:cs typeface="Courier New" panose="02070309020205020404" pitchFamily="49" charset="0"/>
              </a:rPr>
              <a:t>var</a:t>
            </a:r>
            <a:r>
              <a:rPr lang="en-US" sz="1050" dirty="0">
                <a:latin typeface="Courier New" panose="02070309020205020404" pitchFamily="49" charset="0"/>
                <a:cs typeface="Courier New" panose="02070309020205020404" pitchFamily="49" charset="0"/>
              </a:rPr>
              <a:t>/lib/</a:t>
            </a:r>
            <a:r>
              <a:rPr lang="en-US" sz="1050" dirty="0" err="1">
                <a:latin typeface="Courier New" panose="02070309020205020404" pitchFamily="49" charset="0"/>
                <a:cs typeface="Courier New" panose="02070309020205020404" pitchFamily="49" charset="0"/>
              </a:rPr>
              <a:t>mysql</a:t>
            </a:r>
            <a:r>
              <a:rPr lang="en-US" sz="1050" dirty="0">
                <a:latin typeface="Courier New" panose="02070309020205020404" pitchFamily="49" charset="0"/>
                <a:cs typeface="Courier New" panose="02070309020205020404" pitchFamily="49" charset="0"/>
              </a:rPr>
              <a:t>:/bin/false</a:t>
            </a:r>
          </a:p>
          <a:p>
            <a:r>
              <a:rPr lang="en-US" sz="1050" dirty="0">
                <a:solidFill>
                  <a:srgbClr val="FF0000"/>
                </a:solidFill>
                <a:latin typeface="Courier New" panose="02070309020205020404" pitchFamily="49" charset="0"/>
                <a:cs typeface="Courier New" panose="02070309020205020404" pitchFamily="49" charset="0"/>
              </a:rPr>
              <a:t>webadmin:x:1002:1002::</a:t>
            </a:r>
            <a:r>
              <a:rPr lang="en-US" sz="1050" dirty="0">
                <a:solidFill>
                  <a:srgbClr val="00B050"/>
                </a:solidFill>
                <a:latin typeface="Courier New" panose="02070309020205020404" pitchFamily="49" charset="0"/>
                <a:cs typeface="Courier New" panose="02070309020205020404" pitchFamily="49" charset="0"/>
              </a:rPr>
              <a:t>/</a:t>
            </a:r>
            <a:r>
              <a:rPr lang="en-US" sz="1050" dirty="0" err="1">
                <a:solidFill>
                  <a:srgbClr val="00B050"/>
                </a:solidFill>
                <a:latin typeface="Courier New" panose="02070309020205020404" pitchFamily="49" charset="0"/>
                <a:cs typeface="Courier New" panose="02070309020205020404" pitchFamily="49" charset="0"/>
              </a:rPr>
              <a:t>var</a:t>
            </a:r>
            <a:r>
              <a:rPr lang="en-US" sz="1050" dirty="0">
                <a:solidFill>
                  <a:srgbClr val="00B050"/>
                </a:solidFill>
                <a:latin typeface="Courier New" panose="02070309020205020404" pitchFamily="49" charset="0"/>
                <a:cs typeface="Courier New" panose="02070309020205020404" pitchFamily="49" charset="0"/>
              </a:rPr>
              <a:t>/www</a:t>
            </a:r>
            <a:r>
              <a:rPr lang="en-US" sz="1050" dirty="0">
                <a:solidFill>
                  <a:srgbClr val="FF0000"/>
                </a:solidFill>
                <a:latin typeface="Courier New" panose="02070309020205020404" pitchFamily="49" charset="0"/>
                <a:cs typeface="Courier New" panose="02070309020205020404" pitchFamily="49" charset="0"/>
              </a:rPr>
              <a:t>:/</a:t>
            </a:r>
            <a:r>
              <a:rPr lang="en-US" sz="1050" dirty="0" smtClean="0">
                <a:solidFill>
                  <a:srgbClr val="FF0000"/>
                </a:solidFill>
                <a:latin typeface="Courier New" panose="02070309020205020404" pitchFamily="49" charset="0"/>
                <a:cs typeface="Courier New" panose="02070309020205020404" pitchFamily="49" charset="0"/>
              </a:rPr>
              <a:t>bin/bash</a:t>
            </a:r>
            <a:endParaRPr lang="en-US" sz="1050" dirty="0">
              <a:solidFill>
                <a:srgbClr val="FF0000"/>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xmlns="" val="1314048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urier New" pitchFamily="49" charset="0"/>
                <a:cs typeface="Courier New" pitchFamily="49" charset="0"/>
              </a:rPr>
              <a:t>/etc/shadow </a:t>
            </a:r>
            <a:r>
              <a:rPr lang="en-US" dirty="0" smtClean="0"/>
              <a:t>file format</a:t>
            </a:r>
            <a:endParaRPr lang="en-US" dirty="0"/>
          </a:p>
        </p:txBody>
      </p:sp>
      <p:sp>
        <p:nvSpPr>
          <p:cNvPr id="3" name="Content Placeholder 2"/>
          <p:cNvSpPr>
            <a:spLocks noGrp="1"/>
          </p:cNvSpPr>
          <p:nvPr>
            <p:ph sz="quarter" idx="1"/>
          </p:nvPr>
        </p:nvSpPr>
        <p:spPr>
          <a:xfrm>
            <a:off x="990600" y="3048000"/>
            <a:ext cx="7543800" cy="4114800"/>
          </a:xfrm>
        </p:spPr>
        <p:txBody>
          <a:bodyPr>
            <a:normAutofit fontScale="77500" lnSpcReduction="20000"/>
          </a:bodyPr>
          <a:lstStyle/>
          <a:p>
            <a:pPr marL="514350" indent="-514350">
              <a:buFont typeface="+mj-lt"/>
              <a:buAutoNum type="arabicPeriod"/>
            </a:pPr>
            <a:r>
              <a:rPr lang="en-US" b="1" dirty="0" smtClean="0"/>
              <a:t>User name : </a:t>
            </a:r>
            <a:r>
              <a:rPr lang="en-US" dirty="0" smtClean="0"/>
              <a:t/>
            </a:r>
            <a:br>
              <a:rPr lang="en-US" dirty="0" smtClean="0"/>
            </a:br>
            <a:r>
              <a:rPr lang="en-US" dirty="0" smtClean="0"/>
              <a:t>Login name</a:t>
            </a:r>
          </a:p>
          <a:p>
            <a:pPr marL="514350" indent="-514350">
              <a:buFont typeface="+mj-lt"/>
              <a:buAutoNum type="arabicPeriod"/>
            </a:pPr>
            <a:r>
              <a:rPr lang="en-US" b="1" dirty="0" smtClean="0"/>
              <a:t>Password: </a:t>
            </a:r>
            <a:r>
              <a:rPr lang="en-US" dirty="0" smtClean="0"/>
              <a:t/>
            </a:r>
            <a:br>
              <a:rPr lang="en-US" dirty="0" smtClean="0"/>
            </a:br>
            <a:r>
              <a:rPr lang="en-US" dirty="0" smtClean="0"/>
              <a:t>The encrypted password. The first $n tells the algorithm used, the second $aaaa the salt, the last $ is the encrypted or hashed password</a:t>
            </a:r>
          </a:p>
          <a:p>
            <a:pPr marL="514350" indent="-514350">
              <a:buFont typeface="+mj-lt"/>
              <a:buAutoNum type="arabicPeriod"/>
            </a:pPr>
            <a:r>
              <a:rPr lang="en-US" b="1" dirty="0" smtClean="0"/>
              <a:t>Last password change </a:t>
            </a:r>
            <a:r>
              <a:rPr lang="en-US" dirty="0" smtClean="0"/>
              <a:t>(</a:t>
            </a:r>
            <a:r>
              <a:rPr lang="en-US" dirty="0" err="1" smtClean="0"/>
              <a:t>lastchanged</a:t>
            </a:r>
            <a:r>
              <a:rPr lang="en-US" dirty="0" smtClean="0"/>
              <a:t>): </a:t>
            </a:r>
            <a:br>
              <a:rPr lang="en-US" dirty="0" smtClean="0"/>
            </a:br>
            <a:r>
              <a:rPr lang="en-US" dirty="0" smtClean="0"/>
              <a:t>Days since Jan 1, 1970 that password was last changed</a:t>
            </a:r>
          </a:p>
          <a:p>
            <a:pPr marL="514350" indent="-514350">
              <a:buFont typeface="+mj-lt"/>
              <a:buAutoNum type="arabicPeriod"/>
            </a:pPr>
            <a:r>
              <a:rPr lang="en-US" b="1" dirty="0" smtClean="0"/>
              <a:t>Minimum: </a:t>
            </a:r>
            <a:r>
              <a:rPr lang="en-US" dirty="0" smtClean="0"/>
              <a:t/>
            </a:r>
            <a:br>
              <a:rPr lang="en-US" dirty="0" smtClean="0"/>
            </a:br>
            <a:r>
              <a:rPr lang="en-US" dirty="0" smtClean="0"/>
              <a:t>Minimum number of days required between password changes i.e. the number of days left before the user is allowed to change his/her password</a:t>
            </a:r>
          </a:p>
          <a:p>
            <a:endParaRPr lang="en-US" dirty="0"/>
          </a:p>
        </p:txBody>
      </p:sp>
      <p:pic>
        <p:nvPicPr>
          <p:cNvPr id="4" name="Picture 3" descr="shadow-file-format.png"/>
          <p:cNvPicPr>
            <a:picLocks noChangeAspect="1"/>
          </p:cNvPicPr>
          <p:nvPr/>
        </p:nvPicPr>
        <p:blipFill>
          <a:blip r:embed="rId2" cstate="print"/>
          <a:stretch>
            <a:fillRect/>
          </a:stretch>
        </p:blipFill>
        <p:spPr>
          <a:xfrm>
            <a:off x="1219200" y="1828800"/>
            <a:ext cx="6870738" cy="1217619"/>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urier New" pitchFamily="49" charset="0"/>
                <a:cs typeface="Courier New" pitchFamily="49" charset="0"/>
              </a:rPr>
              <a:t>/etc/shadow </a:t>
            </a:r>
            <a:r>
              <a:rPr lang="en-US" dirty="0" smtClean="0"/>
              <a:t>file format</a:t>
            </a:r>
            <a:endParaRPr lang="en-US" dirty="0"/>
          </a:p>
        </p:txBody>
      </p:sp>
      <p:sp>
        <p:nvSpPr>
          <p:cNvPr id="3" name="Content Placeholder 2"/>
          <p:cNvSpPr>
            <a:spLocks noGrp="1"/>
          </p:cNvSpPr>
          <p:nvPr>
            <p:ph sz="quarter" idx="1"/>
          </p:nvPr>
        </p:nvSpPr>
        <p:spPr>
          <a:xfrm>
            <a:off x="990600" y="3048000"/>
            <a:ext cx="7543800" cy="4114800"/>
          </a:xfrm>
        </p:spPr>
        <p:txBody>
          <a:bodyPr>
            <a:normAutofit fontScale="77500" lnSpcReduction="20000"/>
          </a:bodyPr>
          <a:lstStyle/>
          <a:p>
            <a:pPr marL="514350" indent="-514350">
              <a:buFont typeface="+mj-lt"/>
              <a:buAutoNum type="arabicPeriod" startAt="5"/>
            </a:pPr>
            <a:r>
              <a:rPr lang="en-US" b="1" dirty="0" smtClean="0"/>
              <a:t>Maximum: </a:t>
            </a:r>
            <a:r>
              <a:rPr lang="en-US" dirty="0" smtClean="0"/>
              <a:t/>
            </a:r>
            <a:br>
              <a:rPr lang="en-US" dirty="0" smtClean="0"/>
            </a:br>
            <a:r>
              <a:rPr lang="en-US" dirty="0" smtClean="0"/>
              <a:t>Maximum number of days the password is valid (after that user is forced to change his/her password)</a:t>
            </a:r>
          </a:p>
          <a:p>
            <a:pPr marL="514350" indent="-514350">
              <a:buFont typeface="+mj-lt"/>
              <a:buAutoNum type="arabicPeriod" startAt="5"/>
            </a:pPr>
            <a:r>
              <a:rPr lang="en-US" b="1" dirty="0" smtClean="0"/>
              <a:t>Warn : </a:t>
            </a:r>
            <a:br>
              <a:rPr lang="en-US" b="1" dirty="0" smtClean="0"/>
            </a:br>
            <a:r>
              <a:rPr lang="en-US" dirty="0" smtClean="0"/>
              <a:t>Number of days before password is to expire that user is warned that his/her password must be changed</a:t>
            </a:r>
          </a:p>
          <a:p>
            <a:pPr marL="514350" indent="-514350">
              <a:buFont typeface="+mj-lt"/>
              <a:buAutoNum type="arabicPeriod" startAt="5"/>
            </a:pPr>
            <a:r>
              <a:rPr lang="en-US" b="1" dirty="0" smtClean="0"/>
              <a:t>Inactive : </a:t>
            </a:r>
            <a:r>
              <a:rPr lang="en-US" dirty="0" smtClean="0"/>
              <a:t/>
            </a:r>
            <a:br>
              <a:rPr lang="en-US" dirty="0" smtClean="0"/>
            </a:br>
            <a:r>
              <a:rPr lang="en-US" dirty="0" smtClean="0"/>
              <a:t>Number of days after password expires that account is disabled</a:t>
            </a:r>
          </a:p>
          <a:p>
            <a:pPr marL="514350" indent="-514350">
              <a:buFont typeface="+mj-lt"/>
              <a:buAutoNum type="arabicPeriod" startAt="5"/>
            </a:pPr>
            <a:r>
              <a:rPr lang="en-US" b="1" dirty="0" smtClean="0"/>
              <a:t>Expire : </a:t>
            </a:r>
            <a:r>
              <a:rPr lang="en-US" dirty="0" smtClean="0"/>
              <a:t/>
            </a:r>
            <a:br>
              <a:rPr lang="en-US" dirty="0" smtClean="0"/>
            </a:br>
            <a:r>
              <a:rPr lang="en-US" dirty="0" smtClean="0"/>
              <a:t>Days since Jan 1, 1970 that account is disabled i.e. an absolute date specifying when the login may no longer be used </a:t>
            </a:r>
          </a:p>
          <a:p>
            <a:pPr marL="514350" indent="-514350">
              <a:buFont typeface="+mj-lt"/>
              <a:buAutoNum type="arabicPeriod" startAt="5"/>
            </a:pPr>
            <a:endParaRPr lang="en-US" dirty="0"/>
          </a:p>
        </p:txBody>
      </p:sp>
      <p:pic>
        <p:nvPicPr>
          <p:cNvPr id="4" name="Picture 3" descr="shadow-file-format.png"/>
          <p:cNvPicPr>
            <a:picLocks noChangeAspect="1"/>
          </p:cNvPicPr>
          <p:nvPr/>
        </p:nvPicPr>
        <p:blipFill>
          <a:blip r:embed="rId2" cstate="print"/>
          <a:stretch>
            <a:fillRect/>
          </a:stretch>
        </p:blipFill>
        <p:spPr>
          <a:xfrm>
            <a:off x="1219200" y="1828800"/>
            <a:ext cx="6870738" cy="1217619"/>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etc</a:t>
            </a:r>
            <a:r>
              <a:rPr lang="en-US" dirty="0" smtClean="0">
                <a:latin typeface="Courier New" pitchFamily="49" charset="0"/>
                <a:cs typeface="Courier New" pitchFamily="49" charset="0"/>
              </a:rPr>
              <a:t>/shadow </a:t>
            </a:r>
            <a:r>
              <a:rPr lang="en-US" dirty="0" smtClean="0"/>
              <a:t>example</a:t>
            </a:r>
            <a:endParaRPr lang="en-US" dirty="0"/>
          </a:p>
        </p:txBody>
      </p:sp>
      <p:sp>
        <p:nvSpPr>
          <p:cNvPr id="4" name="TextBox 3"/>
          <p:cNvSpPr txBox="1"/>
          <p:nvPr/>
        </p:nvSpPr>
        <p:spPr>
          <a:xfrm>
            <a:off x="685800" y="1595021"/>
            <a:ext cx="5153975" cy="5262979"/>
          </a:xfrm>
          <a:prstGeom prst="rect">
            <a:avLst/>
          </a:prstGeom>
          <a:noFill/>
        </p:spPr>
        <p:txBody>
          <a:bodyPr wrap="none" rtlCol="0">
            <a:spAutoFit/>
          </a:bodyPr>
          <a:lstStyle/>
          <a:p>
            <a:r>
              <a:rPr lang="en-US" sz="1050" dirty="0">
                <a:latin typeface="Courier New" panose="02070309020205020404" pitchFamily="49" charset="0"/>
                <a:cs typeface="Courier New" panose="02070309020205020404" pitchFamily="49" charset="0"/>
              </a:rPr>
              <a:t>#cat shadow</a:t>
            </a:r>
          </a:p>
          <a:p>
            <a:r>
              <a:rPr lang="en-US" sz="1050" dirty="0">
                <a:solidFill>
                  <a:srgbClr val="FF0000"/>
                </a:solidFill>
                <a:latin typeface="Courier New" panose="02070309020205020404" pitchFamily="49" charset="0"/>
                <a:cs typeface="Courier New" panose="02070309020205020404" pitchFamily="49" charset="0"/>
              </a:rPr>
              <a:t>root:$1$5w70zY1O$BS/7QaJsdBD1hq3gN9znf/:14155:0:99999:7:::</a:t>
            </a:r>
          </a:p>
          <a:p>
            <a:r>
              <a:rPr lang="en-US" sz="1050" dirty="0">
                <a:latin typeface="Courier New" panose="02070309020205020404" pitchFamily="49" charset="0"/>
                <a:cs typeface="Courier New" panose="02070309020205020404" pitchFamily="49" charset="0"/>
              </a:rPr>
              <a:t>daemon:*:14155:0:99999:7:::</a:t>
            </a:r>
          </a:p>
          <a:p>
            <a:r>
              <a:rPr lang="en-US" sz="1050" dirty="0">
                <a:latin typeface="Courier New" panose="02070309020205020404" pitchFamily="49" charset="0"/>
                <a:cs typeface="Courier New" panose="02070309020205020404" pitchFamily="49" charset="0"/>
              </a:rPr>
              <a:t>bin:*:14155:0:99999:7:::</a:t>
            </a:r>
          </a:p>
          <a:p>
            <a:r>
              <a:rPr lang="en-US" sz="1050" dirty="0">
                <a:latin typeface="Courier New" panose="02070309020205020404" pitchFamily="49" charset="0"/>
                <a:cs typeface="Courier New" panose="02070309020205020404" pitchFamily="49" charset="0"/>
              </a:rPr>
              <a:t>sys:*:14155:0:99999:7:::</a:t>
            </a:r>
          </a:p>
          <a:p>
            <a:r>
              <a:rPr lang="en-US" sz="1050" dirty="0">
                <a:latin typeface="Courier New" panose="02070309020205020404" pitchFamily="49" charset="0"/>
                <a:cs typeface="Courier New" panose="02070309020205020404" pitchFamily="49" charset="0"/>
              </a:rPr>
              <a:t>sync:*:14155:0:99999:7:::</a:t>
            </a:r>
          </a:p>
          <a:p>
            <a:r>
              <a:rPr lang="en-US" sz="1050" dirty="0">
                <a:latin typeface="Courier New" panose="02070309020205020404" pitchFamily="49" charset="0"/>
                <a:cs typeface="Courier New" panose="02070309020205020404" pitchFamily="49" charset="0"/>
              </a:rPr>
              <a:t>games:*:14155:0:99999:7:::</a:t>
            </a:r>
          </a:p>
          <a:p>
            <a:r>
              <a:rPr lang="en-US" sz="1050" dirty="0">
                <a:latin typeface="Courier New" panose="02070309020205020404" pitchFamily="49" charset="0"/>
                <a:cs typeface="Courier New" panose="02070309020205020404" pitchFamily="49" charset="0"/>
              </a:rPr>
              <a:t>man:*:14155:0:99999:7:::</a:t>
            </a:r>
          </a:p>
          <a:p>
            <a:r>
              <a:rPr lang="en-US" sz="1050" dirty="0" err="1">
                <a:latin typeface="Courier New" panose="02070309020205020404" pitchFamily="49" charset="0"/>
                <a:cs typeface="Courier New" panose="02070309020205020404" pitchFamily="49" charset="0"/>
              </a:rPr>
              <a:t>lp</a:t>
            </a:r>
            <a:r>
              <a:rPr lang="en-US" sz="1050" dirty="0">
                <a:latin typeface="Courier New" panose="02070309020205020404" pitchFamily="49" charset="0"/>
                <a:cs typeface="Courier New" panose="02070309020205020404" pitchFamily="49" charset="0"/>
              </a:rPr>
              <a:t>:*:14155:0:99999:7:::</a:t>
            </a:r>
          </a:p>
          <a:p>
            <a:r>
              <a:rPr lang="en-US" sz="1050" dirty="0">
                <a:latin typeface="Courier New" panose="02070309020205020404" pitchFamily="49" charset="0"/>
                <a:cs typeface="Courier New" panose="02070309020205020404" pitchFamily="49" charset="0"/>
              </a:rPr>
              <a:t>mail:*:14155:0:99999:7:::</a:t>
            </a:r>
          </a:p>
          <a:p>
            <a:r>
              <a:rPr lang="en-US" sz="1050" dirty="0">
                <a:latin typeface="Courier New" panose="02070309020205020404" pitchFamily="49" charset="0"/>
                <a:cs typeface="Courier New" panose="02070309020205020404" pitchFamily="49" charset="0"/>
              </a:rPr>
              <a:t>news:*:14155:0:99999:7:::</a:t>
            </a:r>
          </a:p>
          <a:p>
            <a:r>
              <a:rPr lang="en-US" sz="1050" dirty="0" err="1">
                <a:latin typeface="Courier New" panose="02070309020205020404" pitchFamily="49" charset="0"/>
                <a:cs typeface="Courier New" panose="02070309020205020404" pitchFamily="49" charset="0"/>
              </a:rPr>
              <a:t>uucp</a:t>
            </a:r>
            <a:r>
              <a:rPr lang="en-US" sz="1050" dirty="0">
                <a:latin typeface="Courier New" panose="02070309020205020404" pitchFamily="49" charset="0"/>
                <a:cs typeface="Courier New" panose="02070309020205020404" pitchFamily="49" charset="0"/>
              </a:rPr>
              <a:t>:*:14155:0:99999:7:::</a:t>
            </a:r>
          </a:p>
          <a:p>
            <a:r>
              <a:rPr lang="en-US" sz="1050" dirty="0">
                <a:latin typeface="Courier New" panose="02070309020205020404" pitchFamily="49" charset="0"/>
                <a:cs typeface="Courier New" panose="02070309020205020404" pitchFamily="49" charset="0"/>
              </a:rPr>
              <a:t>proxy:*:14155:0:99999:7:::</a:t>
            </a:r>
          </a:p>
          <a:p>
            <a:r>
              <a:rPr lang="en-US" sz="1050" dirty="0">
                <a:latin typeface="Courier New" panose="02070309020205020404" pitchFamily="49" charset="0"/>
                <a:cs typeface="Courier New" panose="02070309020205020404" pitchFamily="49" charset="0"/>
              </a:rPr>
              <a:t>www-data:*:14155:0:99999:7:::</a:t>
            </a:r>
          </a:p>
          <a:p>
            <a:r>
              <a:rPr lang="en-US" sz="1050" dirty="0">
                <a:latin typeface="Courier New" panose="02070309020205020404" pitchFamily="49" charset="0"/>
                <a:cs typeface="Courier New" panose="02070309020205020404" pitchFamily="49" charset="0"/>
              </a:rPr>
              <a:t>backup:*:14155:0:99999:7:::</a:t>
            </a:r>
          </a:p>
          <a:p>
            <a:r>
              <a:rPr lang="en-US" sz="1050" dirty="0">
                <a:latin typeface="Courier New" panose="02070309020205020404" pitchFamily="49" charset="0"/>
                <a:cs typeface="Courier New" panose="02070309020205020404" pitchFamily="49" charset="0"/>
              </a:rPr>
              <a:t>list:*:14155:0:99999:7:::</a:t>
            </a:r>
          </a:p>
          <a:p>
            <a:r>
              <a:rPr lang="en-US" sz="1050" dirty="0" err="1">
                <a:latin typeface="Courier New" panose="02070309020205020404" pitchFamily="49" charset="0"/>
                <a:cs typeface="Courier New" panose="02070309020205020404" pitchFamily="49" charset="0"/>
              </a:rPr>
              <a:t>irc</a:t>
            </a:r>
            <a:r>
              <a:rPr lang="en-US" sz="1050" dirty="0">
                <a:latin typeface="Courier New" panose="02070309020205020404" pitchFamily="49" charset="0"/>
                <a:cs typeface="Courier New" panose="02070309020205020404" pitchFamily="49" charset="0"/>
              </a:rPr>
              <a:t>:*:14155:0:99999:7:::</a:t>
            </a:r>
          </a:p>
          <a:p>
            <a:r>
              <a:rPr lang="en-US" sz="1050" dirty="0">
                <a:latin typeface="Courier New" panose="02070309020205020404" pitchFamily="49" charset="0"/>
                <a:cs typeface="Courier New" panose="02070309020205020404" pitchFamily="49" charset="0"/>
              </a:rPr>
              <a:t>gnats:*:14155:0:99999:7:::</a:t>
            </a:r>
          </a:p>
          <a:p>
            <a:r>
              <a:rPr lang="en-US" sz="1050" dirty="0">
                <a:latin typeface="Courier New" panose="02070309020205020404" pitchFamily="49" charset="0"/>
                <a:cs typeface="Courier New" panose="02070309020205020404" pitchFamily="49" charset="0"/>
              </a:rPr>
              <a:t>nobody:*:14155:0:99999:7:::</a:t>
            </a:r>
          </a:p>
          <a:p>
            <a:r>
              <a:rPr lang="en-US" sz="1050" dirty="0">
                <a:latin typeface="Courier New" panose="02070309020205020404" pitchFamily="49" charset="0"/>
                <a:cs typeface="Courier New" panose="02070309020205020404" pitchFamily="49" charset="0"/>
              </a:rPr>
              <a:t>Debian-</a:t>
            </a:r>
            <a:r>
              <a:rPr lang="en-US" sz="1050" dirty="0" err="1">
                <a:latin typeface="Courier New" panose="02070309020205020404" pitchFamily="49" charset="0"/>
                <a:cs typeface="Courier New" panose="02070309020205020404" pitchFamily="49" charset="0"/>
              </a:rPr>
              <a:t>exim</a:t>
            </a:r>
            <a:r>
              <a:rPr lang="en-US" sz="1050" dirty="0">
                <a:latin typeface="Courier New" panose="02070309020205020404" pitchFamily="49" charset="0"/>
                <a:cs typeface="Courier New" panose="02070309020205020404" pitchFamily="49" charset="0"/>
              </a:rPr>
              <a:t>:!:14155:0:99999:7:::</a:t>
            </a:r>
          </a:p>
          <a:p>
            <a:r>
              <a:rPr lang="en-US" sz="1050" dirty="0" err="1">
                <a:latin typeface="Courier New" panose="02070309020205020404" pitchFamily="49" charset="0"/>
                <a:cs typeface="Courier New" panose="02070309020205020404" pitchFamily="49" charset="0"/>
              </a:rPr>
              <a:t>statd</a:t>
            </a:r>
            <a:r>
              <a:rPr lang="en-US" sz="1050" dirty="0">
                <a:latin typeface="Courier New" panose="02070309020205020404" pitchFamily="49" charset="0"/>
                <a:cs typeface="Courier New" panose="02070309020205020404" pitchFamily="49" charset="0"/>
              </a:rPr>
              <a:t>:!:14155:0:99999:7:::</a:t>
            </a:r>
          </a:p>
          <a:p>
            <a:r>
              <a:rPr lang="en-US" sz="1050" dirty="0" err="1">
                <a:latin typeface="Courier New" panose="02070309020205020404" pitchFamily="49" charset="0"/>
                <a:cs typeface="Courier New" panose="02070309020205020404" pitchFamily="49" charset="0"/>
              </a:rPr>
              <a:t>identd</a:t>
            </a:r>
            <a:r>
              <a:rPr lang="en-US" sz="1050" dirty="0">
                <a:latin typeface="Courier New" panose="02070309020205020404" pitchFamily="49" charset="0"/>
                <a:cs typeface="Courier New" panose="02070309020205020404" pitchFamily="49" charset="0"/>
              </a:rPr>
              <a:t>:!:14155:0:99999:7:::</a:t>
            </a:r>
          </a:p>
          <a:p>
            <a:r>
              <a:rPr lang="en-US" sz="1050" dirty="0" err="1">
                <a:latin typeface="Courier New" panose="02070309020205020404" pitchFamily="49" charset="0"/>
                <a:cs typeface="Courier New" panose="02070309020205020404" pitchFamily="49" charset="0"/>
              </a:rPr>
              <a:t>messagebus</a:t>
            </a:r>
            <a:r>
              <a:rPr lang="en-US" sz="1050" dirty="0">
                <a:latin typeface="Courier New" panose="02070309020205020404" pitchFamily="49" charset="0"/>
                <a:cs typeface="Courier New" panose="02070309020205020404" pitchFamily="49" charset="0"/>
              </a:rPr>
              <a:t>:!:14155:0:99999:7:::</a:t>
            </a:r>
          </a:p>
          <a:p>
            <a:r>
              <a:rPr lang="en-US" sz="1050" dirty="0" err="1">
                <a:latin typeface="Courier New" panose="02070309020205020404" pitchFamily="49" charset="0"/>
                <a:cs typeface="Courier New" panose="02070309020205020404" pitchFamily="49" charset="0"/>
              </a:rPr>
              <a:t>avahi</a:t>
            </a:r>
            <a:r>
              <a:rPr lang="en-US" sz="1050" dirty="0">
                <a:latin typeface="Courier New" panose="02070309020205020404" pitchFamily="49" charset="0"/>
                <a:cs typeface="Courier New" panose="02070309020205020404" pitchFamily="49" charset="0"/>
              </a:rPr>
              <a:t>:!:14155:0:99999:7:::</a:t>
            </a:r>
          </a:p>
          <a:p>
            <a:r>
              <a:rPr lang="en-US" sz="1050" dirty="0">
                <a:latin typeface="Courier New" panose="02070309020205020404" pitchFamily="49" charset="0"/>
                <a:cs typeface="Courier New" panose="02070309020205020404" pitchFamily="49" charset="0"/>
              </a:rPr>
              <a:t>bind:!:14155:0:99999:7:::</a:t>
            </a:r>
          </a:p>
          <a:p>
            <a:r>
              <a:rPr lang="en-US" sz="1050" dirty="0" err="1">
                <a:latin typeface="Courier New" panose="02070309020205020404" pitchFamily="49" charset="0"/>
                <a:cs typeface="Courier New" panose="02070309020205020404" pitchFamily="49" charset="0"/>
              </a:rPr>
              <a:t>haldaemon</a:t>
            </a:r>
            <a:r>
              <a:rPr lang="en-US" sz="1050" dirty="0">
                <a:latin typeface="Courier New" panose="02070309020205020404" pitchFamily="49" charset="0"/>
                <a:cs typeface="Courier New" panose="02070309020205020404" pitchFamily="49" charset="0"/>
              </a:rPr>
              <a:t>:!:14155:0:99999:7:::</a:t>
            </a:r>
          </a:p>
          <a:p>
            <a:r>
              <a:rPr lang="en-US" sz="1050" dirty="0" err="1">
                <a:latin typeface="Courier New" panose="02070309020205020404" pitchFamily="49" charset="0"/>
                <a:cs typeface="Courier New" panose="02070309020205020404" pitchFamily="49" charset="0"/>
              </a:rPr>
              <a:t>postgres</a:t>
            </a:r>
            <a:r>
              <a:rPr lang="en-US" sz="1050" dirty="0">
                <a:latin typeface="Courier New" panose="02070309020205020404" pitchFamily="49" charset="0"/>
                <a:cs typeface="Courier New" panose="02070309020205020404" pitchFamily="49" charset="0"/>
              </a:rPr>
              <a:t>:!:14155:0:99999:7:::</a:t>
            </a:r>
          </a:p>
          <a:p>
            <a:r>
              <a:rPr lang="en-US" sz="1050" dirty="0" err="1">
                <a:latin typeface="Courier New" panose="02070309020205020404" pitchFamily="49" charset="0"/>
                <a:cs typeface="Courier New" panose="02070309020205020404" pitchFamily="49" charset="0"/>
              </a:rPr>
              <a:t>gdm</a:t>
            </a:r>
            <a:r>
              <a:rPr lang="en-US" sz="1050" dirty="0">
                <a:latin typeface="Courier New" panose="02070309020205020404" pitchFamily="49" charset="0"/>
                <a:cs typeface="Courier New" panose="02070309020205020404" pitchFamily="49" charset="0"/>
              </a:rPr>
              <a:t>:!:14155:0:99999:7:::</a:t>
            </a:r>
          </a:p>
          <a:p>
            <a:r>
              <a:rPr lang="en-US" sz="1050" dirty="0" err="1">
                <a:latin typeface="Courier New" panose="02070309020205020404" pitchFamily="49" charset="0"/>
                <a:cs typeface="Courier New" panose="02070309020205020404" pitchFamily="49" charset="0"/>
              </a:rPr>
              <a:t>hplip</a:t>
            </a:r>
            <a:r>
              <a:rPr lang="en-US" sz="1050" dirty="0">
                <a:latin typeface="Courier New" panose="02070309020205020404" pitchFamily="49" charset="0"/>
                <a:cs typeface="Courier New" panose="02070309020205020404" pitchFamily="49" charset="0"/>
              </a:rPr>
              <a:t>:!:14155:0:99999:7:::</a:t>
            </a:r>
          </a:p>
          <a:p>
            <a:r>
              <a:rPr lang="en-US" sz="1050" dirty="0" err="1">
                <a:solidFill>
                  <a:srgbClr val="FF0000"/>
                </a:solidFill>
                <a:latin typeface="Courier New" panose="02070309020205020404" pitchFamily="49" charset="0"/>
                <a:cs typeface="Courier New" panose="02070309020205020404" pitchFamily="49" charset="0"/>
              </a:rPr>
              <a:t>tkombol</a:t>
            </a:r>
            <a:r>
              <a:rPr lang="en-US" sz="1050" dirty="0">
                <a:solidFill>
                  <a:srgbClr val="FF0000"/>
                </a:solidFill>
                <a:latin typeface="Courier New" panose="02070309020205020404" pitchFamily="49" charset="0"/>
                <a:cs typeface="Courier New" panose="02070309020205020404" pitchFamily="49" charset="0"/>
              </a:rPr>
              <a:t>:$1$m581HZ1O$2bkrwS7QLE4vHrB0Ic6kG1:14155:0:99999:7:::</a:t>
            </a:r>
          </a:p>
          <a:p>
            <a:r>
              <a:rPr lang="en-US" sz="1050" dirty="0" err="1">
                <a:latin typeface="Courier New" panose="02070309020205020404" pitchFamily="49" charset="0"/>
                <a:cs typeface="Courier New" panose="02070309020205020404" pitchFamily="49" charset="0"/>
              </a:rPr>
              <a:t>mysql</a:t>
            </a:r>
            <a:r>
              <a:rPr lang="en-US" sz="1050" dirty="0">
                <a:latin typeface="Courier New" panose="02070309020205020404" pitchFamily="49" charset="0"/>
                <a:cs typeface="Courier New" panose="02070309020205020404" pitchFamily="49" charset="0"/>
              </a:rPr>
              <a:t>:!:14155:0:99999:7:::</a:t>
            </a:r>
          </a:p>
          <a:p>
            <a:r>
              <a:rPr lang="en-US" sz="1050" dirty="0" err="1">
                <a:latin typeface="Courier New" panose="02070309020205020404" pitchFamily="49" charset="0"/>
                <a:cs typeface="Courier New" panose="02070309020205020404" pitchFamily="49" charset="0"/>
              </a:rPr>
              <a:t>webadmin</a:t>
            </a:r>
            <a:r>
              <a:rPr lang="en-US" sz="1050" dirty="0">
                <a:latin typeface="Courier New" panose="02070309020205020404" pitchFamily="49" charset="0"/>
                <a:cs typeface="Courier New" panose="02070309020205020404" pitchFamily="49" charset="0"/>
              </a:rPr>
              <a:t>:$1$ES8FvEAv$pwsqCzQC.zANeTrvkoL0h1:14155:0:99999:7</a:t>
            </a:r>
            <a:r>
              <a:rPr lang="en-US" sz="1050" dirty="0" smtClean="0">
                <a:latin typeface="Courier New" panose="02070309020205020404" pitchFamily="49" charset="0"/>
                <a:cs typeface="Courier New" panose="02070309020205020404" pitchFamily="49" charset="0"/>
              </a:rPr>
              <a:t>:::</a:t>
            </a:r>
            <a:endParaRPr lang="en-US" sz="105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xmlns="" val="289068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en-US" smtClean="0"/>
              <a:t>Overview – Why this lab</a:t>
            </a:r>
          </a:p>
        </p:txBody>
      </p:sp>
      <p:sp>
        <p:nvSpPr>
          <p:cNvPr id="24579" name="Rectangle 3"/>
          <p:cNvSpPr>
            <a:spLocks noGrp="1" noChangeArrowheads="1"/>
          </p:cNvSpPr>
          <p:nvPr>
            <p:ph sz="quarter" idx="1"/>
          </p:nvPr>
        </p:nvSpPr>
        <p:spPr/>
        <p:txBody>
          <a:bodyPr>
            <a:normAutofit/>
          </a:bodyPr>
          <a:lstStyle/>
          <a:p>
            <a:pPr eaLnBrk="1" hangingPunct="1">
              <a:defRPr/>
            </a:pPr>
            <a:r>
              <a:rPr lang="en-US" dirty="0" smtClean="0"/>
              <a:t>Linux Tricks</a:t>
            </a:r>
          </a:p>
          <a:p>
            <a:pPr lvl="1" eaLnBrk="1" hangingPunct="1">
              <a:defRPr/>
            </a:pPr>
            <a:r>
              <a:rPr lang="en-US" dirty="0" smtClean="0"/>
              <a:t>User IDs</a:t>
            </a:r>
          </a:p>
          <a:p>
            <a:pPr eaLnBrk="1" hangingPunct="1">
              <a:defRPr/>
            </a:pPr>
            <a:r>
              <a:rPr lang="en-US" dirty="0" smtClean="0"/>
              <a:t>Managed Switch Lab</a:t>
            </a:r>
          </a:p>
          <a:p>
            <a:pPr lvl="1" eaLnBrk="1" hangingPunct="1">
              <a:defRPr/>
            </a:pPr>
            <a:r>
              <a:rPr lang="en-US" dirty="0" smtClean="0"/>
              <a:t>Get to know networks</a:t>
            </a:r>
          </a:p>
          <a:p>
            <a:pPr lvl="1" eaLnBrk="1" hangingPunct="1">
              <a:defRPr/>
            </a:pPr>
            <a:r>
              <a:rPr lang="en-US" dirty="0" smtClean="0"/>
              <a:t>Get a feeling for using Linux</a:t>
            </a:r>
          </a:p>
          <a:p>
            <a:pPr lvl="2" eaLnBrk="1" hangingPunct="1">
              <a:defRPr/>
            </a:pPr>
            <a:r>
              <a:rPr lang="en-US" dirty="0" smtClean="0"/>
              <a:t>Get a feeling for using VMs</a:t>
            </a:r>
          </a:p>
          <a:p>
            <a:pPr lvl="1" eaLnBrk="1" hangingPunct="1">
              <a:defRPr/>
            </a:pPr>
            <a:r>
              <a:rPr lang="en-US" dirty="0" smtClean="0"/>
              <a:t>Understand switches</a:t>
            </a:r>
          </a:p>
          <a:p>
            <a:pPr lvl="2" eaLnBrk="1" hangingPunct="1">
              <a:defRPr/>
            </a:pPr>
            <a:r>
              <a:rPr lang="en-US" dirty="0" smtClean="0"/>
              <a:t>Understand managed switches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Local access</a:t>
            </a:r>
            <a:endParaRPr lang="en-US" dirty="0"/>
          </a:p>
        </p:txBody>
      </p:sp>
      <p:sp>
        <p:nvSpPr>
          <p:cNvPr id="4" name="Title 3"/>
          <p:cNvSpPr>
            <a:spLocks noGrp="1"/>
          </p:cNvSpPr>
          <p:nvPr>
            <p:ph type="title"/>
          </p:nvPr>
        </p:nvSpPr>
        <p:spPr/>
        <p:txBody>
          <a:bodyPr/>
          <a:lstStyle/>
          <a:p>
            <a:r>
              <a:rPr lang="en-US" dirty="0" smtClean="0"/>
              <a:t>Switches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Switches: quick review</a:t>
            </a:r>
            <a:endParaRPr lang="en-US" dirty="0"/>
          </a:p>
        </p:txBody>
      </p:sp>
      <p:sp>
        <p:nvSpPr>
          <p:cNvPr id="3" name="Content Placeholder 2"/>
          <p:cNvSpPr>
            <a:spLocks noGrp="1"/>
          </p:cNvSpPr>
          <p:nvPr>
            <p:ph sz="quarter" idx="1"/>
          </p:nvPr>
        </p:nvSpPr>
        <p:spPr/>
        <p:txBody>
          <a:bodyPr/>
          <a:lstStyle/>
          <a:p>
            <a:r>
              <a:rPr lang="en-US" dirty="0" smtClean="0"/>
              <a:t>Connects computers together in a Local Network</a:t>
            </a:r>
            <a:endParaRPr lang="en-US" dirty="0"/>
          </a:p>
        </p:txBody>
      </p:sp>
      <p:pic>
        <p:nvPicPr>
          <p:cNvPr id="4" name="Picture 5" descr="switch-uni"/>
          <p:cNvPicPr>
            <a:picLocks noChangeAspect="1" noChangeArrowheads="1"/>
          </p:cNvPicPr>
          <p:nvPr/>
        </p:nvPicPr>
        <p:blipFill>
          <a:blip r:embed="rId2" cstate="print"/>
          <a:srcRect/>
          <a:stretch>
            <a:fillRect/>
          </a:stretch>
        </p:blipFill>
        <p:spPr bwMode="auto">
          <a:xfrm>
            <a:off x="5410200" y="3429000"/>
            <a:ext cx="3171825" cy="2657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Managed Switch</a:t>
            </a:r>
            <a:endParaRPr lang="en-US" dirty="0"/>
          </a:p>
        </p:txBody>
      </p:sp>
      <p:sp>
        <p:nvSpPr>
          <p:cNvPr id="3" name="Content Placeholder 2"/>
          <p:cNvSpPr>
            <a:spLocks noGrp="1"/>
          </p:cNvSpPr>
          <p:nvPr>
            <p:ph sz="quarter" idx="1"/>
          </p:nvPr>
        </p:nvSpPr>
        <p:spPr/>
        <p:txBody>
          <a:bodyPr/>
          <a:lstStyle/>
          <a:p>
            <a:r>
              <a:rPr lang="en-US" i="1" dirty="0" smtClean="0"/>
              <a:t>Managed switches</a:t>
            </a:r>
            <a:r>
              <a:rPr lang="en-US" dirty="0" smtClean="0"/>
              <a:t> — </a:t>
            </a:r>
          </a:p>
          <a:p>
            <a:pPr lvl="1"/>
            <a:r>
              <a:rPr lang="en-US" dirty="0" smtClean="0"/>
              <a:t>Allow configuring of one or more interfaces (ports) to </a:t>
            </a:r>
            <a:r>
              <a:rPr lang="en-US" i="1" dirty="0" smtClean="0"/>
              <a:t>manage </a:t>
            </a:r>
            <a:r>
              <a:rPr lang="en-US" dirty="0" smtClean="0"/>
              <a:t> its features, e.g.:</a:t>
            </a:r>
          </a:p>
          <a:p>
            <a:pPr lvl="2"/>
            <a:r>
              <a:rPr lang="en-US" sz="2000" dirty="0" smtClean="0"/>
              <a:t>Spanning Tree Protocol</a:t>
            </a:r>
          </a:p>
          <a:p>
            <a:pPr lvl="2"/>
            <a:r>
              <a:rPr lang="en-US" sz="2000" dirty="0" smtClean="0"/>
              <a:t>Port speed</a:t>
            </a:r>
          </a:p>
          <a:p>
            <a:pPr lvl="2"/>
            <a:r>
              <a:rPr lang="en-US" sz="2000" dirty="0" smtClean="0">
                <a:hlinkClick r:id="rId2" tooltip="VLAN"/>
              </a:rPr>
              <a:t>VLANs</a:t>
            </a:r>
            <a:endParaRPr lang="en-US" sz="2000" dirty="0" smtClean="0"/>
          </a:p>
          <a:p>
            <a:pPr lvl="2"/>
            <a:r>
              <a:rPr lang="en-US" sz="2000" dirty="0" smtClean="0">
                <a:hlinkClick r:id="rId3"/>
              </a:rPr>
              <a:t>Port Mirroring</a:t>
            </a:r>
            <a:endParaRPr lang="en-US" sz="2000" dirty="0" smtClean="0"/>
          </a:p>
          <a:p>
            <a:pPr lvl="2"/>
            <a:r>
              <a:rPr lang="en-US" sz="2000" dirty="0" smtClean="0"/>
              <a:t>Link Aggregation </a:t>
            </a:r>
          </a:p>
          <a:p>
            <a:pPr lvl="2"/>
            <a:r>
              <a:rPr lang="en-US" sz="2000" dirty="0" smtClean="0"/>
              <a:t>Class of Service Support</a:t>
            </a:r>
          </a:p>
          <a:p>
            <a:pPr lvl="2"/>
            <a:r>
              <a:rPr lang="en-US" sz="2000" dirty="0" smtClean="0"/>
              <a:t>etc. </a:t>
            </a:r>
          </a:p>
          <a:p>
            <a:pPr lvl="1"/>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Managed Switch</a:t>
            </a:r>
            <a:endParaRPr lang="en-US" dirty="0"/>
          </a:p>
        </p:txBody>
      </p:sp>
      <p:sp>
        <p:nvSpPr>
          <p:cNvPr id="3" name="Content Placeholder 2"/>
          <p:cNvSpPr>
            <a:spLocks noGrp="1"/>
          </p:cNvSpPr>
          <p:nvPr>
            <p:ph sz="quarter" idx="1"/>
          </p:nvPr>
        </p:nvSpPr>
        <p:spPr>
          <a:xfrm>
            <a:off x="609600" y="1600200"/>
            <a:ext cx="8229600" cy="4953000"/>
          </a:xfrm>
        </p:spPr>
        <p:txBody>
          <a:bodyPr/>
          <a:lstStyle/>
          <a:p>
            <a:r>
              <a:rPr lang="en-US" i="1" dirty="0" smtClean="0"/>
              <a:t>Managed switches</a:t>
            </a:r>
            <a:r>
              <a:rPr lang="en-US" dirty="0" smtClean="0"/>
              <a:t> — </a:t>
            </a:r>
          </a:p>
          <a:p>
            <a:pPr lvl="1"/>
            <a:r>
              <a:rPr lang="en-US" dirty="0" smtClean="0"/>
              <a:t>Typical access control:</a:t>
            </a:r>
          </a:p>
          <a:p>
            <a:pPr lvl="2"/>
            <a:r>
              <a:rPr lang="en-US" sz="2000" dirty="0" smtClean="0"/>
              <a:t>High-end or "enterprise" switches may have:</a:t>
            </a:r>
          </a:p>
          <a:p>
            <a:pPr lvl="3"/>
            <a:r>
              <a:rPr lang="en-US" sz="1600" dirty="0" smtClean="0"/>
              <a:t>Serial console and command-line access</a:t>
            </a:r>
          </a:p>
          <a:p>
            <a:pPr lvl="3"/>
            <a:r>
              <a:rPr lang="en-US" sz="1600" dirty="0" smtClean="0"/>
              <a:t>Internet access and command-line access</a:t>
            </a:r>
          </a:p>
          <a:p>
            <a:pPr lvl="4"/>
            <a:r>
              <a:rPr lang="en-US" sz="1600" dirty="0" smtClean="0"/>
              <a:t>Telnet </a:t>
            </a:r>
          </a:p>
          <a:p>
            <a:pPr lvl="4"/>
            <a:r>
              <a:rPr lang="en-US" sz="1600" dirty="0" smtClean="0"/>
              <a:t>Secure Shell</a:t>
            </a:r>
          </a:p>
          <a:p>
            <a:pPr lvl="3"/>
            <a:r>
              <a:rPr lang="en-US" sz="1600" dirty="0" smtClean="0"/>
              <a:t>Management via SNMP</a:t>
            </a:r>
          </a:p>
          <a:p>
            <a:pPr lvl="2"/>
            <a:r>
              <a:rPr lang="en-US" sz="2000" dirty="0" smtClean="0"/>
              <a:t>Some low end devices may provide a web interface</a:t>
            </a:r>
          </a:p>
          <a:p>
            <a:pPr lvl="1"/>
            <a:r>
              <a:rPr lang="en-US" dirty="0" smtClean="0"/>
              <a:t>Limited functions may be available:</a:t>
            </a:r>
          </a:p>
          <a:p>
            <a:pPr lvl="2"/>
            <a:r>
              <a:rPr lang="en-US" sz="2000" dirty="0" smtClean="0"/>
              <a:t>Push buttons on the switch</a:t>
            </a:r>
          </a:p>
          <a:p>
            <a:pPr lvl="3"/>
            <a:r>
              <a:rPr lang="en-US" sz="1600" dirty="0" smtClean="0"/>
              <a:t>E.g.  complete reset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Managed Switch</a:t>
            </a:r>
            <a:endParaRPr lang="en-US" dirty="0"/>
          </a:p>
        </p:txBody>
      </p:sp>
      <p:sp>
        <p:nvSpPr>
          <p:cNvPr id="3" name="Content Placeholder 2"/>
          <p:cNvSpPr>
            <a:spLocks noGrp="1"/>
          </p:cNvSpPr>
          <p:nvPr>
            <p:ph sz="quarter" idx="1"/>
          </p:nvPr>
        </p:nvSpPr>
        <p:spPr/>
        <p:txBody>
          <a:bodyPr/>
          <a:lstStyle/>
          <a:p>
            <a:r>
              <a:rPr lang="en-US" sz="2800" i="1" dirty="0" smtClean="0"/>
              <a:t>Managed switches</a:t>
            </a:r>
            <a:r>
              <a:rPr lang="en-US" sz="2800" dirty="0" smtClean="0"/>
              <a:t> — </a:t>
            </a:r>
          </a:p>
          <a:p>
            <a:pPr lvl="1"/>
            <a:r>
              <a:rPr lang="en-US" sz="2400" dirty="0" smtClean="0"/>
              <a:t>Typically found in medium or large "enterprise" networks </a:t>
            </a:r>
          </a:p>
          <a:p>
            <a:pPr lvl="2"/>
            <a:r>
              <a:rPr lang="en-US" sz="1800" dirty="0" smtClean="0"/>
              <a:t>Devices are usually:</a:t>
            </a:r>
          </a:p>
          <a:p>
            <a:pPr lvl="3"/>
            <a:r>
              <a:rPr lang="en-US" sz="1400" dirty="0" smtClean="0"/>
              <a:t>More expensive</a:t>
            </a:r>
          </a:p>
          <a:p>
            <a:pPr lvl="3"/>
            <a:r>
              <a:rPr lang="en-US" sz="1400" dirty="0" smtClean="0"/>
              <a:t>Higher quality</a:t>
            </a:r>
          </a:p>
          <a:p>
            <a:pPr lvl="1"/>
            <a:r>
              <a:rPr lang="en-US" sz="2400" dirty="0" smtClean="0"/>
              <a:t>Task of managing usually requires understanding of Layer 2 networks </a:t>
            </a:r>
          </a:p>
          <a:p>
            <a:pPr lvl="2"/>
            <a:r>
              <a:rPr lang="en-US" sz="1800" dirty="0" smtClean="0"/>
              <a:t>(e.g. Ethernet)</a:t>
            </a:r>
            <a:endParaRPr lang="en-US" sz="1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Lab 4</a:t>
            </a:r>
            <a:endParaRPr lang="en-US" dirty="0"/>
          </a:p>
        </p:txBody>
      </p:sp>
      <p:sp>
        <p:nvSpPr>
          <p:cNvPr id="3" name="Content Placeholder 2"/>
          <p:cNvSpPr>
            <a:spLocks noGrp="1"/>
          </p:cNvSpPr>
          <p:nvPr>
            <p:ph sz="quarter" idx="1"/>
          </p:nvPr>
        </p:nvSpPr>
        <p:spPr/>
        <p:txBody>
          <a:bodyPr>
            <a:normAutofit/>
          </a:bodyPr>
          <a:lstStyle/>
          <a:p>
            <a:pPr lvl="0"/>
            <a:r>
              <a:rPr lang="en-US" dirty="0" smtClean="0"/>
              <a:t>Major</a:t>
            </a:r>
          </a:p>
          <a:p>
            <a:pPr lvl="1"/>
            <a:r>
              <a:rPr lang="en-US" dirty="0" smtClean="0"/>
              <a:t>Managed switch maintenance</a:t>
            </a:r>
          </a:p>
          <a:p>
            <a:pPr lvl="1"/>
            <a:r>
              <a:rPr lang="en-US" dirty="0" smtClean="0"/>
              <a:t>Creation and impact of a Virtual LAN</a:t>
            </a:r>
          </a:p>
          <a:p>
            <a:pPr lvl="0"/>
            <a:r>
              <a:rPr lang="en-US" dirty="0" smtClean="0"/>
              <a:t>Minor</a:t>
            </a:r>
          </a:p>
          <a:p>
            <a:pPr lvl="1"/>
            <a:r>
              <a:rPr lang="en-US" dirty="0" smtClean="0"/>
              <a:t>NIC configuration</a:t>
            </a:r>
          </a:p>
          <a:p>
            <a:pPr lvl="1"/>
            <a:r>
              <a:rPr lang="en-US" i="1" dirty="0" smtClean="0"/>
              <a:t>root</a:t>
            </a:r>
            <a:r>
              <a:rPr lang="en-US" dirty="0" smtClean="0"/>
              <a:t> authority is required for certain operations</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VLAN?</a:t>
            </a:r>
          </a:p>
        </p:txBody>
      </p:sp>
      <p:sp>
        <p:nvSpPr>
          <p:cNvPr id="3" name="Content Placeholder 2"/>
          <p:cNvSpPr>
            <a:spLocks noGrp="1"/>
          </p:cNvSpPr>
          <p:nvPr>
            <p:ph sz="quarter" idx="1"/>
          </p:nvPr>
        </p:nvSpPr>
        <p:spPr>
          <a:xfrm>
            <a:off x="685800" y="1752600"/>
            <a:ext cx="7924800" cy="4800600"/>
          </a:xfrm>
        </p:spPr>
        <p:txBody>
          <a:bodyPr>
            <a:normAutofit fontScale="92500" lnSpcReduction="10000"/>
          </a:bodyPr>
          <a:lstStyle/>
          <a:p>
            <a:r>
              <a:rPr lang="en-US" dirty="0" smtClean="0"/>
              <a:t>Virtual Local Area Network</a:t>
            </a:r>
          </a:p>
          <a:p>
            <a:r>
              <a:rPr lang="en-US" dirty="0" smtClean="0"/>
              <a:t>From the Dell Manuals:</a:t>
            </a:r>
          </a:p>
          <a:p>
            <a:pPr lvl="1"/>
            <a:r>
              <a:rPr lang="en-US" b="1" dirty="0" smtClean="0"/>
              <a:t>VLAN Support</a:t>
            </a:r>
          </a:p>
          <a:p>
            <a:pPr lvl="2"/>
            <a:r>
              <a:rPr lang="en-US" dirty="0" smtClean="0"/>
              <a:t>VLANs are collections of switching ports that comprise a single broadcast domain. </a:t>
            </a:r>
          </a:p>
          <a:p>
            <a:pPr lvl="2"/>
            <a:r>
              <a:rPr lang="en-US" dirty="0" smtClean="0"/>
              <a:t>Packets are classified as belonging to a VLAN based on either the VLAN tag or based on a combination of the ingress port and package contents. </a:t>
            </a:r>
          </a:p>
          <a:p>
            <a:pPr lvl="2"/>
            <a:r>
              <a:rPr lang="en-US" dirty="0" smtClean="0"/>
              <a:t>Packets sharing common attributes can be grouped in the same VLAN.</a:t>
            </a:r>
          </a:p>
          <a:p>
            <a:pPr lvl="1"/>
            <a:r>
              <a:rPr lang="en-US" b="1" dirty="0" smtClean="0"/>
              <a:t>Port Based Virtual LANs (VLANs)</a:t>
            </a:r>
          </a:p>
          <a:p>
            <a:pPr lvl="2"/>
            <a:r>
              <a:rPr lang="en-US" dirty="0" smtClean="0"/>
              <a:t>Port-based VLANs classify incoming packets to VLANs based on their ingress port.</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defRPr/>
            </a:pPr>
            <a:r>
              <a:rPr lang="en-US" smtClean="0"/>
              <a:t>3 Major steps</a:t>
            </a:r>
          </a:p>
        </p:txBody>
      </p:sp>
      <p:sp>
        <p:nvSpPr>
          <p:cNvPr id="4" name="Content Placeholder 3"/>
          <p:cNvSpPr>
            <a:spLocks noGrp="1"/>
          </p:cNvSpPr>
          <p:nvPr>
            <p:ph sz="quarter" idx="1"/>
          </p:nvPr>
        </p:nvSpPr>
        <p:spPr>
          <a:xfrm>
            <a:off x="685800" y="1752600"/>
            <a:ext cx="8305800" cy="4953000"/>
          </a:xfrm>
        </p:spPr>
        <p:txBody>
          <a:bodyPr>
            <a:normAutofit fontScale="92500" lnSpcReduction="20000"/>
          </a:bodyPr>
          <a:lstStyle/>
          <a:p>
            <a:pPr marL="514350" indent="-514350">
              <a:buNone/>
            </a:pPr>
            <a:r>
              <a:rPr lang="en-US" dirty="0" smtClean="0"/>
              <a:t>Working in groups of 3 (or 4 if needed)</a:t>
            </a:r>
          </a:p>
          <a:p>
            <a:pPr marL="514350" indent="-514350">
              <a:buFont typeface="+mj-lt"/>
              <a:buAutoNum type="arabicPeriod"/>
            </a:pPr>
            <a:r>
              <a:rPr lang="en-US" dirty="0" smtClean="0"/>
              <a:t>Start VMs in each of 3 separate workstations</a:t>
            </a:r>
          </a:p>
          <a:p>
            <a:pPr marL="514350" indent="-514350">
              <a:buFont typeface="+mj-lt"/>
              <a:buAutoNum type="arabicPeriod"/>
            </a:pPr>
            <a:r>
              <a:rPr lang="en-US" dirty="0" smtClean="0"/>
              <a:t>Connect workstations to switch</a:t>
            </a:r>
          </a:p>
          <a:p>
            <a:pPr marL="914400" lvl="1" indent="-514350"/>
            <a:r>
              <a:rPr lang="en-US" dirty="0" smtClean="0"/>
              <a:t>Switch set to unmanaged mode</a:t>
            </a:r>
          </a:p>
          <a:p>
            <a:pPr marL="914400" lvl="1" indent="-514350"/>
            <a:r>
              <a:rPr lang="en-US" dirty="0" smtClean="0"/>
              <a:t>Get all VMs to ping each other</a:t>
            </a:r>
          </a:p>
          <a:p>
            <a:pPr marL="914400" lvl="1" indent="-514350"/>
            <a:r>
              <a:rPr lang="en-US" b="1" dirty="0" smtClean="0">
                <a:solidFill>
                  <a:srgbClr val="FF0000"/>
                </a:solidFill>
              </a:rPr>
              <a:t>Note</a:t>
            </a:r>
            <a:r>
              <a:rPr lang="en-US" dirty="0" smtClean="0"/>
              <a:t>: if the workstations are connected to the switch they are no longer connected to the lab network</a:t>
            </a:r>
          </a:p>
          <a:p>
            <a:pPr marL="514350" indent="-514350">
              <a:buFont typeface="+mj-lt"/>
              <a:buAutoNum type="arabicPeriod"/>
            </a:pPr>
            <a:r>
              <a:rPr lang="en-US" dirty="0" smtClean="0"/>
              <a:t>Create a VLAN on the Switch</a:t>
            </a:r>
          </a:p>
          <a:p>
            <a:pPr marL="914400" lvl="1" indent="-514350"/>
            <a:r>
              <a:rPr lang="en-US" dirty="0" smtClean="0"/>
              <a:t>Change switch to managed mode</a:t>
            </a:r>
          </a:p>
          <a:p>
            <a:pPr marL="914400" lvl="1" indent="-514350"/>
            <a:r>
              <a:rPr lang="en-US" dirty="0" smtClean="0"/>
              <a:t>Create the VLAN</a:t>
            </a:r>
          </a:p>
          <a:p>
            <a:pPr marL="914400" lvl="1" indent="-514350"/>
            <a:r>
              <a:rPr lang="en-US" dirty="0" smtClean="0"/>
              <a:t>Move ports to the new VLAN</a:t>
            </a:r>
          </a:p>
          <a:p>
            <a:pPr marL="1188720" lvl="2" indent="-514350"/>
            <a:r>
              <a:rPr lang="en-US" dirty="0" smtClean="0"/>
              <a:t>Note effect on pings as ports are moved to new VLAN one at a time</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Gotchas</a:t>
            </a:r>
            <a:endParaRPr lang="en-US" dirty="0"/>
          </a:p>
        </p:txBody>
      </p:sp>
      <p:sp>
        <p:nvSpPr>
          <p:cNvPr id="3" name="Content Placeholder 2"/>
          <p:cNvSpPr>
            <a:spLocks noGrp="1"/>
          </p:cNvSpPr>
          <p:nvPr>
            <p:ph sz="quarter" idx="1"/>
          </p:nvPr>
        </p:nvSpPr>
        <p:spPr>
          <a:xfrm>
            <a:off x="612648" y="1600200"/>
            <a:ext cx="8153400" cy="4724400"/>
          </a:xfrm>
        </p:spPr>
        <p:txBody>
          <a:bodyPr>
            <a:normAutofit lnSpcReduction="10000"/>
          </a:bodyPr>
          <a:lstStyle/>
          <a:p>
            <a:r>
              <a:rPr lang="en-US" dirty="0" smtClean="0"/>
              <a:t>Default IP address for Dell 2716 is 192.168.2.1</a:t>
            </a:r>
          </a:p>
          <a:p>
            <a:pPr lvl="1"/>
            <a:r>
              <a:rPr lang="en-US" dirty="0" smtClean="0"/>
              <a:t>If machines isolated on stand alone LAN or VLAN</a:t>
            </a:r>
          </a:p>
          <a:p>
            <a:pPr lvl="2"/>
            <a:r>
              <a:rPr lang="en-US" dirty="0" smtClean="0"/>
              <a:t>No problems</a:t>
            </a:r>
          </a:p>
          <a:p>
            <a:pPr lvl="2"/>
            <a:r>
              <a:rPr lang="en-US" dirty="0" smtClean="0"/>
              <a:t>What if need to connect to network to keep home OS alive?</a:t>
            </a:r>
          </a:p>
          <a:p>
            <a:r>
              <a:rPr lang="en-US" dirty="0" smtClean="0"/>
              <a:t>Be careful of identical IP addresses on a LAN</a:t>
            </a:r>
          </a:p>
          <a:p>
            <a:pPr lvl="1"/>
            <a:r>
              <a:rPr lang="en-US" dirty="0" smtClean="0"/>
              <a:t>192.168.2.21 – How can everyone use that same address?</a:t>
            </a:r>
          </a:p>
          <a:p>
            <a:r>
              <a:rPr lang="en-US" dirty="0" smtClean="0"/>
              <a:t>Removing the VM from the LAN will remove the physical machine from the LAN</a:t>
            </a:r>
          </a:p>
          <a:p>
            <a:pPr lvl="1"/>
            <a:r>
              <a:rPr lang="en-US" dirty="0" smtClean="0"/>
              <a:t>Lose connection to NFS server</a:t>
            </a:r>
          </a:p>
          <a:p>
            <a:pPr lvl="2"/>
            <a:r>
              <a:rPr lang="en-US" dirty="0" smtClean="0"/>
              <a:t>No access to your network_storage</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	</a:t>
            </a:r>
            <a:endParaRPr lang="en-US" dirty="0"/>
          </a:p>
        </p:txBody>
      </p:sp>
      <p:sp>
        <p:nvSpPr>
          <p:cNvPr id="3" name="Content Placeholder 2"/>
          <p:cNvSpPr>
            <a:spLocks noGrp="1"/>
          </p:cNvSpPr>
          <p:nvPr>
            <p:ph sz="quarter" idx="1"/>
          </p:nvPr>
        </p:nvSpPr>
        <p:spPr/>
        <p:txBody>
          <a:bodyPr>
            <a:normAutofit/>
          </a:bodyPr>
          <a:lstStyle/>
          <a:p>
            <a:r>
              <a:rPr lang="en-US" sz="3600" dirty="0" smtClean="0"/>
              <a:t>The lab can be done with either the CentOS or Debian VMs</a:t>
            </a:r>
          </a:p>
          <a:p>
            <a:r>
              <a:rPr lang="en-US" sz="3600" dirty="0" smtClean="0"/>
              <a:t>The lab is written for CentOS</a:t>
            </a:r>
          </a:p>
          <a:p>
            <a:pPr lvl="1"/>
            <a:r>
              <a:rPr lang="en-US" sz="3200" dirty="0" smtClean="0"/>
              <a:t>Configuration files and directories are different between CentOS and Debian</a:t>
            </a:r>
          </a:p>
          <a:p>
            <a:pPr lvl="1"/>
            <a:r>
              <a:rPr lang="en-US" sz="3200" dirty="0" smtClean="0"/>
              <a:t>If you do the lab using Debian it is your responsibility to cipher the differences</a:t>
            </a:r>
            <a:endParaRPr lang="en-US"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p:txBody>
          <a:bodyPr/>
          <a:lstStyle/>
          <a:p>
            <a:r>
              <a:rPr lang="en-US" dirty="0" smtClean="0"/>
              <a:t>User IDs</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minute reminders</a:t>
            </a:r>
            <a:endParaRPr lang="en-US" dirty="0"/>
          </a:p>
        </p:txBody>
      </p:sp>
      <p:sp>
        <p:nvSpPr>
          <p:cNvPr id="3" name="Content Placeholder 2"/>
          <p:cNvSpPr>
            <a:spLocks noGrp="1"/>
          </p:cNvSpPr>
          <p:nvPr>
            <p:ph sz="quarter" idx="1"/>
          </p:nvPr>
        </p:nvSpPr>
        <p:spPr>
          <a:xfrm>
            <a:off x="609600" y="1524000"/>
            <a:ext cx="8001000" cy="5334000"/>
          </a:xfrm>
        </p:spPr>
        <p:txBody>
          <a:bodyPr>
            <a:normAutofit fontScale="92500" lnSpcReduction="20000"/>
          </a:bodyPr>
          <a:lstStyle/>
          <a:p>
            <a:r>
              <a:rPr lang="en-US" sz="3000" dirty="0" smtClean="0"/>
              <a:t>USB devices can only be connected to one "computer" at a time</a:t>
            </a:r>
          </a:p>
          <a:p>
            <a:pPr lvl="1"/>
            <a:r>
              <a:rPr lang="en-US" dirty="0" smtClean="0"/>
              <a:t>This includes physical and virtual computers</a:t>
            </a:r>
          </a:p>
          <a:p>
            <a:pPr lvl="1"/>
            <a:r>
              <a:rPr lang="en-US" dirty="0" smtClean="0"/>
              <a:t>Plan accordingly</a:t>
            </a:r>
          </a:p>
          <a:p>
            <a:r>
              <a:rPr lang="en-US" sz="3000" dirty="0" smtClean="0"/>
              <a:t>Disconnecting the workstation from the lab's network will remove your access to your </a:t>
            </a:r>
            <a:r>
              <a:rPr lang="en-US" sz="3000" i="1" dirty="0" smtClean="0"/>
              <a:t>network_storage</a:t>
            </a:r>
            <a:r>
              <a:rPr lang="en-US" sz="3000" dirty="0" smtClean="0"/>
              <a:t> directory</a:t>
            </a:r>
          </a:p>
          <a:p>
            <a:pPr lvl="1"/>
            <a:r>
              <a:rPr lang="en-US" dirty="0" smtClean="0"/>
              <a:t>Plan accordingly</a:t>
            </a:r>
          </a:p>
          <a:p>
            <a:r>
              <a:rPr lang="en-US" sz="3000" dirty="0" smtClean="0"/>
              <a:t>Your base OS may time out and go into screen lock mode</a:t>
            </a:r>
          </a:p>
          <a:p>
            <a:pPr lvl="1"/>
            <a:r>
              <a:rPr lang="en-US" dirty="0" smtClean="0"/>
              <a:t>You need a password to reactivate</a:t>
            </a:r>
          </a:p>
          <a:p>
            <a:pPr lvl="1"/>
            <a:r>
              <a:rPr lang="en-US" dirty="0" smtClean="0"/>
              <a:t>Think: where is that PW kept so you may continue</a:t>
            </a:r>
          </a:p>
          <a:p>
            <a:pPr lvl="2"/>
            <a:r>
              <a:rPr lang="en-US" dirty="0" smtClean="0"/>
              <a:t>i.e. what must you to for the PW to be recognized?</a:t>
            </a:r>
          </a:p>
        </p:txBody>
      </p:sp>
    </p:spTree>
    <p:extLst>
      <p:ext uri="{BB962C8B-B14F-4D97-AF65-F5344CB8AC3E}">
        <p14:creationId xmlns:p14="http://schemas.microsoft.com/office/powerpoint/2010/main" xmlns="" val="33669482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minute reminders</a:t>
            </a:r>
            <a:endParaRPr lang="en-US" dirty="0"/>
          </a:p>
        </p:txBody>
      </p:sp>
      <p:sp>
        <p:nvSpPr>
          <p:cNvPr id="3" name="Content Placeholder 2"/>
          <p:cNvSpPr>
            <a:spLocks noGrp="1"/>
          </p:cNvSpPr>
          <p:nvPr>
            <p:ph sz="quarter" idx="1"/>
          </p:nvPr>
        </p:nvSpPr>
        <p:spPr>
          <a:xfrm>
            <a:off x="609600" y="1524000"/>
            <a:ext cx="8001000" cy="5334000"/>
          </a:xfrm>
        </p:spPr>
        <p:txBody>
          <a:bodyPr>
            <a:normAutofit fontScale="85000" lnSpcReduction="20000"/>
          </a:bodyPr>
          <a:lstStyle/>
          <a:p>
            <a:r>
              <a:rPr lang="en-US" sz="2800" dirty="0" smtClean="0"/>
              <a:t>When editing configuration files:</a:t>
            </a:r>
          </a:p>
          <a:p>
            <a:pPr lvl="1"/>
            <a:r>
              <a:rPr lang="en-US" dirty="0" smtClean="0"/>
              <a:t>Always make a backup copy of the file </a:t>
            </a:r>
            <a:r>
              <a:rPr lang="en-US" i="1" u="sng" dirty="0" smtClean="0"/>
              <a:t>before</a:t>
            </a:r>
            <a:r>
              <a:rPr lang="en-US" dirty="0" smtClean="0"/>
              <a:t> editing</a:t>
            </a:r>
          </a:p>
          <a:p>
            <a:pPr lvl="2"/>
            <a:r>
              <a:rPr lang="en-US" dirty="0" err="1">
                <a:latin typeface="Courier New" panose="02070309020205020404" pitchFamily="49" charset="0"/>
                <a:cs typeface="Courier New" panose="02070309020205020404" pitchFamily="49" charset="0"/>
              </a:rPr>
              <a:t>cp</a:t>
            </a:r>
            <a:r>
              <a:rPr lang="en-US" dirty="0">
                <a:latin typeface="Courier New" panose="02070309020205020404" pitchFamily="49" charset="0"/>
                <a:cs typeface="Courier New" panose="02070309020205020404" pitchFamily="49" charset="0"/>
              </a:rPr>
              <a:t> file2.conf </a:t>
            </a:r>
            <a:r>
              <a:rPr lang="en-US" dirty="0" smtClean="0">
                <a:latin typeface="Courier New" panose="02070309020205020404" pitchFamily="49" charset="0"/>
                <a:cs typeface="Courier New" panose="02070309020205020404" pitchFamily="49" charset="0"/>
              </a:rPr>
              <a:t>file2.conf.orig</a:t>
            </a:r>
          </a:p>
          <a:p>
            <a:pPr lvl="3"/>
            <a:r>
              <a:rPr lang="en-US" dirty="0" smtClean="0">
                <a:latin typeface="Courier New" panose="02070309020205020404" pitchFamily="49" charset="0"/>
                <a:cs typeface="Courier New" panose="02070309020205020404" pitchFamily="49" charset="0"/>
              </a:rPr>
              <a:t>Before editing the original version</a:t>
            </a:r>
            <a:endParaRPr lang="en-US" dirty="0">
              <a:latin typeface="Courier New" panose="02070309020205020404" pitchFamily="49" charset="0"/>
              <a:cs typeface="Courier New" panose="02070309020205020404" pitchFamily="49" charset="0"/>
            </a:endParaRPr>
          </a:p>
          <a:p>
            <a:pPr lvl="2"/>
            <a:r>
              <a:rPr lang="en-US" dirty="0" err="1" smtClean="0">
                <a:latin typeface="Courier New" panose="02070309020205020404" pitchFamily="49" charset="0"/>
                <a:cs typeface="Courier New" panose="02070309020205020404" pitchFamily="49" charset="0"/>
              </a:rPr>
              <a:t>cp</a:t>
            </a:r>
            <a:r>
              <a:rPr lang="en-US" dirty="0" smtClean="0">
                <a:latin typeface="Courier New" panose="02070309020205020404" pitchFamily="49" charset="0"/>
                <a:cs typeface="Courier New" panose="02070309020205020404" pitchFamily="49" charset="0"/>
              </a:rPr>
              <a:t> file1.conf file1.conf.backup</a:t>
            </a:r>
          </a:p>
          <a:p>
            <a:pPr lvl="3"/>
            <a:r>
              <a:rPr lang="en-US" dirty="0" smtClean="0">
                <a:latin typeface="Courier New" panose="02070309020205020404" pitchFamily="49" charset="0"/>
                <a:cs typeface="Courier New" panose="02070309020205020404" pitchFamily="49" charset="0"/>
              </a:rPr>
              <a:t>Before editing an edited working version</a:t>
            </a:r>
          </a:p>
          <a:p>
            <a:pPr lvl="1"/>
            <a:r>
              <a:rPr lang="en-US" dirty="0" smtClean="0"/>
              <a:t>When making a major change to a line:</a:t>
            </a:r>
          </a:p>
          <a:p>
            <a:pPr lvl="2"/>
            <a:r>
              <a:rPr lang="en-US" dirty="0" smtClean="0"/>
              <a:t>Make a copy of the line and comment it out to remember what the original was like</a:t>
            </a:r>
          </a:p>
          <a:p>
            <a:pPr lvl="2"/>
            <a:r>
              <a:rPr lang="en-US" dirty="0" smtClean="0"/>
              <a:t>Change the copy</a:t>
            </a:r>
          </a:p>
          <a:p>
            <a:pPr lvl="1"/>
            <a:r>
              <a:rPr lang="en-US" dirty="0" smtClean="0"/>
              <a:t>For no longer needed lines, in general:</a:t>
            </a:r>
          </a:p>
          <a:p>
            <a:pPr lvl="2"/>
            <a:r>
              <a:rPr lang="en-US" dirty="0" smtClean="0"/>
              <a:t>Comment old lines out</a:t>
            </a:r>
          </a:p>
          <a:p>
            <a:pPr lvl="3"/>
            <a:r>
              <a:rPr lang="en-US" dirty="0"/>
              <a:t>Do not </a:t>
            </a:r>
            <a:r>
              <a:rPr lang="en-US" dirty="0" smtClean="0"/>
              <a:t>delete</a:t>
            </a:r>
          </a:p>
          <a:p>
            <a:pPr lvl="2"/>
            <a:r>
              <a:rPr lang="en-US" dirty="0" smtClean="0"/>
              <a:t>You may need them later</a:t>
            </a:r>
          </a:p>
          <a:p>
            <a:r>
              <a:rPr lang="en-US" sz="2800" dirty="0" smtClean="0"/>
              <a:t>Root authority is needed for many commands</a:t>
            </a:r>
          </a:p>
          <a:p>
            <a:pPr lvl="1"/>
            <a:r>
              <a:rPr lang="en-US" dirty="0" smtClean="0"/>
              <a:t>If a command doesn’t work, check: do you have root</a:t>
            </a:r>
            <a:r>
              <a:rPr lang="en-US" b="1" i="1" dirty="0" smtClean="0"/>
              <a:t> authority?</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minute reminders</a:t>
            </a:r>
            <a:endParaRPr lang="en-US" dirty="0"/>
          </a:p>
        </p:txBody>
      </p:sp>
      <p:sp>
        <p:nvSpPr>
          <p:cNvPr id="3" name="Content Placeholder 2"/>
          <p:cNvSpPr>
            <a:spLocks noGrp="1"/>
          </p:cNvSpPr>
          <p:nvPr>
            <p:ph sz="quarter" idx="1"/>
          </p:nvPr>
        </p:nvSpPr>
        <p:spPr>
          <a:xfrm>
            <a:off x="609600" y="1524000"/>
            <a:ext cx="8001000" cy="5334000"/>
          </a:xfrm>
        </p:spPr>
        <p:txBody>
          <a:bodyPr>
            <a:normAutofit/>
          </a:bodyPr>
          <a:lstStyle/>
          <a:p>
            <a:r>
              <a:rPr lang="en-US" sz="2800" dirty="0" smtClean="0"/>
              <a:t>One object of all the labs is to get you to THINK!</a:t>
            </a:r>
          </a:p>
          <a:p>
            <a:pPr lvl="1"/>
            <a:r>
              <a:rPr lang="en-US" dirty="0" smtClean="0"/>
              <a:t>If something doesn't work stop and think: Why?</a:t>
            </a:r>
          </a:p>
          <a:p>
            <a:pPr lvl="2"/>
            <a:r>
              <a:rPr lang="en-US" dirty="0" smtClean="0"/>
              <a:t>Investigate what went wrong</a:t>
            </a:r>
          </a:p>
          <a:p>
            <a:pPr lvl="3"/>
            <a:r>
              <a:rPr lang="en-US" dirty="0" smtClean="0"/>
              <a:t>Analyze logs and error messages</a:t>
            </a:r>
          </a:p>
          <a:p>
            <a:pPr lvl="3"/>
            <a:r>
              <a:rPr lang="en-US" dirty="0" smtClean="0"/>
              <a:t>What works and what doesn't</a:t>
            </a:r>
          </a:p>
          <a:p>
            <a:pPr lvl="3"/>
            <a:r>
              <a:rPr lang="en-US" dirty="0" smtClean="0"/>
              <a:t>When did it quit working</a:t>
            </a:r>
          </a:p>
          <a:p>
            <a:pPr lvl="2"/>
            <a:r>
              <a:rPr lang="en-US" dirty="0" smtClean="0"/>
              <a:t>Try something different or new</a:t>
            </a:r>
          </a:p>
          <a:p>
            <a:pPr lvl="3"/>
            <a:r>
              <a:rPr lang="en-US" dirty="0" smtClean="0"/>
              <a:t>Notice the new results</a:t>
            </a:r>
          </a:p>
          <a:p>
            <a:pPr lvl="3"/>
            <a:r>
              <a:rPr lang="en-US" dirty="0" smtClean="0"/>
              <a:t>Analyze</a:t>
            </a:r>
            <a:endParaRPr lang="en-US" dirty="0"/>
          </a:p>
        </p:txBody>
      </p:sp>
    </p:spTree>
    <p:extLst>
      <p:ext uri="{BB962C8B-B14F-4D97-AF65-F5344CB8AC3E}">
        <p14:creationId xmlns:p14="http://schemas.microsoft.com/office/powerpoint/2010/main" xmlns="" val="42536600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New User IDs</a:t>
            </a:r>
            <a:endParaRPr lang="en-US" dirty="0"/>
          </a:p>
        </p:txBody>
      </p:sp>
      <p:sp>
        <p:nvSpPr>
          <p:cNvPr id="5" name="Content Placeholder 4"/>
          <p:cNvSpPr>
            <a:spLocks noGrp="1"/>
          </p:cNvSpPr>
          <p:nvPr>
            <p:ph sz="quarter" idx="1"/>
          </p:nvPr>
        </p:nvSpPr>
        <p:spPr/>
        <p:txBody>
          <a:bodyPr/>
          <a:lstStyle/>
          <a:p>
            <a:r>
              <a:rPr lang="en-US" dirty="0" smtClean="0"/>
              <a:t>For local userids only</a:t>
            </a:r>
          </a:p>
          <a:p>
            <a:r>
              <a:rPr lang="en-US" dirty="0" smtClean="0"/>
              <a:t>Different methods for network IDs</a:t>
            </a:r>
          </a:p>
          <a:p>
            <a:endParaRPr lang="en-US" dirty="0" smtClean="0"/>
          </a:p>
          <a:p>
            <a:r>
              <a:rPr lang="en-US" dirty="0" smtClean="0"/>
              <a:t>Note: </a:t>
            </a:r>
          </a:p>
          <a:p>
            <a:pPr lvl="1"/>
            <a:r>
              <a:rPr lang="en-US" dirty="0" smtClean="0"/>
              <a:t>Usually want a home directory for each user</a:t>
            </a:r>
          </a:p>
          <a:p>
            <a:pPr lvl="2"/>
            <a:r>
              <a:rPr lang="en-US" dirty="0" smtClean="0"/>
              <a:t>Personal data and files kept there</a:t>
            </a:r>
          </a:p>
          <a:p>
            <a:pPr lvl="2"/>
            <a:r>
              <a:rPr lang="en-US" dirty="0" smtClean="0"/>
              <a:t>Usually in </a:t>
            </a:r>
            <a:r>
              <a:rPr lang="en-US" dirty="0" smtClean="0">
                <a:latin typeface="Courier New" pitchFamily="49" charset="0"/>
                <a:cs typeface="Courier New" pitchFamily="49" charset="0"/>
              </a:rPr>
              <a:t>/home</a:t>
            </a:r>
          </a:p>
          <a:p>
            <a:pPr lvl="3"/>
            <a:r>
              <a:rPr lang="en-US" dirty="0" smtClean="0">
                <a:cs typeface="Courier New" pitchFamily="49" charset="0"/>
              </a:rPr>
              <a:t>Default location</a:t>
            </a:r>
          </a:p>
          <a:p>
            <a:pPr lvl="3"/>
            <a:r>
              <a:rPr lang="en-US" dirty="0" smtClean="0">
                <a:cs typeface="Courier New" pitchFamily="49" charset="0"/>
              </a:rPr>
              <a:t>Can be placed anywhere reasonable</a:t>
            </a:r>
            <a:endParaRPr lang="en-US" dirty="0">
              <a:cs typeface="Courier New" pitchFamily="49"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p:txBody>
          <a:bodyPr/>
          <a:lstStyle/>
          <a:p>
            <a:r>
              <a:rPr lang="en-US" dirty="0" smtClean="0"/>
              <a:t>Add a new user to the system</a:t>
            </a:r>
            <a:endParaRPr lang="en-US" dirty="0"/>
          </a:p>
        </p:txBody>
      </p:sp>
      <p:sp>
        <p:nvSpPr>
          <p:cNvPr id="4" name="Title 3"/>
          <p:cNvSpPr>
            <a:spLocks noGrp="1"/>
          </p:cNvSpPr>
          <p:nvPr>
            <p:ph type="title"/>
          </p:nvPr>
        </p:nvSpPr>
        <p:spPr/>
        <p:txBody>
          <a:bodyPr/>
          <a:lstStyle/>
          <a:p>
            <a:r>
              <a:rPr lang="en-US" dirty="0" smtClean="0"/>
              <a:t>Create a new user</a:t>
            </a:r>
            <a:endParaRPr lang="en-US" dirty="0"/>
          </a:p>
        </p:txBody>
      </p:sp>
    </p:spTree>
    <p:extLst>
      <p:ext uri="{BB962C8B-B14F-4D97-AF65-F5344CB8AC3E}">
        <p14:creationId xmlns:p14="http://schemas.microsoft.com/office/powerpoint/2010/main" xmlns="" val="3392998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normAutofit fontScale="90000"/>
          </a:bodyPr>
          <a:lstStyle/>
          <a:p>
            <a:pPr lvl="1" algn="l" rtl="0">
              <a:spcBef>
                <a:spcPct val="0"/>
              </a:spcBef>
            </a:pPr>
            <a:r>
              <a:rPr lang="en-US" sz="4000" dirty="0" smtClean="0"/>
              <a:t>GUI – Debian</a:t>
            </a:r>
            <a:r>
              <a:rPr lang="en-US" dirty="0" smtClean="0"/>
              <a:t/>
            </a:r>
            <a:br>
              <a:rPr lang="en-US" dirty="0" smtClean="0"/>
            </a:br>
            <a:r>
              <a:rPr lang="en-US" sz="3100" i="1" dirty="0" smtClean="0"/>
              <a:t>Users and Groups</a:t>
            </a:r>
            <a:endParaRPr lang="en-US" i="1" dirty="0"/>
          </a:p>
        </p:txBody>
      </p:sp>
      <p:sp>
        <p:nvSpPr>
          <p:cNvPr id="3" name="Content Placeholder 2"/>
          <p:cNvSpPr>
            <a:spLocks noGrp="1"/>
          </p:cNvSpPr>
          <p:nvPr>
            <p:ph sz="quarter" idx="1"/>
          </p:nvPr>
        </p:nvSpPr>
        <p:spPr>
          <a:xfrm>
            <a:off x="685800" y="1524000"/>
            <a:ext cx="7924800" cy="5334000"/>
          </a:xfrm>
        </p:spPr>
        <p:txBody>
          <a:bodyPr>
            <a:normAutofit fontScale="62500" lnSpcReduction="20000"/>
          </a:bodyPr>
          <a:lstStyle/>
          <a:p>
            <a:r>
              <a:rPr lang="en-US" sz="3600" dirty="0" smtClean="0"/>
              <a:t>GUI - Debian</a:t>
            </a:r>
          </a:p>
          <a:p>
            <a:pPr lvl="1"/>
            <a:r>
              <a:rPr lang="en-US" sz="3200" dirty="0" smtClean="0"/>
              <a:t>Classic Gnome</a:t>
            </a:r>
          </a:p>
          <a:p>
            <a:pPr lvl="2"/>
            <a:r>
              <a:rPr lang="en-US" sz="2900" dirty="0" smtClean="0"/>
              <a:t>Users and Groups</a:t>
            </a:r>
          </a:p>
          <a:p>
            <a:pPr lvl="2"/>
            <a:r>
              <a:rPr lang="en-US" sz="2900" dirty="0" smtClean="0"/>
              <a:t>In System </a:t>
            </a:r>
            <a:r>
              <a:rPr lang="en-US" sz="2900" dirty="0" smtClean="0">
                <a:sym typeface="Wingdings" pitchFamily="2" charset="2"/>
              </a:rPr>
              <a:t> Administration</a:t>
            </a:r>
          </a:p>
          <a:p>
            <a:pPr lvl="3"/>
            <a:r>
              <a:rPr lang="en-US" sz="2500" dirty="0" smtClean="0">
                <a:sym typeface="Wingdings" pitchFamily="2" charset="2"/>
              </a:rPr>
              <a:t>Click Add User</a:t>
            </a:r>
          </a:p>
          <a:p>
            <a:pPr lvl="3"/>
            <a:r>
              <a:rPr lang="en-US" sz="2500" dirty="0" smtClean="0">
                <a:sym typeface="Wingdings" pitchFamily="2" charset="2"/>
              </a:rPr>
              <a:t>Enter information </a:t>
            </a:r>
          </a:p>
          <a:p>
            <a:pPr lvl="3"/>
            <a:r>
              <a:rPr lang="en-US" sz="2500" dirty="0" smtClean="0">
                <a:sym typeface="Wingdings" pitchFamily="2" charset="2"/>
              </a:rPr>
              <a:t>Click OK </a:t>
            </a:r>
          </a:p>
          <a:p>
            <a:pPr lvl="1"/>
            <a:r>
              <a:rPr lang="en-US" sz="3100" dirty="0" smtClean="0">
                <a:sym typeface="Wingdings" pitchFamily="2" charset="2"/>
              </a:rPr>
              <a:t>Note: Users and groups no longer included in default installation</a:t>
            </a:r>
          </a:p>
          <a:p>
            <a:pPr lvl="2"/>
            <a:r>
              <a:rPr lang="en-US" sz="2800" dirty="0" smtClean="0">
                <a:sym typeface="Wingdings" pitchFamily="2" charset="2"/>
              </a:rPr>
              <a:t>Part of gnome-system-tools</a:t>
            </a:r>
          </a:p>
          <a:p>
            <a:pPr lvl="3"/>
            <a:r>
              <a:rPr lang="en-US" sz="2500" dirty="0">
                <a:sym typeface="Wingdings" pitchFamily="2" charset="2"/>
              </a:rPr>
              <a:t>a</a:t>
            </a:r>
            <a:r>
              <a:rPr lang="en-US" sz="2500" dirty="0" smtClean="0">
                <a:sym typeface="Wingdings" pitchFamily="2" charset="2"/>
              </a:rPr>
              <a:t>pt-get install gnome-system-tools</a:t>
            </a:r>
          </a:p>
          <a:p>
            <a:pPr lvl="1"/>
            <a:r>
              <a:rPr lang="en-US" sz="3100" dirty="0" smtClean="0">
                <a:sym typeface="Wingdings" pitchFamily="2" charset="2"/>
              </a:rPr>
              <a:t>Gnome 3</a:t>
            </a:r>
          </a:p>
          <a:p>
            <a:pPr lvl="2"/>
            <a:r>
              <a:rPr lang="en-US" sz="2800" dirty="0" smtClean="0">
                <a:sym typeface="Wingdings" pitchFamily="2" charset="2"/>
              </a:rPr>
              <a:t>Click on your user name</a:t>
            </a:r>
          </a:p>
          <a:p>
            <a:pPr lvl="2"/>
            <a:r>
              <a:rPr lang="en-US" sz="2800" dirty="0" smtClean="0">
                <a:sym typeface="Wingdings" pitchFamily="2" charset="2"/>
              </a:rPr>
              <a:t>System settings  User Accounts</a:t>
            </a:r>
          </a:p>
          <a:p>
            <a:pPr lvl="2"/>
            <a:r>
              <a:rPr lang="en-US" sz="2800" dirty="0" smtClean="0">
                <a:sym typeface="Wingdings" pitchFamily="2" charset="2"/>
              </a:rPr>
              <a:t>Unlock the screen (root password)</a:t>
            </a:r>
          </a:p>
          <a:p>
            <a:pPr lvl="2"/>
            <a:r>
              <a:rPr lang="en-US" sz="2800" dirty="0" smtClean="0">
                <a:sym typeface="Wingdings" pitchFamily="2" charset="2"/>
              </a:rPr>
              <a:t>Click +</a:t>
            </a:r>
          </a:p>
          <a:p>
            <a:pPr lvl="3"/>
            <a:r>
              <a:rPr lang="en-US" sz="2500" dirty="0" smtClean="0">
                <a:sym typeface="Wingdings" pitchFamily="2" charset="2"/>
              </a:rPr>
              <a:t>Enter data</a:t>
            </a:r>
          </a:p>
          <a:p>
            <a:pPr lvl="3"/>
            <a:r>
              <a:rPr lang="en-US" sz="2500" dirty="0" smtClean="0">
                <a:sym typeface="Wingdings" pitchFamily="2" charset="2"/>
              </a:rPr>
              <a:t>Click on the UID password box and enter PW, </a:t>
            </a:r>
            <a:r>
              <a:rPr lang="en-US" sz="2500" dirty="0" err="1" smtClean="0">
                <a:sym typeface="Wingdings" pitchFamily="2" charset="2"/>
              </a:rPr>
              <a:t>clck</a:t>
            </a:r>
            <a:r>
              <a:rPr lang="en-US" sz="2500" dirty="0" smtClean="0">
                <a:sym typeface="Wingdings" pitchFamily="2" charset="2"/>
              </a:rPr>
              <a:t> change</a:t>
            </a:r>
          </a:p>
          <a:p>
            <a:pPr lvl="3"/>
            <a:r>
              <a:rPr lang="en-US" sz="2500" dirty="0" smtClean="0">
                <a:sym typeface="Wingdings" pitchFamily="2" charset="2"/>
              </a:rPr>
              <a:t>Relock screen</a:t>
            </a:r>
            <a:endParaRPr lang="en-US" sz="25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CLI – Method </a:t>
            </a:r>
            <a:r>
              <a:rPr lang="en-US" dirty="0" smtClean="0"/>
              <a:t>1:</a:t>
            </a:r>
            <a:br>
              <a:rPr lang="en-US" dirty="0" smtClean="0"/>
            </a:br>
            <a:r>
              <a:rPr lang="en-US" sz="3600" dirty="0" smtClean="0">
                <a:latin typeface="Courier New" pitchFamily="49" charset="0"/>
                <a:cs typeface="Courier New" pitchFamily="49" charset="0"/>
              </a:rPr>
              <a:t>useradd</a:t>
            </a:r>
            <a:endParaRPr lang="en-US" dirty="0">
              <a:latin typeface="Courier New" pitchFamily="49" charset="0"/>
              <a:cs typeface="Courier New" pitchFamily="49" charset="0"/>
            </a:endParaRPr>
          </a:p>
        </p:txBody>
      </p:sp>
      <p:sp>
        <p:nvSpPr>
          <p:cNvPr id="3" name="Content Placeholder 2"/>
          <p:cNvSpPr>
            <a:spLocks noGrp="1"/>
          </p:cNvSpPr>
          <p:nvPr>
            <p:ph sz="quarter" idx="1"/>
          </p:nvPr>
        </p:nvSpPr>
        <p:spPr>
          <a:xfrm>
            <a:off x="609600" y="1752600"/>
            <a:ext cx="8001000" cy="4724400"/>
          </a:xfrm>
        </p:spPr>
        <p:txBody>
          <a:bodyPr>
            <a:normAutofit fontScale="92500" lnSpcReduction="20000"/>
          </a:bodyPr>
          <a:lstStyle/>
          <a:p>
            <a:r>
              <a:rPr lang="en-US" sz="2700" dirty="0" smtClean="0"/>
              <a:t>“Old School”</a:t>
            </a:r>
          </a:p>
          <a:p>
            <a:pPr lvl="1"/>
            <a:r>
              <a:rPr lang="en-US" sz="2400" dirty="0" err="1">
                <a:latin typeface="Courier New" panose="02070309020205020404" pitchFamily="49" charset="0"/>
                <a:cs typeface="Courier New" panose="02070309020205020404" pitchFamily="49" charset="0"/>
              </a:rPr>
              <a:t>u</a:t>
            </a:r>
            <a:r>
              <a:rPr lang="en-US" sz="2400" dirty="0" err="1" smtClean="0">
                <a:latin typeface="Courier New" panose="02070309020205020404" pitchFamily="49" charset="0"/>
                <a:cs typeface="Courier New" panose="02070309020205020404" pitchFamily="49" charset="0"/>
              </a:rPr>
              <a:t>seradd</a:t>
            </a:r>
            <a:r>
              <a:rPr lang="en-US" sz="2400" dirty="0" smtClean="0"/>
              <a:t> is a basic Linux command</a:t>
            </a:r>
          </a:p>
          <a:p>
            <a:r>
              <a:rPr lang="en-US" sz="2700" dirty="0" smtClean="0"/>
              <a:t>Terminal</a:t>
            </a:r>
          </a:p>
          <a:p>
            <a:pPr lvl="1"/>
            <a:r>
              <a:rPr lang="en-US" dirty="0" smtClean="0"/>
              <a:t>root authority required</a:t>
            </a:r>
          </a:p>
          <a:p>
            <a:r>
              <a:rPr lang="en-US" sz="2700" dirty="0" smtClean="0"/>
              <a:t>Commands needed:</a:t>
            </a:r>
          </a:p>
          <a:p>
            <a:pPr lvl="1"/>
            <a:r>
              <a:rPr lang="en-US" dirty="0" err="1" smtClean="0">
                <a:latin typeface="Courier New" panose="02070309020205020404" pitchFamily="49" charset="0"/>
                <a:cs typeface="Courier New" panose="02070309020205020404" pitchFamily="49" charset="0"/>
              </a:rPr>
              <a:t>useradd</a:t>
            </a:r>
            <a:endParaRPr lang="en-US" dirty="0" smtClean="0">
              <a:latin typeface="Courier New" panose="02070309020205020404" pitchFamily="49" charset="0"/>
              <a:cs typeface="Courier New" panose="02070309020205020404" pitchFamily="49" charset="0"/>
            </a:endParaRPr>
          </a:p>
          <a:p>
            <a:pPr lvl="1"/>
            <a:r>
              <a:rPr lang="en-US" dirty="0" err="1" smtClean="0">
                <a:latin typeface="Courier New" panose="02070309020205020404" pitchFamily="49" charset="0"/>
                <a:cs typeface="Courier New" panose="02070309020205020404" pitchFamily="49" charset="0"/>
              </a:rPr>
              <a:t>passwd</a:t>
            </a:r>
            <a:endParaRPr lang="en-US" dirty="0" smtClean="0">
              <a:latin typeface="Courier New" panose="02070309020205020404" pitchFamily="49" charset="0"/>
              <a:cs typeface="Courier New" panose="02070309020205020404" pitchFamily="49" charset="0"/>
            </a:endParaRPr>
          </a:p>
          <a:p>
            <a:pPr lvl="1"/>
            <a:r>
              <a:rPr lang="en-US" dirty="0" err="1" smtClean="0">
                <a:latin typeface="Courier New" panose="02070309020205020404" pitchFamily="49" charset="0"/>
                <a:cs typeface="Courier New" panose="02070309020205020404" pitchFamily="49" charset="0"/>
              </a:rPr>
              <a:t>mkdir</a:t>
            </a:r>
            <a:endParaRPr lang="en-US" dirty="0" smtClean="0">
              <a:latin typeface="Courier New" panose="02070309020205020404" pitchFamily="49" charset="0"/>
              <a:cs typeface="Courier New" panose="02070309020205020404" pitchFamily="49" charset="0"/>
            </a:endParaRPr>
          </a:p>
          <a:p>
            <a:pPr lvl="1"/>
            <a:r>
              <a:rPr lang="en-US" dirty="0" err="1" smtClean="0">
                <a:latin typeface="Courier New" panose="02070309020205020404" pitchFamily="49" charset="0"/>
                <a:cs typeface="Courier New" panose="02070309020205020404" pitchFamily="49" charset="0"/>
              </a:rPr>
              <a:t>chown</a:t>
            </a:r>
            <a:endParaRPr lang="en-US" b="1" dirty="0" smtClean="0">
              <a:latin typeface="Courier New" panose="02070309020205020404" pitchFamily="49" charset="0"/>
              <a:cs typeface="Courier New" panose="02070309020205020404" pitchFamily="49" charset="0"/>
            </a:endParaRPr>
          </a:p>
          <a:p>
            <a:r>
              <a:rPr lang="en-US" sz="2700" dirty="0" smtClean="0"/>
              <a:t>Can roll some options into one command, e.g.:</a:t>
            </a:r>
          </a:p>
          <a:p>
            <a:pPr lvl="1"/>
            <a:r>
              <a:rPr lang="en-US" dirty="0" err="1" smtClean="0">
                <a:latin typeface="Courier New" pitchFamily="49" charset="0"/>
                <a:cs typeface="Courier New" pitchFamily="49" charset="0"/>
              </a:rPr>
              <a:t>useradd</a:t>
            </a:r>
            <a:r>
              <a:rPr lang="en-US" dirty="0" smtClean="0">
                <a:latin typeface="Courier New" pitchFamily="49" charset="0"/>
                <a:cs typeface="Courier New" pitchFamily="49" charset="0"/>
              </a:rPr>
              <a:t> –p password –d HOME_DIR</a:t>
            </a:r>
          </a:p>
          <a:p>
            <a:pPr lvl="2"/>
            <a:r>
              <a:rPr lang="en-US" sz="2100" b="1" dirty="0" smtClean="0"/>
              <a:t>Still must manually create HOME_DIR</a:t>
            </a:r>
            <a:endParaRPr lang="en-US" sz="21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CLI – Method 2: </a:t>
            </a:r>
            <a:r>
              <a:rPr lang="en-US" dirty="0" smtClean="0"/>
              <a:t/>
            </a:r>
            <a:br>
              <a:rPr lang="en-US" dirty="0" smtClean="0"/>
            </a:br>
            <a:r>
              <a:rPr lang="en-US" sz="3600" dirty="0" err="1" smtClean="0">
                <a:latin typeface="Courier New" pitchFamily="49" charset="0"/>
                <a:cs typeface="Courier New" pitchFamily="49" charset="0"/>
              </a:rPr>
              <a:t>adduser</a:t>
            </a:r>
            <a:endParaRPr lang="en-US" dirty="0">
              <a:latin typeface="Courier New" pitchFamily="49" charset="0"/>
              <a:cs typeface="Courier New" pitchFamily="49" charset="0"/>
            </a:endParaRPr>
          </a:p>
        </p:txBody>
      </p:sp>
      <p:sp>
        <p:nvSpPr>
          <p:cNvPr id="3" name="Content Placeholder 2"/>
          <p:cNvSpPr>
            <a:spLocks noGrp="1"/>
          </p:cNvSpPr>
          <p:nvPr>
            <p:ph sz="quarter" idx="1"/>
          </p:nvPr>
        </p:nvSpPr>
        <p:spPr>
          <a:xfrm>
            <a:off x="609600" y="1676400"/>
            <a:ext cx="8001000" cy="4800600"/>
          </a:xfrm>
        </p:spPr>
        <p:txBody>
          <a:bodyPr>
            <a:normAutofit fontScale="85000" lnSpcReduction="20000"/>
          </a:bodyPr>
          <a:lstStyle/>
          <a:p>
            <a:r>
              <a:rPr lang="en-US" dirty="0" smtClean="0"/>
              <a:t>“Friendlier” script</a:t>
            </a:r>
          </a:p>
          <a:p>
            <a:pPr lvl="1"/>
            <a:r>
              <a:rPr lang="en-US" dirty="0" smtClean="0"/>
              <a:t>Uses </a:t>
            </a:r>
            <a:r>
              <a:rPr lang="en-US" dirty="0" err="1" smtClean="0">
                <a:latin typeface="Courier New" panose="02070309020205020404" pitchFamily="49" charset="0"/>
                <a:cs typeface="Courier New" panose="02070309020205020404" pitchFamily="49" charset="0"/>
              </a:rPr>
              <a:t>useradd</a:t>
            </a:r>
            <a:endParaRPr lang="en-US" dirty="0" smtClean="0">
              <a:latin typeface="Courier New" panose="02070309020205020404" pitchFamily="49" charset="0"/>
              <a:cs typeface="Courier New" panose="02070309020205020404" pitchFamily="49" charset="0"/>
            </a:endParaRPr>
          </a:p>
          <a:p>
            <a:r>
              <a:rPr lang="en-US" dirty="0" smtClean="0"/>
              <a:t>Terminal</a:t>
            </a:r>
          </a:p>
          <a:p>
            <a:pPr lvl="1"/>
            <a:r>
              <a:rPr lang="en-US" dirty="0" smtClean="0"/>
              <a:t>root authority required</a:t>
            </a:r>
          </a:p>
          <a:p>
            <a:r>
              <a:rPr lang="en-US" dirty="0" smtClean="0"/>
              <a:t>Commands needed:</a:t>
            </a:r>
          </a:p>
          <a:p>
            <a:pPr lvl="1"/>
            <a:r>
              <a:rPr lang="en-US" dirty="0" err="1" smtClean="0">
                <a:latin typeface="Courier New" panose="02070309020205020404" pitchFamily="49" charset="0"/>
                <a:cs typeface="Courier New" panose="02070309020205020404" pitchFamily="49" charset="0"/>
              </a:rPr>
              <a:t>adduser</a:t>
            </a:r>
            <a:endParaRPr lang="en-US" dirty="0" smtClean="0">
              <a:latin typeface="Courier New" panose="02070309020205020404" pitchFamily="49" charset="0"/>
              <a:cs typeface="Courier New" panose="02070309020205020404" pitchFamily="49" charset="0"/>
            </a:endParaRPr>
          </a:p>
          <a:p>
            <a:pPr lvl="1"/>
            <a:r>
              <a:rPr lang="en-US" dirty="0" err="1" smtClean="0">
                <a:latin typeface="Courier New" panose="02070309020205020404" pitchFamily="49" charset="0"/>
                <a:cs typeface="Courier New" panose="02070309020205020404" pitchFamily="49" charset="0"/>
              </a:rPr>
              <a:t>passwd</a:t>
            </a:r>
            <a:endParaRPr lang="en-US" dirty="0" smtClean="0">
              <a:latin typeface="Courier New" panose="02070309020205020404" pitchFamily="49" charset="0"/>
              <a:cs typeface="Courier New" panose="02070309020205020404" pitchFamily="49" charset="0"/>
            </a:endParaRPr>
          </a:p>
          <a:p>
            <a:pPr lvl="1"/>
            <a:r>
              <a:rPr lang="en-US" dirty="0" err="1" smtClean="0">
                <a:latin typeface="Courier New" panose="02070309020205020404" pitchFamily="49" charset="0"/>
                <a:cs typeface="Courier New" panose="02070309020205020404" pitchFamily="49" charset="0"/>
              </a:rPr>
              <a:t>mkdir</a:t>
            </a:r>
            <a:endParaRPr lang="en-US" dirty="0" smtClean="0">
              <a:latin typeface="Courier New" panose="02070309020205020404" pitchFamily="49" charset="0"/>
              <a:cs typeface="Courier New" panose="02070309020205020404" pitchFamily="49" charset="0"/>
            </a:endParaRPr>
          </a:p>
          <a:p>
            <a:pPr lvl="1"/>
            <a:r>
              <a:rPr lang="en-US" dirty="0" err="1" smtClean="0">
                <a:latin typeface="Courier New" panose="02070309020205020404" pitchFamily="49" charset="0"/>
                <a:cs typeface="Courier New" panose="02070309020205020404" pitchFamily="49" charset="0"/>
              </a:rPr>
              <a:t>chown</a:t>
            </a:r>
            <a:endParaRPr lang="en-US" dirty="0" smtClean="0">
              <a:latin typeface="Courier New" panose="02070309020205020404" pitchFamily="49" charset="0"/>
              <a:cs typeface="Courier New" panose="02070309020205020404" pitchFamily="49" charset="0"/>
            </a:endParaRPr>
          </a:p>
          <a:p>
            <a:r>
              <a:rPr lang="en-US" dirty="0" smtClean="0"/>
              <a:t>Can roll into one or two commands</a:t>
            </a:r>
          </a:p>
          <a:p>
            <a:pPr lvl="1"/>
            <a:r>
              <a:rPr lang="en-US" dirty="0" err="1" smtClean="0">
                <a:latin typeface="Courier New" pitchFamily="49" charset="0"/>
                <a:cs typeface="Courier New" pitchFamily="49" charset="0"/>
              </a:rPr>
              <a:t>adduser</a:t>
            </a:r>
            <a:r>
              <a:rPr lang="en-US" dirty="0" smtClean="0">
                <a:latin typeface="Courier New" pitchFamily="49" charset="0"/>
                <a:cs typeface="Courier New" pitchFamily="49" charset="0"/>
              </a:rPr>
              <a:t> --home DIR </a:t>
            </a:r>
            <a:r>
              <a:rPr lang="en-US" dirty="0" err="1" smtClean="0">
                <a:latin typeface="Courier New" panose="02070309020205020404" pitchFamily="49" charset="0"/>
                <a:cs typeface="Courier New" pitchFamily="49" charset="0"/>
              </a:rPr>
              <a:t>userid</a:t>
            </a:r>
            <a:endParaRPr lang="en-US" dirty="0" smtClean="0">
              <a:latin typeface="Courier New" panose="02070309020205020404" pitchFamily="49" charset="0"/>
              <a:cs typeface="Courier New" panose="02070309020205020404" pitchFamily="49" charset="0"/>
            </a:endParaRPr>
          </a:p>
          <a:p>
            <a:pPr lvl="2"/>
            <a:r>
              <a:rPr lang="en-US" dirty="0" smtClean="0"/>
              <a:t>will create DIR if does not exist</a:t>
            </a:r>
          </a:p>
          <a:p>
            <a:pPr lvl="1"/>
            <a:r>
              <a:rPr lang="en-US" dirty="0" err="1" smtClean="0">
                <a:latin typeface="Courier New" pitchFamily="49" charset="0"/>
                <a:cs typeface="Courier New" pitchFamily="49" charset="0"/>
              </a:rPr>
              <a:t>passwd</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userid</a:t>
            </a:r>
            <a:endParaRPr lang="en-US" dirty="0" smtClean="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useradd</a:t>
            </a:r>
            <a:r>
              <a:rPr lang="en-US" dirty="0" smtClean="0"/>
              <a:t> or </a:t>
            </a:r>
            <a:r>
              <a:rPr lang="en-US" dirty="0" err="1" smtClean="0"/>
              <a:t>adduser</a:t>
            </a:r>
            <a:r>
              <a:rPr lang="en-US" dirty="0" smtClean="0"/>
              <a:t>?</a:t>
            </a:r>
            <a:endParaRPr lang="en-US" dirty="0"/>
          </a:p>
        </p:txBody>
      </p:sp>
      <p:sp>
        <p:nvSpPr>
          <p:cNvPr id="3" name="Content Placeholder 2"/>
          <p:cNvSpPr>
            <a:spLocks noGrp="1"/>
          </p:cNvSpPr>
          <p:nvPr>
            <p:ph sz="quarter" idx="1"/>
          </p:nvPr>
        </p:nvSpPr>
        <p:spPr/>
        <p:txBody>
          <a:bodyPr/>
          <a:lstStyle/>
          <a:p>
            <a:r>
              <a:rPr lang="en-US" dirty="0" err="1" smtClean="0"/>
              <a:t>useradd</a:t>
            </a:r>
            <a:endParaRPr lang="en-US" dirty="0" smtClean="0"/>
          </a:p>
          <a:p>
            <a:pPr lvl="1"/>
            <a:r>
              <a:rPr lang="en-US" dirty="0" smtClean="0"/>
              <a:t>More primitive</a:t>
            </a:r>
          </a:p>
          <a:p>
            <a:pPr lvl="1"/>
            <a:r>
              <a:rPr lang="en-US" dirty="0" smtClean="0"/>
              <a:t>Part of core Linux</a:t>
            </a:r>
          </a:p>
          <a:p>
            <a:r>
              <a:rPr lang="en-US" dirty="0" err="1" smtClean="0"/>
              <a:t>adduser</a:t>
            </a:r>
            <a:endParaRPr lang="en-US" dirty="0" smtClean="0"/>
          </a:p>
          <a:p>
            <a:pPr lvl="1"/>
            <a:r>
              <a:rPr lang="en-US" dirty="0" smtClean="0"/>
              <a:t>script</a:t>
            </a:r>
          </a:p>
          <a:p>
            <a:pPr lvl="1"/>
            <a:r>
              <a:rPr lang="en-US" dirty="0" smtClean="0"/>
              <a:t>varies by distro</a:t>
            </a:r>
          </a:p>
          <a:p>
            <a:pPr lvl="2"/>
            <a:r>
              <a:rPr lang="en-US" dirty="0" smtClean="0"/>
              <a:t>on some it is a more automated process</a:t>
            </a:r>
          </a:p>
          <a:p>
            <a:pPr lvl="2"/>
            <a:r>
              <a:rPr lang="en-US" dirty="0" smtClean="0"/>
              <a:t>others it is a wrapper to </a:t>
            </a:r>
            <a:r>
              <a:rPr lang="en-US" dirty="0" err="1" smtClean="0"/>
              <a:t>useradd</a:t>
            </a:r>
            <a:endParaRPr lang="en-US" dirty="0" smtClean="0"/>
          </a:p>
          <a:p>
            <a:pPr lvl="1"/>
            <a:r>
              <a:rPr lang="en-US" dirty="0" smtClean="0"/>
              <a:t>check the use on your distro with man</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2.1.3179"/>
  <p:tag name="PPTVERSION" val="14"/>
  <p:tag name="TPOS" val="2"/>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1148</TotalTime>
  <Words>1463</Words>
  <Application>Microsoft Office PowerPoint</Application>
  <PresentationFormat>On-screen Show (4:3)</PresentationFormat>
  <Paragraphs>308</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Median</vt:lpstr>
      <vt:lpstr>Lab 4</vt:lpstr>
      <vt:lpstr>Overview – Why this lab</vt:lpstr>
      <vt:lpstr>User IDs</vt:lpstr>
      <vt:lpstr>New User IDs</vt:lpstr>
      <vt:lpstr>Create a new user</vt:lpstr>
      <vt:lpstr>GUI – Debian Users and Groups</vt:lpstr>
      <vt:lpstr>CLI – Method 1: useradd</vt:lpstr>
      <vt:lpstr>CLI – Method 2:  adduser</vt:lpstr>
      <vt:lpstr>useradd or adduser?</vt:lpstr>
      <vt:lpstr>Key files and directories</vt:lpstr>
      <vt:lpstr>Key Files/Directories</vt:lpstr>
      <vt:lpstr>/home</vt:lpstr>
      <vt:lpstr>Sample /home directory</vt:lpstr>
      <vt:lpstr>/etc/passwd file format</vt:lpstr>
      <vt:lpstr>/etc/passwd file format</vt:lpstr>
      <vt:lpstr>/etc/passwd example file</vt:lpstr>
      <vt:lpstr>/etc/shadow file format</vt:lpstr>
      <vt:lpstr>/etc/shadow file format</vt:lpstr>
      <vt:lpstr>/etc/shadow example</vt:lpstr>
      <vt:lpstr>Switches</vt:lpstr>
      <vt:lpstr>Switches: quick review</vt:lpstr>
      <vt:lpstr>Managed Switch</vt:lpstr>
      <vt:lpstr>Managed Switch</vt:lpstr>
      <vt:lpstr>Managed Switch</vt:lpstr>
      <vt:lpstr>Objectives of Lab 4</vt:lpstr>
      <vt:lpstr>What is a VLAN?</vt:lpstr>
      <vt:lpstr>3 Major steps</vt:lpstr>
      <vt:lpstr>Gotchas</vt:lpstr>
      <vt:lpstr>Notice </vt:lpstr>
      <vt:lpstr>Last minute reminders</vt:lpstr>
      <vt:lpstr>Last minute reminders</vt:lpstr>
      <vt:lpstr>Last minute reminders</vt:lpstr>
    </vt:vector>
  </TitlesOfParts>
  <Company>Home/School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11, 2006</dc:title>
  <dc:creator>Kombol</dc:creator>
  <cp:lastModifiedBy>ajkombol</cp:lastModifiedBy>
  <cp:revision>104</cp:revision>
  <cp:lastPrinted>2014-09-10T14:01:14Z</cp:lastPrinted>
  <dcterms:created xsi:type="dcterms:W3CDTF">2006-01-11T14:58:48Z</dcterms:created>
  <dcterms:modified xsi:type="dcterms:W3CDTF">2018-01-14T20:24:42Z</dcterms:modified>
</cp:coreProperties>
</file>