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1"/>
  </p:handoutMasterIdLst>
  <p:sldIdLst>
    <p:sldId id="256" r:id="rId2"/>
    <p:sldId id="257" r:id="rId3"/>
    <p:sldId id="270" r:id="rId4"/>
    <p:sldId id="277" r:id="rId5"/>
    <p:sldId id="286" r:id="rId6"/>
    <p:sldId id="278" r:id="rId7"/>
    <p:sldId id="279" r:id="rId8"/>
    <p:sldId id="281" r:id="rId9"/>
    <p:sldId id="284" r:id="rId10"/>
    <p:sldId id="292" r:id="rId11"/>
    <p:sldId id="271" r:id="rId12"/>
    <p:sldId id="258" r:id="rId13"/>
    <p:sldId id="290" r:id="rId14"/>
    <p:sldId id="267" r:id="rId15"/>
    <p:sldId id="289" r:id="rId16"/>
    <p:sldId id="264" r:id="rId17"/>
    <p:sldId id="269" r:id="rId18"/>
    <p:sldId id="283" r:id="rId19"/>
    <p:sldId id="268" r:id="rId20"/>
  </p:sldIdLst>
  <p:sldSz cx="9144000" cy="6858000" type="screen4x3"/>
  <p:notesSz cx="9144000" cy="6858000"/>
  <p:custDataLst>
    <p:tags r:id="rId2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5" autoAdjust="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14B95-4CEC-4D57-8F84-4913D44CE5A0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8D941-0636-4437-B34F-73D0BAD49C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3521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5695C-73F3-466A-BA06-66C78223C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134AC-8FFC-4852-9384-5C452233C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9A29E-1DEF-40D0-BA0F-E5B4CF19B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4D7BD-BE2F-4DFC-A9A7-986C3EBA5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3B60B-0927-41E7-99E7-507AC9C88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6D2AA-5DC7-41CE-A8BA-86C1D01F3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3E4BB-5D69-4AB6-8D36-49C0B07EC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BA2C3-A13D-4105-BF5A-5B1AE2509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A3721-FA9D-4CB1-93C6-29132D64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9DEA2-8D6A-4347-8C8A-A3D0988A5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E5272-F090-46B3-98FF-C11431B48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BB4C4B-BDFE-4DDB-BE2B-5D4E8D692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ui.linksys.com/WRT54G/v5/1.00.2/Setup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Lab 05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Firewalls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Gshadow</a:t>
            </a:r>
            <a:r>
              <a:rPr lang="en-US" dirty="0"/>
              <a:t> File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4958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general:!!: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shelley:juan,bob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Where:</a:t>
            </a:r>
          </a:p>
          <a:p>
            <a:pPr lvl="1"/>
            <a:r>
              <a:rPr lang="en-US" i="1" dirty="0"/>
              <a:t>Group </a:t>
            </a:r>
            <a:r>
              <a:rPr lang="en-US" i="1" dirty="0" smtClean="0"/>
              <a:t>name</a:t>
            </a:r>
          </a:p>
          <a:p>
            <a:pPr lvl="2"/>
            <a:r>
              <a:rPr lang="en-US" dirty="0" smtClean="0"/>
              <a:t>Name </a:t>
            </a:r>
            <a:r>
              <a:rPr lang="en-US" dirty="0"/>
              <a:t>of the </a:t>
            </a:r>
            <a:r>
              <a:rPr lang="en-US" dirty="0" smtClean="0"/>
              <a:t>group</a:t>
            </a:r>
          </a:p>
          <a:p>
            <a:pPr lvl="1"/>
            <a:r>
              <a:rPr lang="en-US" i="1" dirty="0" smtClean="0"/>
              <a:t>Encrypted password</a:t>
            </a:r>
          </a:p>
          <a:p>
            <a:pPr lvl="2"/>
            <a:r>
              <a:rPr lang="en-US" dirty="0" smtClean="0"/>
              <a:t>!: no </a:t>
            </a:r>
            <a:r>
              <a:rPr lang="en-US" dirty="0"/>
              <a:t>user is allowed to access the group using the </a:t>
            </a:r>
            <a:r>
              <a:rPr lang="en-US" dirty="0" err="1"/>
              <a:t>newgrp</a:t>
            </a:r>
            <a:r>
              <a:rPr lang="en-US" dirty="0"/>
              <a:t> </a:t>
            </a:r>
            <a:r>
              <a:rPr lang="en-US" dirty="0" smtClean="0"/>
              <a:t>command</a:t>
            </a:r>
          </a:p>
          <a:p>
            <a:pPr lvl="2"/>
            <a:r>
              <a:rPr lang="en-US" dirty="0" smtClean="0"/>
              <a:t>!!: same </a:t>
            </a:r>
            <a:r>
              <a:rPr lang="en-US" dirty="0"/>
              <a:t>as </a:t>
            </a:r>
            <a:r>
              <a:rPr lang="en-US" dirty="0" smtClean="0"/>
              <a:t>!</a:t>
            </a:r>
          </a:p>
          <a:p>
            <a:pPr lvl="3"/>
            <a:r>
              <a:rPr lang="en-US" dirty="0" smtClean="0"/>
              <a:t>It </a:t>
            </a:r>
            <a:r>
              <a:rPr lang="en-US" dirty="0"/>
              <a:t>also indicates that a password has never been set </a:t>
            </a:r>
            <a:r>
              <a:rPr lang="en-US" dirty="0" smtClean="0"/>
              <a:t>before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the value is null, only group members can log into the group. </a:t>
            </a:r>
          </a:p>
          <a:p>
            <a:pPr lvl="1"/>
            <a:r>
              <a:rPr lang="en-US" i="1" dirty="0"/>
              <a:t>Group </a:t>
            </a:r>
            <a:r>
              <a:rPr lang="en-US" i="1" dirty="0" smtClean="0"/>
              <a:t>administrators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omma </a:t>
            </a:r>
            <a:r>
              <a:rPr lang="en-US" dirty="0"/>
              <a:t>delimited </a:t>
            </a:r>
            <a:r>
              <a:rPr lang="en-US" dirty="0" smtClean="0"/>
              <a:t>list</a:t>
            </a:r>
            <a:endParaRPr lang="en-US" i="1" dirty="0" smtClean="0"/>
          </a:p>
          <a:p>
            <a:pPr lvl="2"/>
            <a:r>
              <a:rPr lang="en-US" dirty="0" smtClean="0"/>
              <a:t>Can </a:t>
            </a:r>
            <a:r>
              <a:rPr lang="en-US" dirty="0"/>
              <a:t>add or remove group members using the </a:t>
            </a:r>
            <a:r>
              <a:rPr lang="en-US" dirty="0" err="1"/>
              <a:t>gpasswd</a:t>
            </a:r>
            <a:r>
              <a:rPr lang="en-US" dirty="0"/>
              <a:t> </a:t>
            </a:r>
            <a:r>
              <a:rPr lang="en-US" dirty="0" smtClean="0"/>
              <a:t>command</a:t>
            </a:r>
            <a:endParaRPr lang="en-US" dirty="0"/>
          </a:p>
          <a:p>
            <a:pPr lvl="1"/>
            <a:r>
              <a:rPr lang="en-US" i="1" dirty="0"/>
              <a:t>Group </a:t>
            </a:r>
            <a:r>
              <a:rPr lang="en-US" i="1" dirty="0" smtClean="0"/>
              <a:t>members</a:t>
            </a:r>
          </a:p>
          <a:p>
            <a:pPr lvl="2"/>
            <a:r>
              <a:rPr lang="en-US" dirty="0"/>
              <a:t>Comma delimited list</a:t>
            </a:r>
            <a:endParaRPr lang="en-US" i="1" dirty="0"/>
          </a:p>
          <a:p>
            <a:pPr lvl="2"/>
            <a:r>
              <a:rPr lang="en-US" dirty="0" smtClean="0"/>
              <a:t>Regular</a:t>
            </a:r>
            <a:r>
              <a:rPr lang="en-US" dirty="0"/>
              <a:t>, non-administrative members of the </a:t>
            </a:r>
            <a:r>
              <a:rPr lang="en-US" dirty="0" smtClean="0"/>
              <a:t>group</a:t>
            </a:r>
          </a:p>
          <a:p>
            <a:pPr lvl="2"/>
            <a:r>
              <a:rPr lang="en-US" dirty="0" smtClean="0"/>
              <a:t>Should be the same as in group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4882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Step 1: Set up HW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990600" y="4495800"/>
            <a:ext cx="15240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VM on PC</a:t>
            </a:r>
          </a:p>
          <a:p>
            <a:pPr algn="ctr"/>
            <a:r>
              <a:rPr lang="en-US" dirty="0" smtClean="0"/>
              <a:t>192.168.1.n</a:t>
            </a:r>
            <a:br>
              <a:rPr lang="en-US" dirty="0" smtClean="0"/>
            </a:br>
            <a:r>
              <a:rPr lang="en-US" sz="1100" dirty="0" smtClean="0"/>
              <a:t>(DHCP assigned</a:t>
            </a:r>
            <a:br>
              <a:rPr lang="en-US" sz="1100" dirty="0" smtClean="0"/>
            </a:br>
            <a:r>
              <a:rPr lang="en-US" sz="1100" dirty="0" smtClean="0"/>
              <a:t> by Linksys)</a:t>
            </a:r>
            <a:endParaRPr lang="en-US" dirty="0"/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400800" y="4495800"/>
            <a:ext cx="15240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Hades Server</a:t>
            </a:r>
            <a:br>
              <a:rPr lang="en-US" dirty="0" smtClean="0"/>
            </a:br>
            <a:r>
              <a:rPr lang="en-US" sz="1100" dirty="0" smtClean="0"/>
              <a:t>Wall </a:t>
            </a:r>
            <a:r>
              <a:rPr lang="en-US" sz="1100" dirty="0"/>
              <a:t>Connection</a:t>
            </a:r>
            <a:endParaRPr lang="en-US" dirty="0"/>
          </a:p>
          <a:p>
            <a:pPr algn="ctr"/>
            <a:r>
              <a:rPr lang="en-US" dirty="0" smtClean="0"/>
              <a:t>172.16.1.x</a:t>
            </a:r>
            <a:br>
              <a:rPr lang="en-US" dirty="0" smtClean="0"/>
            </a:br>
            <a:r>
              <a:rPr lang="en-US" sz="1100" dirty="0" smtClean="0"/>
              <a:t>(DHCP assigned </a:t>
            </a:r>
            <a:br>
              <a:rPr lang="en-US" sz="1100" dirty="0" smtClean="0"/>
            </a:br>
            <a:r>
              <a:rPr lang="en-US" sz="1100" dirty="0" smtClean="0"/>
              <a:t>by </a:t>
            </a:r>
            <a:r>
              <a:rPr lang="en-US" sz="1100" dirty="0" err="1" smtClean="0"/>
              <a:t>hades.lab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676400" y="2209800"/>
            <a:ext cx="6248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                     Linksys Router</a:t>
            </a:r>
            <a:endParaRPr lang="en-US" sz="1200" dirty="0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905000" y="2514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9"/>
          <p:cNvSpPr>
            <a:spLocks noChangeArrowheads="1"/>
          </p:cNvSpPr>
          <p:nvPr/>
        </p:nvSpPr>
        <p:spPr bwMode="auto">
          <a:xfrm>
            <a:off x="2667000" y="2514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8" name="Rectangle 10"/>
          <p:cNvSpPr>
            <a:spLocks noChangeArrowheads="1"/>
          </p:cNvSpPr>
          <p:nvPr/>
        </p:nvSpPr>
        <p:spPr bwMode="auto">
          <a:xfrm>
            <a:off x="7239000" y="2514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29" name="AutoShape 11"/>
          <p:cNvCxnSpPr>
            <a:cxnSpLocks noChangeShapeType="1"/>
            <a:stCxn id="5123" idx="3"/>
            <a:endCxn id="5126" idx="2"/>
          </p:cNvCxnSpPr>
          <p:nvPr/>
        </p:nvCxnSpPr>
        <p:spPr bwMode="auto">
          <a:xfrm flipH="1" flipV="1">
            <a:off x="2133600" y="2895600"/>
            <a:ext cx="381000" cy="2133600"/>
          </a:xfrm>
          <a:prstGeom prst="bentConnector4">
            <a:avLst>
              <a:gd name="adj1" fmla="val -60000"/>
              <a:gd name="adj2" fmla="val 625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130" name="AutoShape 12"/>
          <p:cNvCxnSpPr>
            <a:cxnSpLocks noChangeShapeType="1"/>
            <a:stCxn id="5124" idx="3"/>
            <a:endCxn id="5128" idx="2"/>
          </p:cNvCxnSpPr>
          <p:nvPr/>
        </p:nvCxnSpPr>
        <p:spPr bwMode="auto">
          <a:xfrm flipH="1" flipV="1">
            <a:off x="7467600" y="2895600"/>
            <a:ext cx="457200" cy="2133600"/>
          </a:xfrm>
          <a:prstGeom prst="bentConnector4">
            <a:avLst>
              <a:gd name="adj1" fmla="val -50000"/>
              <a:gd name="adj2" fmla="val 625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131" name="TextBox 11"/>
          <p:cNvSpPr txBox="1">
            <a:spLocks noChangeArrowheads="1"/>
          </p:cNvSpPr>
          <p:nvPr/>
        </p:nvSpPr>
        <p:spPr bwMode="auto">
          <a:xfrm>
            <a:off x="1905000" y="1828800"/>
            <a:ext cx="876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Port 1</a:t>
            </a:r>
          </a:p>
        </p:txBody>
      </p:sp>
      <p:sp>
        <p:nvSpPr>
          <p:cNvPr id="5132" name="TextBox 12"/>
          <p:cNvSpPr txBox="1">
            <a:spLocks noChangeArrowheads="1"/>
          </p:cNvSpPr>
          <p:nvPr/>
        </p:nvSpPr>
        <p:spPr bwMode="auto">
          <a:xfrm>
            <a:off x="6477000" y="1828800"/>
            <a:ext cx="208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WAN or Internet</a:t>
            </a:r>
          </a:p>
        </p:txBody>
      </p:sp>
      <p:sp>
        <p:nvSpPr>
          <p:cNvPr id="5133" name="TextBox 13"/>
          <p:cNvSpPr txBox="1">
            <a:spLocks noChangeArrowheads="1"/>
          </p:cNvSpPr>
          <p:nvPr/>
        </p:nvSpPr>
        <p:spPr bwMode="auto">
          <a:xfrm>
            <a:off x="2994153" y="3309144"/>
            <a:ext cx="295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Default IP: 192.168.1.1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429000" y="2514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6096000" y="2514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Right Brace 16"/>
          <p:cNvSpPr/>
          <p:nvPr/>
        </p:nvSpPr>
        <p:spPr bwMode="auto">
          <a:xfrm rot="16200000">
            <a:off x="4038600" y="-76200"/>
            <a:ext cx="381000" cy="4800600"/>
          </a:xfrm>
          <a:prstGeom prst="rightBrace">
            <a:avLst/>
          </a:prstGeom>
          <a:solidFill>
            <a:schemeClr val="accent1"/>
          </a:solidFill>
          <a:ln w="158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33800" y="182880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4243516" y="2514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cxnSp>
        <p:nvCxnSpPr>
          <p:cNvPr id="3" name="Elbow Connector 2"/>
          <p:cNvCxnSpPr/>
          <p:nvPr/>
        </p:nvCxnSpPr>
        <p:spPr bwMode="auto">
          <a:xfrm rot="5400000" flipH="1" flipV="1">
            <a:off x="5911056" y="3080544"/>
            <a:ext cx="598488" cy="228600"/>
          </a:xfrm>
          <a:prstGeom prst="bentConnector3">
            <a:avLst>
              <a:gd name="adj1" fmla="val 104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13"/>
          <p:cNvSpPr txBox="1">
            <a:spLocks noChangeArrowheads="1"/>
          </p:cNvSpPr>
          <p:nvPr/>
        </p:nvSpPr>
        <p:spPr bwMode="auto">
          <a:xfrm>
            <a:off x="6096000" y="605135"/>
            <a:ext cx="30861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IP address assigned by: </a:t>
            </a:r>
          </a:p>
          <a:p>
            <a:r>
              <a:rPr lang="en-US" dirty="0" smtClean="0"/>
              <a:t>- WAN side DHCP</a:t>
            </a:r>
          </a:p>
          <a:p>
            <a:r>
              <a:rPr lang="en-US" dirty="0" smtClean="0"/>
              <a:t>- User Via Web interface</a:t>
            </a:r>
            <a:endParaRPr lang="en-US" dirty="0"/>
          </a:p>
        </p:txBody>
      </p:sp>
      <p:cxnSp>
        <p:nvCxnSpPr>
          <p:cNvPr id="25" name="Elbow Connector 24"/>
          <p:cNvCxnSpPr>
            <a:endCxn id="5125" idx="3"/>
          </p:cNvCxnSpPr>
          <p:nvPr/>
        </p:nvCxnSpPr>
        <p:spPr bwMode="auto">
          <a:xfrm rot="5400000">
            <a:off x="7791450" y="1466850"/>
            <a:ext cx="1333500" cy="10668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Linksys Web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Web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ui.linksys.com/WRT54G/v5/1.00.2/Setup.htm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26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 Overview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Reset a Linksys router to factory defaults</a:t>
            </a:r>
          </a:p>
          <a:p>
            <a:r>
              <a:rPr lang="en-US" dirty="0" smtClean="0"/>
              <a:t>Connect router between PC and lab server</a:t>
            </a:r>
          </a:p>
          <a:p>
            <a:pPr lvl="1"/>
            <a:r>
              <a:rPr lang="en-US" dirty="0" smtClean="0"/>
              <a:t>Lab side to WAN or Internet</a:t>
            </a:r>
          </a:p>
          <a:p>
            <a:pPr lvl="1"/>
            <a:r>
              <a:rPr lang="en-US" dirty="0" smtClean="0"/>
              <a:t>Workstation to one of the switch ports</a:t>
            </a:r>
          </a:p>
          <a:p>
            <a:r>
              <a:rPr lang="en-US" dirty="0" smtClean="0"/>
              <a:t>Familiarize with  router</a:t>
            </a:r>
          </a:p>
          <a:p>
            <a:pPr lvl="1"/>
            <a:r>
              <a:rPr lang="en-US" dirty="0" smtClean="0"/>
              <a:t>Check router WAN side IP address</a:t>
            </a:r>
          </a:p>
          <a:p>
            <a:pPr lvl="1"/>
            <a:r>
              <a:rPr lang="en-US" dirty="0" smtClean="0"/>
              <a:t>Check IP addresses assigned to VM(s) and workstation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 Overview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Ensure it works</a:t>
            </a:r>
          </a:p>
          <a:p>
            <a:pPr lvl="1"/>
            <a:r>
              <a:rPr lang="en-US" dirty="0" smtClean="0"/>
              <a:t>Try HTTP</a:t>
            </a:r>
          </a:p>
          <a:p>
            <a:pPr lvl="2"/>
            <a:r>
              <a:rPr lang="en-US" dirty="0" smtClean="0"/>
              <a:t>Browse the denoted URLs and IP addresses</a:t>
            </a:r>
          </a:p>
          <a:p>
            <a:pPr lvl="1"/>
            <a:r>
              <a:rPr lang="en-US" dirty="0" smtClean="0"/>
              <a:t>Try </a:t>
            </a:r>
            <a:r>
              <a:rPr lang="en-US" dirty="0" err="1" smtClean="0"/>
              <a:t>ssh</a:t>
            </a:r>
            <a:endParaRPr lang="en-US" dirty="0" smtClean="0"/>
          </a:p>
          <a:p>
            <a:pPr lvl="2"/>
            <a:r>
              <a:rPr lang="en-US" dirty="0" smtClean="0"/>
              <a:t>Enter command to log on</a:t>
            </a:r>
          </a:p>
          <a:p>
            <a:pPr lvl="2"/>
            <a:r>
              <a:rPr lang="en-US" dirty="0" smtClean="0"/>
              <a:t>Do not need to log on</a:t>
            </a:r>
          </a:p>
          <a:p>
            <a:r>
              <a:rPr lang="en-US" dirty="0" smtClean="0"/>
              <a:t>Try restrictions</a:t>
            </a:r>
          </a:p>
          <a:p>
            <a:pPr lvl="1"/>
            <a:r>
              <a:rPr lang="en-US" dirty="0" smtClean="0"/>
              <a:t>Restrict HTTP</a:t>
            </a:r>
          </a:p>
          <a:p>
            <a:pPr lvl="1"/>
            <a:r>
              <a:rPr lang="en-US" dirty="0" smtClean="0"/>
              <a:t>Restrict ssh</a:t>
            </a:r>
          </a:p>
        </p:txBody>
      </p:sp>
    </p:spTree>
    <p:extLst>
      <p:ext uri="{BB962C8B-B14F-4D97-AF65-F5344CB8AC3E}">
        <p14:creationId xmlns:p14="http://schemas.microsoft.com/office/powerpoint/2010/main" xmlns="" val="207851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“Gotchas”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When you connect through the router you are no longer directly connected in the lab network</a:t>
            </a:r>
          </a:p>
          <a:p>
            <a:pPr lvl="1"/>
            <a:r>
              <a:rPr lang="en-US" sz="2000" dirty="0" smtClean="0"/>
              <a:t>No direct access to the </a:t>
            </a:r>
            <a:r>
              <a:rPr lang="en-US" sz="2000" dirty="0" err="1" smtClean="0"/>
              <a:t>hades</a:t>
            </a:r>
            <a:r>
              <a:rPr lang="en-US" sz="2000" dirty="0" smtClean="0"/>
              <a:t> server</a:t>
            </a:r>
          </a:p>
          <a:p>
            <a:pPr lvl="2"/>
            <a:r>
              <a:rPr lang="en-US" sz="1800" dirty="0" smtClean="0"/>
              <a:t>Access via the router</a:t>
            </a:r>
          </a:p>
          <a:p>
            <a:pPr lvl="1"/>
            <a:r>
              <a:rPr lang="en-US" sz="2000" dirty="0" smtClean="0"/>
              <a:t>Should have no impact to your VM for this lab</a:t>
            </a:r>
          </a:p>
          <a:p>
            <a:pPr lvl="1"/>
            <a:r>
              <a:rPr lang="en-US" sz="2000" dirty="0" smtClean="0"/>
              <a:t>Might impact how you do screen prints, etc.</a:t>
            </a:r>
          </a:p>
          <a:p>
            <a:pPr lvl="1"/>
            <a:r>
              <a:rPr lang="en-US" sz="2000" dirty="0" smtClean="0"/>
              <a:t>Investigate: can you access the NFS server?</a:t>
            </a:r>
          </a:p>
          <a:p>
            <a:pPr lvl="2"/>
            <a:r>
              <a:rPr lang="en-US" sz="1700" dirty="0" smtClean="0"/>
              <a:t>Why or why not?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Notes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267200"/>
          </a:xfrm>
        </p:spPr>
        <p:txBody>
          <a:bodyPr/>
          <a:lstStyle/>
          <a:p>
            <a:r>
              <a:rPr lang="en-US" dirty="0" smtClean="0"/>
              <a:t>When you connect the Linksys Router to the lab network</a:t>
            </a:r>
          </a:p>
          <a:p>
            <a:pPr lvl="1"/>
            <a:r>
              <a:rPr lang="en-US" dirty="0" smtClean="0"/>
              <a:t>The WAN (Internet) side gets an IP address from the DHCP server in </a:t>
            </a:r>
            <a:r>
              <a:rPr lang="en-US" i="1" dirty="0" smtClean="0"/>
              <a:t>hades.lab</a:t>
            </a:r>
          </a:p>
          <a:p>
            <a:pPr lvl="1"/>
            <a:r>
              <a:rPr lang="en-US" dirty="0" smtClean="0"/>
              <a:t>Linksys has its own DHCP server</a:t>
            </a:r>
          </a:p>
          <a:p>
            <a:pPr lvl="2"/>
            <a:r>
              <a:rPr lang="en-US" dirty="0" smtClean="0"/>
              <a:t>Enabled by default</a:t>
            </a:r>
          </a:p>
          <a:p>
            <a:pPr lvl="2"/>
            <a:r>
              <a:rPr lang="en-US" dirty="0" smtClean="0"/>
              <a:t>It grants addresses to elements connected to the LAN side</a:t>
            </a:r>
          </a:p>
          <a:p>
            <a:r>
              <a:rPr lang="en-US" dirty="0" smtClean="0"/>
              <a:t>Use those facts to your advantage!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browsers and other devices can cache old results</a:t>
            </a:r>
          </a:p>
          <a:p>
            <a:pPr lvl="1"/>
            <a:r>
              <a:rPr lang="en-US" dirty="0" smtClean="0"/>
              <a:t>May need to force refresh</a:t>
            </a:r>
          </a:p>
        </p:txBody>
      </p:sp>
    </p:spTree>
    <p:extLst>
      <p:ext uri="{BB962C8B-B14F-4D97-AF65-F5344CB8AC3E}">
        <p14:creationId xmlns:p14="http://schemas.microsoft.com/office/powerpoint/2010/main" xmlns="" val="5081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notes: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01000" cy="4267200"/>
          </a:xfrm>
        </p:spPr>
        <p:txBody>
          <a:bodyPr/>
          <a:lstStyle/>
          <a:p>
            <a:r>
              <a:rPr lang="en-US" sz="2400" dirty="0" smtClean="0"/>
              <a:t>Firewall can be</a:t>
            </a:r>
          </a:p>
          <a:p>
            <a:pPr lvl="1"/>
            <a:r>
              <a:rPr lang="en-US" sz="2000" dirty="0" smtClean="0"/>
              <a:t>A piece of hardware inserted between pc and world</a:t>
            </a:r>
          </a:p>
          <a:p>
            <a:pPr lvl="1"/>
            <a:r>
              <a:rPr lang="en-US" sz="2000" dirty="0" smtClean="0"/>
              <a:t>Some software</a:t>
            </a:r>
          </a:p>
          <a:p>
            <a:pPr lvl="1"/>
            <a:r>
              <a:rPr lang="en-US" sz="2000" dirty="0" smtClean="0"/>
              <a:t>Both</a:t>
            </a:r>
          </a:p>
          <a:p>
            <a:r>
              <a:rPr lang="en-US" sz="2400" dirty="0" smtClean="0"/>
              <a:t>Can block/pass</a:t>
            </a:r>
          </a:p>
          <a:p>
            <a:pPr lvl="1"/>
            <a:r>
              <a:rPr lang="en-US" sz="2000" dirty="0" smtClean="0"/>
              <a:t>MAC addresses</a:t>
            </a:r>
          </a:p>
          <a:p>
            <a:pPr lvl="1"/>
            <a:r>
              <a:rPr lang="en-US" sz="2000" dirty="0" smtClean="0"/>
              <a:t>IP addresses</a:t>
            </a:r>
          </a:p>
          <a:p>
            <a:pPr lvl="1"/>
            <a:r>
              <a:rPr lang="en-US" sz="2000" dirty="0" smtClean="0"/>
              <a:t>Specific hours</a:t>
            </a:r>
          </a:p>
          <a:p>
            <a:pPr lvl="1"/>
            <a:r>
              <a:rPr lang="en-US" sz="2000" dirty="0" smtClean="0"/>
              <a:t>Specific services (protocols)</a:t>
            </a:r>
          </a:p>
          <a:p>
            <a:pPr lvl="1"/>
            <a:r>
              <a:rPr lang="en-US" sz="2000" dirty="0" smtClean="0"/>
              <a:t>By ranges…</a:t>
            </a:r>
          </a:p>
          <a:p>
            <a:pPr lvl="1"/>
            <a:r>
              <a:rPr lang="en-US" sz="2000" dirty="0" smtClean="0"/>
              <a:t>AND MORE!</a:t>
            </a:r>
          </a:p>
          <a:p>
            <a:r>
              <a:rPr lang="en-US" sz="2400" dirty="0" smtClean="0"/>
              <a:t>Capability varies </a:t>
            </a:r>
            <a:r>
              <a:rPr lang="en-US" sz="2400" smtClean="0"/>
              <a:t>by device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/>
              <a:t>Firewall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Linux Tricks</a:t>
            </a:r>
          </a:p>
          <a:p>
            <a:pPr lvl="1" eaLnBrk="1" hangingPunct="1"/>
            <a:r>
              <a:rPr lang="en-US" dirty="0" smtClean="0"/>
              <a:t>Groups</a:t>
            </a:r>
          </a:p>
          <a:p>
            <a:pPr eaLnBrk="1" hangingPunct="1"/>
            <a:r>
              <a:rPr lang="en-US" dirty="0" smtClean="0"/>
              <a:t>Firewall</a:t>
            </a:r>
          </a:p>
          <a:p>
            <a:pPr lvl="1" eaLnBrk="1" hangingPunct="1"/>
            <a:r>
              <a:rPr lang="en-US" dirty="0" smtClean="0"/>
              <a:t>Insert a Linksys home “router” between:</a:t>
            </a:r>
          </a:p>
          <a:p>
            <a:pPr lvl="2" eaLnBrk="1" hangingPunct="1"/>
            <a:r>
              <a:rPr lang="en-US" dirty="0" smtClean="0"/>
              <a:t>VM</a:t>
            </a:r>
          </a:p>
          <a:p>
            <a:pPr lvl="2" eaLnBrk="1" hangingPunct="1"/>
            <a:r>
              <a:rPr lang="en-US" dirty="0" smtClean="0"/>
              <a:t>Service (lab servers)</a:t>
            </a:r>
          </a:p>
          <a:p>
            <a:pPr lvl="1" eaLnBrk="1" hangingPunct="1"/>
            <a:r>
              <a:rPr lang="en-US" dirty="0" smtClean="0"/>
              <a:t>Configure firewall</a:t>
            </a:r>
          </a:p>
          <a:p>
            <a:pPr lvl="2" eaLnBrk="1" hangingPunct="1"/>
            <a:r>
              <a:rPr lang="en-US" dirty="0" smtClean="0"/>
              <a:t>Check working normal</a:t>
            </a:r>
          </a:p>
          <a:p>
            <a:pPr lvl="2" eaLnBrk="1" hangingPunct="1"/>
            <a:r>
              <a:rPr lang="en-US" dirty="0" smtClean="0"/>
              <a:t>Block http</a:t>
            </a:r>
          </a:p>
          <a:p>
            <a:pPr lvl="2" eaLnBrk="1" hangingPunct="1"/>
            <a:r>
              <a:rPr lang="en-US" dirty="0" smtClean="0"/>
              <a:t>Block </a:t>
            </a:r>
            <a:r>
              <a:rPr lang="en-US" dirty="0" err="1" smtClean="0"/>
              <a:t>ssh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Tricks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permission sets</a:t>
            </a:r>
          </a:p>
          <a:p>
            <a:r>
              <a:rPr lang="en-US" dirty="0" smtClean="0"/>
              <a:t>Controls the access to the file by a similar group of users</a:t>
            </a:r>
            <a:endParaRPr lang="en-US" dirty="0"/>
          </a:p>
        </p:txBody>
      </p:sp>
      <p:pic>
        <p:nvPicPr>
          <p:cNvPr id="4" name="Content Placeholder 9" descr="permissions_diagram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2677" y="3657600"/>
            <a:ext cx="443132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 bwMode="auto">
          <a:xfrm>
            <a:off x="5638800" y="3869635"/>
            <a:ext cx="533400" cy="304800"/>
          </a:xfrm>
          <a:prstGeom prst="ellips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Files/Directories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7543800" cy="4267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As before: the users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/etc/shadow</a:t>
            </a:r>
          </a:p>
          <a:p>
            <a:pPr lvl="1"/>
            <a:r>
              <a:rPr lang="en-US" dirty="0" smtClean="0"/>
              <a:t>Encrypted sensitive data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/etc/group</a:t>
            </a:r>
          </a:p>
          <a:p>
            <a:pPr lvl="1"/>
            <a:r>
              <a:rPr 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Contains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group info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/etc/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gshadow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Used by the groups for sensitive data</a:t>
            </a:r>
          </a:p>
          <a:p>
            <a:pPr lvl="2"/>
            <a:r>
              <a:rPr lang="en-US" dirty="0"/>
              <a:t>Similar to shadow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469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GUI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Debian: Users </a:t>
            </a:r>
            <a:r>
              <a:rPr lang="en-US" sz="2400" dirty="0"/>
              <a:t>and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272462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Debian:</a:t>
            </a:r>
          </a:p>
          <a:p>
            <a:pPr lvl="1"/>
            <a:r>
              <a:rPr lang="en-US" dirty="0" smtClean="0"/>
              <a:t>Use the </a:t>
            </a:r>
            <a:r>
              <a:rPr lang="en-US" i="1" dirty="0" smtClean="0"/>
              <a:t>Users and Groups </a:t>
            </a:r>
            <a:r>
              <a:rPr lang="en-US" dirty="0" smtClean="0"/>
              <a:t>panel</a:t>
            </a:r>
          </a:p>
          <a:p>
            <a:pPr lvl="1"/>
            <a:r>
              <a:rPr lang="en-US" dirty="0" smtClean="0"/>
              <a:t>In </a:t>
            </a:r>
            <a:r>
              <a:rPr lang="en-US" i="1" dirty="0" smtClean="0"/>
              <a:t>Applications </a:t>
            </a:r>
            <a:r>
              <a:rPr lang="en-US" i="1" dirty="0" smtClean="0">
                <a:sym typeface="Wingdings" panose="05000000000000000000" pitchFamily="2" charset="2"/>
              </a:rPr>
              <a:t> S</a:t>
            </a:r>
            <a:r>
              <a:rPr lang="en-US" i="1" dirty="0" smtClean="0"/>
              <a:t>ystem tools </a:t>
            </a:r>
            <a:r>
              <a:rPr lang="en-US" i="1" dirty="0" smtClean="0">
                <a:sym typeface="Wingdings" pitchFamily="2" charset="2"/>
              </a:rPr>
              <a:t> Administration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Note: Gnome 3 no longer includes </a:t>
            </a:r>
            <a:r>
              <a:rPr lang="en-US" i="1" dirty="0" smtClean="0">
                <a:sym typeface="Wingdings" pitchFamily="2" charset="2"/>
              </a:rPr>
              <a:t>Users and Groups</a:t>
            </a:r>
            <a:r>
              <a:rPr lang="en-US" dirty="0" smtClean="0">
                <a:sym typeface="Wingdings" pitchFamily="2" charset="2"/>
              </a:rPr>
              <a:t> as part of the default installation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Use Synaptic to install </a:t>
            </a:r>
            <a:r>
              <a:rPr lang="en-US" b="1" i="1" dirty="0" smtClean="0">
                <a:sym typeface="Wingdings" pitchFamily="2" charset="2"/>
              </a:rPr>
              <a:t>gnome-system-tools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Look for the area to manage groups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Varies in some Debian versions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Group will have an option to add a group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That will have an option to add members to the group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Will also have a facility to update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May be called “Properties”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Will need to know root PW for your VM to 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CLI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76400"/>
            <a:ext cx="8196262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Need to have privileged account</a:t>
            </a:r>
          </a:p>
          <a:p>
            <a:pPr lvl="1"/>
            <a:r>
              <a:rPr lang="en-US" sz="2000" dirty="0" smtClean="0"/>
              <a:t>e.g. root authority</a:t>
            </a:r>
          </a:p>
          <a:p>
            <a:r>
              <a:rPr lang="en-US" sz="2400" dirty="0" smtClean="0"/>
              <a:t>Open appropriate terminal</a:t>
            </a:r>
          </a:p>
          <a:p>
            <a:r>
              <a:rPr lang="en-US" sz="2400" dirty="0" smtClean="0"/>
              <a:t>Many ways to create users and groups:</a:t>
            </a:r>
          </a:p>
          <a:p>
            <a:pPr lvl="1"/>
            <a:r>
              <a:rPr lang="en-US" sz="2000" dirty="0" smtClean="0"/>
              <a:t>E.g. for pre-existing users</a:t>
            </a:r>
          </a:p>
          <a:p>
            <a:pPr lvl="2"/>
            <a:r>
              <a:rPr lang="en-US" sz="1800" dirty="0" smtClean="0"/>
              <a:t>Create the group</a:t>
            </a:r>
          </a:p>
          <a:p>
            <a:pPr lvl="3"/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addgroup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newgroupname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smtClean="0"/>
              <a:t>add existing users to the group</a:t>
            </a:r>
          </a:p>
          <a:p>
            <a:pPr lvl="3"/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usermod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–a –G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groupname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userID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 smtClean="0"/>
              <a:t>E.g. to create users in an existing group</a:t>
            </a:r>
          </a:p>
          <a:p>
            <a:pPr lvl="2"/>
            <a:r>
              <a:rPr lang="en-US" sz="1800" dirty="0" smtClean="0"/>
              <a:t>add the new user to an existing group</a:t>
            </a:r>
          </a:p>
          <a:p>
            <a:pPr lvl="3"/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useradd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–G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existingGroup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newID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smtClean="0"/>
              <a:t>Set the password for the new user</a:t>
            </a:r>
          </a:p>
          <a:p>
            <a:pPr lvl="3"/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newID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/>
              <a:t>Use man to find more options for the above commands</a:t>
            </a:r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File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cdrom:x:24:vivek,student13,raj 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_____ _ _  _____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|    | |  |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|    | |  |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1    2 3  4 </a:t>
            </a:r>
          </a:p>
          <a:p>
            <a:r>
              <a:rPr lang="en-US" sz="3400" dirty="0" smtClean="0">
                <a:cs typeface="Courier New" pitchFamily="49" charset="0"/>
              </a:rPr>
              <a:t>Where,</a:t>
            </a:r>
          </a:p>
          <a:p>
            <a:pPr lvl="1"/>
            <a:r>
              <a:rPr lang="en-US" b="1" dirty="0" smtClean="0"/>
              <a:t>1 - </a:t>
            </a:r>
            <a:r>
              <a:rPr lang="en-US" b="1" dirty="0" err="1" smtClean="0"/>
              <a:t>group_name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It is the name of group. </a:t>
            </a:r>
          </a:p>
          <a:p>
            <a:pPr lvl="2"/>
            <a:r>
              <a:rPr lang="en-US" dirty="0" smtClean="0"/>
              <a:t>If you run </a:t>
            </a:r>
            <a:r>
              <a:rPr lang="en-US" dirty="0" err="1" smtClean="0"/>
              <a:t>ls</a:t>
            </a:r>
            <a:r>
              <a:rPr lang="en-US" dirty="0" smtClean="0"/>
              <a:t> -l command, you will see this name printed in the group field.</a:t>
            </a:r>
          </a:p>
          <a:p>
            <a:pPr lvl="1"/>
            <a:r>
              <a:rPr lang="en-US" b="1" dirty="0" smtClean="0"/>
              <a:t>2 - Password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Generally password is not used, hence it is empty/blank</a:t>
            </a:r>
          </a:p>
          <a:p>
            <a:pPr lvl="2"/>
            <a:r>
              <a:rPr lang="en-US" dirty="0" smtClean="0"/>
              <a:t>It can store encrypted password</a:t>
            </a:r>
          </a:p>
          <a:p>
            <a:pPr lvl="2"/>
            <a:r>
              <a:rPr lang="en-US" dirty="0" smtClean="0"/>
              <a:t>This is useful to implement privileged groups</a:t>
            </a:r>
          </a:p>
          <a:p>
            <a:pPr lvl="2"/>
            <a:r>
              <a:rPr lang="en-US" dirty="0" smtClean="0"/>
              <a:t>X </a:t>
            </a:r>
            <a:r>
              <a:rPr lang="en-US" dirty="0" smtClean="0">
                <a:sym typeface="Wingdings" panose="05000000000000000000" pitchFamily="2" charset="2"/>
              </a:rPr>
              <a:t> use </a:t>
            </a:r>
            <a:r>
              <a:rPr lang="en-US" dirty="0" err="1" smtClean="0">
                <a:sym typeface="Wingdings" panose="05000000000000000000" pitchFamily="2" charset="2"/>
              </a:rPr>
              <a:t>gshadow</a:t>
            </a:r>
            <a:endParaRPr lang="en-US" dirty="0" smtClean="0"/>
          </a:p>
          <a:p>
            <a:pPr lvl="1"/>
            <a:r>
              <a:rPr lang="en-US" b="1" dirty="0" smtClean="0"/>
              <a:t>3 - Group ID (GID)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Each user must be assigned a group ID</a:t>
            </a:r>
          </a:p>
          <a:p>
            <a:pPr lvl="2"/>
            <a:r>
              <a:rPr lang="en-US" dirty="0" smtClean="0"/>
              <a:t>Same as the number in the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passwd</a:t>
            </a:r>
            <a:r>
              <a:rPr lang="en-US" dirty="0" smtClean="0"/>
              <a:t> file</a:t>
            </a:r>
          </a:p>
          <a:p>
            <a:pPr lvl="1"/>
            <a:r>
              <a:rPr lang="en-US" b="1" dirty="0" smtClean="0"/>
              <a:t>4 - Group List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List of user names of users who are members of the group </a:t>
            </a:r>
          </a:p>
          <a:p>
            <a:pPr lvl="2"/>
            <a:r>
              <a:rPr lang="en-US" dirty="0" smtClean="0"/>
              <a:t>User names are separated by commas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762000"/>
          </a:xfrm>
        </p:spPr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/etc/group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066799"/>
            <a:ext cx="335691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#cat group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root:x:0: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daemon:x:1: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bin:x:2: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sys:x:3: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adm:x:4:lbcat</a:t>
            </a:r>
          </a:p>
          <a:p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kmem:x:15:</a:t>
            </a:r>
          </a:p>
          <a:p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dialout:x:20:tkombol,lbcat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fax:x:21:lbcat</a:t>
            </a:r>
          </a:p>
          <a:p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audio:x:29:tkombol,lbcat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dip:x:30:lbcat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www-data:x:33: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backup:x:34: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operator:x:37:</a:t>
            </a:r>
          </a:p>
          <a:p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utmp:x:43:telnetd</a:t>
            </a:r>
          </a:p>
          <a:p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video:x:44:tkombol,lbcat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sasl:x:45:</a:t>
            </a:r>
          </a:p>
          <a:p>
            <a:r>
              <a:rPr lang="en-US" sz="13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plugdev:x:46:tkombol,lbcat</a:t>
            </a:r>
            <a:endParaRPr lang="en-US" sz="13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webadmin:x:1002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web:x:1003:webadmin,tkombol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libuuid:x:117:</a:t>
            </a:r>
          </a:p>
          <a:p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sambashare:x:118:</a:t>
            </a:r>
          </a:p>
          <a:p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4477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1110</TotalTime>
  <Words>711</Words>
  <Application>Microsoft Office PowerPoint</Application>
  <PresentationFormat>On-screen Show (4:3)</PresentationFormat>
  <Paragraphs>186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Profile</vt:lpstr>
      <vt:lpstr>Lab 05 </vt:lpstr>
      <vt:lpstr>Firewall</vt:lpstr>
      <vt:lpstr>Linux Tricks</vt:lpstr>
      <vt:lpstr>Groups</vt:lpstr>
      <vt:lpstr>Key Files/Directories</vt:lpstr>
      <vt:lpstr>By GUI Debian: Users and Groups</vt:lpstr>
      <vt:lpstr>By CLI</vt:lpstr>
      <vt:lpstr>Group File Content</vt:lpstr>
      <vt:lpstr>/etc/group Example</vt:lpstr>
      <vt:lpstr>Gshadow File Content</vt:lpstr>
      <vt:lpstr>Firewall</vt:lpstr>
      <vt:lpstr>Step 1: Set up HW</vt:lpstr>
      <vt:lpstr>Linksys Web Link</vt:lpstr>
      <vt:lpstr>Lab Overview</vt:lpstr>
      <vt:lpstr>Lab Overview</vt:lpstr>
      <vt:lpstr>“Gotchas”</vt:lpstr>
      <vt:lpstr>Interesting Notes </vt:lpstr>
      <vt:lpstr>Notes:</vt:lpstr>
      <vt:lpstr>Other notes: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ajkombol</cp:lastModifiedBy>
  <cp:revision>91</cp:revision>
  <cp:lastPrinted>1601-01-01T00:00:00Z</cp:lastPrinted>
  <dcterms:created xsi:type="dcterms:W3CDTF">1601-01-01T00:00:00Z</dcterms:created>
  <dcterms:modified xsi:type="dcterms:W3CDTF">2018-01-14T20:25:51Z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