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4" r:id="rId3"/>
    <p:sldId id="278" r:id="rId4"/>
    <p:sldId id="279" r:id="rId5"/>
    <p:sldId id="280" r:id="rId6"/>
    <p:sldId id="281" r:id="rId7"/>
    <p:sldId id="282" r:id="rId8"/>
    <p:sldId id="283" r:id="rId9"/>
    <p:sldId id="288" r:id="rId10"/>
    <p:sldId id="286" r:id="rId11"/>
    <p:sldId id="285" r:id="rId12"/>
    <p:sldId id="287" r:id="rId13"/>
    <p:sldId id="274" r:id="rId14"/>
    <p:sldId id="262" r:id="rId15"/>
    <p:sldId id="257" r:id="rId16"/>
    <p:sldId id="261" r:id="rId17"/>
    <p:sldId id="259" r:id="rId18"/>
    <p:sldId id="263" r:id="rId19"/>
  </p:sldIdLst>
  <p:sldSz cx="9144000" cy="6858000" type="screen4x3"/>
  <p:notesSz cx="9144000" cy="6858000"/>
  <p:custDataLst>
    <p:tags r:id="rId2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/>
        <c:shape val="box"/>
        <c:axId val="96732672"/>
        <c:axId val="96734208"/>
        <c:axId val="95922816"/>
      </c:bar3DChart>
      <c:catAx>
        <c:axId val="96732672"/>
        <c:scaling>
          <c:orientation val="minMax"/>
        </c:scaling>
        <c:axPos val="b"/>
        <c:numFmt formatCode="General" sourceLinked="1"/>
        <c:tickLblPos val="nextTo"/>
        <c:crossAx val="96734208"/>
        <c:crosses val="autoZero"/>
        <c:auto val="1"/>
        <c:lblAlgn val="ctr"/>
        <c:lblOffset val="100"/>
      </c:catAx>
      <c:valAx>
        <c:axId val="96734208"/>
        <c:scaling>
          <c:orientation val="minMax"/>
        </c:scaling>
        <c:axPos val="l"/>
        <c:majorGridlines/>
        <c:numFmt formatCode="General" sourceLinked="1"/>
        <c:tickLblPos val="nextTo"/>
        <c:crossAx val="96732672"/>
        <c:crosses val="autoZero"/>
        <c:crossBetween val="between"/>
      </c:valAx>
      <c:serAx>
        <c:axId val="95922816"/>
        <c:scaling>
          <c:orientation val="minMax"/>
        </c:scaling>
        <c:axPos val="b"/>
        <c:tickLblPos val="nextTo"/>
        <c:crossAx val="96734208"/>
        <c:crosses val="autoZero"/>
      </c:ser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F2CFE-799D-4747-A50B-4DA8D999B263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2EED6-0EF5-4545-B4C4-647627975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0451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49562-E29C-48F2-B204-A6F9742A5205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1D2C3-8F72-4D6C-9653-E1A8E41F9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2055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1D2C3-8F72-4D6C-9653-E1A8E41F936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5674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789B2-123F-40B0-ADB0-1A5859A85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D0E2B-90D1-4056-8075-FE0362903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7E4D2-A126-4E83-ABC1-1E56024DD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B1CBCD-09DD-4E42-A0CC-9ABB8C5F35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xmlns="" val="3253266241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1228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AFCBE-993E-44C8-9DB0-5E5A099A8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3336-7609-4DC4-8367-BB7027651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BA51E-B0F4-44B9-975A-807F5E6EB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9F5BD-4383-4DD3-95BB-E51457D5E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5C461-3F6A-404C-B0D3-F5EF575FC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683A9-0C55-414E-A85E-3B3AC9115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C0DA6-2485-4213-A875-9AB5E8D6F0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89554-5C00-41DD-A648-338006673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7171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2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3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4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DDB1CBCD-09DD-4E42-A0CC-9ABB8C5F3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Lab </a:t>
            </a:r>
            <a:r>
              <a:rPr lang="en-US" dirty="0" smtClean="0"/>
              <a:t>7 </a:t>
            </a:r>
            <a:r>
              <a:rPr lang="en-US" dirty="0" smtClean="0"/>
              <a:t>Overview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Apache Web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741" y="0"/>
            <a:ext cx="8229600" cy="563562"/>
          </a:xfrm>
        </p:spPr>
        <p:txBody>
          <a:bodyPr/>
          <a:lstStyle/>
          <a:p>
            <a:r>
              <a:rPr lang="en-US" dirty="0" smtClean="0"/>
              <a:t>Script two: go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161727"/>
            <a:ext cx="7010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IFILE=/etc/network/interfaces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ifdown eth0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 test $1 = "static" ; then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cp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IFILE.static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$IFILE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echo "Static interfaces loaded!"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test $1 =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dhcp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 ; then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cp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IFILE.dhcp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$IFILE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echo "DHCP interfaces loaded!"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echo "Parameter must be static 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dhcp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ifup eth0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497525"/>
            <a:ext cx="811735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Desired action: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stop the NIC,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check which option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copy the proper template to interfaces,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restart the NIC </a:t>
            </a:r>
          </a:p>
          <a:p>
            <a:r>
              <a:rPr lang="en-US" dirty="0" smtClean="0"/>
              <a:t>Note: </a:t>
            </a:r>
            <a:r>
              <a:rPr lang="en-US" i="1" dirty="0" smtClean="0"/>
              <a:t>eth0</a:t>
            </a:r>
            <a:r>
              <a:rPr lang="en-US" dirty="0" smtClean="0"/>
              <a:t> is assumed to be the NIC name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9919" y="5686856"/>
            <a:ext cx="236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execute the script: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934670"/>
            <a:ext cx="29418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myprompt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#./go static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myprompt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#./go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dhcp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Today's labs scripts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Changing network configuration</a:t>
            </a:r>
          </a:p>
          <a:p>
            <a:pPr lvl="1"/>
            <a:r>
              <a:rPr lang="en-US" dirty="0" smtClean="0"/>
              <a:t>Script one – editing the interfaces file</a:t>
            </a:r>
          </a:p>
          <a:p>
            <a:pPr lvl="2"/>
            <a:r>
              <a:rPr lang="en-US" dirty="0" smtClean="0"/>
              <a:t>stop NIC</a:t>
            </a:r>
          </a:p>
          <a:p>
            <a:pPr lvl="2"/>
            <a:r>
              <a:rPr lang="en-US" dirty="0" smtClean="0"/>
              <a:t>edit interfaces</a:t>
            </a:r>
          </a:p>
          <a:p>
            <a:pPr lvl="2"/>
            <a:r>
              <a:rPr lang="en-US" dirty="0" smtClean="0"/>
              <a:t>add some additional routing information</a:t>
            </a:r>
          </a:p>
          <a:p>
            <a:pPr lvl="2"/>
            <a:r>
              <a:rPr lang="en-US" dirty="0" smtClean="0"/>
              <a:t>start NIC</a:t>
            </a:r>
          </a:p>
          <a:p>
            <a:pPr lvl="1"/>
            <a:r>
              <a:rPr lang="en-US" dirty="0" smtClean="0"/>
              <a:t>Script two – alternating interfaces templates</a:t>
            </a:r>
          </a:p>
          <a:p>
            <a:pPr lvl="2"/>
            <a:r>
              <a:rPr lang="en-US" dirty="0" smtClean="0"/>
              <a:t>Make two interfaces templates</a:t>
            </a:r>
          </a:p>
          <a:p>
            <a:pPr lvl="2"/>
            <a:r>
              <a:rPr lang="en-US" dirty="0" smtClean="0"/>
              <a:t>stop NIC</a:t>
            </a:r>
          </a:p>
          <a:p>
            <a:pPr lvl="2"/>
            <a:r>
              <a:rPr lang="en-US" dirty="0" smtClean="0"/>
              <a:t>Copy the desired template</a:t>
            </a:r>
          </a:p>
          <a:p>
            <a:pPr lvl="2"/>
            <a:r>
              <a:rPr lang="en-US" dirty="0" smtClean="0"/>
              <a:t>start NIC</a:t>
            </a:r>
          </a:p>
          <a:p>
            <a:r>
              <a:rPr lang="en-US" dirty="0" smtClean="0"/>
              <a:t>You may wish to keep these scripts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netconfig.sh</a:t>
            </a:r>
            <a:r>
              <a:rPr lang="en-US" dirty="0" smtClean="0"/>
              <a:t> to edit the interfaces file</a:t>
            </a:r>
          </a:p>
          <a:p>
            <a:pPr lvl="2"/>
            <a:r>
              <a:rPr lang="en-US" dirty="0" smtClean="0"/>
              <a:t>After making appropriate changes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go</a:t>
            </a:r>
            <a:r>
              <a:rPr lang="en-US" dirty="0" smtClean="0"/>
              <a:t> or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go2</a:t>
            </a:r>
            <a:r>
              <a:rPr lang="en-US" dirty="0" smtClean="0"/>
              <a:t> to switch between </a:t>
            </a:r>
          </a:p>
          <a:p>
            <a:pPr lvl="2"/>
            <a:r>
              <a:rPr lang="en-US" dirty="0" smtClean="0"/>
              <a:t>DHCP addresses</a:t>
            </a:r>
          </a:p>
          <a:p>
            <a:pPr lvl="2"/>
            <a:r>
              <a:rPr lang="en-US" dirty="0" smtClean="0"/>
              <a:t>Static addresses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ALWAYS make a backup copy of a configuration file BEFORE editing it</a:t>
            </a:r>
          </a:p>
          <a:p>
            <a:pPr lvl="1"/>
            <a:r>
              <a:rPr lang="en-US" dirty="0" smtClean="0"/>
              <a:t>Will allow the file to be restored</a:t>
            </a:r>
          </a:p>
          <a:p>
            <a:pPr lvl="2"/>
            <a:r>
              <a:rPr lang="en-US" dirty="0" smtClean="0"/>
              <a:t>If you mess it up</a:t>
            </a:r>
          </a:p>
          <a:p>
            <a:pPr lvl="2"/>
            <a:r>
              <a:rPr lang="en-US" dirty="0" smtClean="0"/>
              <a:t>If something else messes it up</a:t>
            </a:r>
            <a:endParaRPr lang="en-US" dirty="0"/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interfaces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interfaces.backup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apache2.conf apache2.conf.orig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Make a copy of a line to be changed in a file and comment it out before changing the original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This is the original line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 is the changed line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7905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Main Lab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Web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Goals</a:t>
            </a:r>
          </a:p>
          <a:p>
            <a:pPr lvl="1"/>
            <a:r>
              <a:rPr lang="en-US" dirty="0" smtClean="0"/>
              <a:t>Install Apache</a:t>
            </a:r>
          </a:p>
          <a:p>
            <a:pPr lvl="1"/>
            <a:r>
              <a:rPr lang="en-US" dirty="0" smtClean="0"/>
              <a:t>Configure basic system</a:t>
            </a:r>
          </a:p>
          <a:p>
            <a:pPr lvl="1"/>
            <a:r>
              <a:rPr lang="en-US" dirty="0" smtClean="0"/>
              <a:t>Configure restrictions</a:t>
            </a:r>
          </a:p>
          <a:p>
            <a:r>
              <a:rPr lang="en-US" dirty="0" smtClean="0"/>
              <a:t>Side goals</a:t>
            </a:r>
          </a:p>
          <a:p>
            <a:pPr lvl="1"/>
            <a:r>
              <a:rPr lang="en-US" dirty="0" smtClean="0"/>
              <a:t>Installing packages on a Debian System</a:t>
            </a:r>
          </a:p>
          <a:p>
            <a:pPr lvl="1"/>
            <a:r>
              <a:rPr lang="en-US" dirty="0" smtClean="0"/>
              <a:t>Reinforce VM environment</a:t>
            </a:r>
          </a:p>
          <a:p>
            <a:pPr lvl="1"/>
            <a:r>
              <a:rPr lang="en-US" dirty="0" smtClean="0"/>
              <a:t>Reinforce use of vi editor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Apache Web Server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Install Apache on your Debian VM</a:t>
            </a:r>
          </a:p>
          <a:p>
            <a:pPr lvl="1" eaLnBrk="1" hangingPunct="1">
              <a:defRPr/>
            </a:pPr>
            <a:r>
              <a:rPr lang="en-US" dirty="0" smtClean="0"/>
              <a:t>apt-get</a:t>
            </a:r>
          </a:p>
          <a:p>
            <a:pPr lvl="2" eaLnBrk="1" hangingPunct="1">
              <a:defRPr/>
            </a:pPr>
            <a:r>
              <a:rPr lang="en-US" dirty="0" smtClean="0"/>
              <a:t>Backup: Synaptic Package Manager</a:t>
            </a:r>
          </a:p>
          <a:p>
            <a:pPr lvl="2" eaLnBrk="1" hangingPunct="1">
              <a:defRPr/>
            </a:pPr>
            <a:r>
              <a:rPr lang="en-US" dirty="0" smtClean="0"/>
              <a:t>No credit for Synaptic install</a:t>
            </a:r>
          </a:p>
          <a:p>
            <a:pPr eaLnBrk="1" hangingPunct="1">
              <a:defRPr/>
            </a:pPr>
            <a:r>
              <a:rPr lang="en-US" dirty="0" smtClean="0"/>
              <a:t>Check if installation worked</a:t>
            </a:r>
          </a:p>
          <a:p>
            <a:pPr eaLnBrk="1" hangingPunct="1">
              <a:defRPr/>
            </a:pPr>
            <a:r>
              <a:rPr lang="en-US" dirty="0" smtClean="0"/>
              <a:t>Create new directories</a:t>
            </a:r>
          </a:p>
          <a:p>
            <a:pPr lvl="1" eaLnBrk="1" hangingPunct="1">
              <a:defRPr/>
            </a:pPr>
            <a:r>
              <a:rPr lang="en-US" dirty="0" smtClean="0"/>
              <a:t>“Install” the web application</a:t>
            </a:r>
          </a:p>
          <a:p>
            <a:pPr lvl="2" eaLnBrk="1" hangingPunct="1">
              <a:defRPr/>
            </a:pPr>
            <a:r>
              <a:rPr lang="en-US" dirty="0" smtClean="0"/>
              <a:t>Configure Apache to “find” the new “application”</a:t>
            </a:r>
          </a:p>
          <a:p>
            <a:pPr lvl="2" eaLnBrk="1" hangingPunct="1">
              <a:defRPr/>
            </a:pPr>
            <a:r>
              <a:rPr lang="en-US" dirty="0" smtClean="0"/>
              <a:t>Copy Web page files into proper directories</a:t>
            </a:r>
          </a:p>
          <a:p>
            <a:pPr lvl="1" eaLnBrk="1" hangingPunct="1">
              <a:defRPr/>
            </a:pPr>
            <a:r>
              <a:rPr lang="en-US" dirty="0" smtClean="0"/>
              <a:t>Hint: assume the Web application is being moved from a different Web server to this machine</a:t>
            </a:r>
          </a:p>
          <a:p>
            <a:pPr eaLnBrk="1" hangingPunct="1">
              <a:defRPr/>
            </a:pPr>
            <a:r>
              <a:rPr lang="en-US" dirty="0" smtClean="0"/>
              <a:t>Configure Apache for restrictions</a:t>
            </a:r>
          </a:p>
          <a:p>
            <a:pPr lvl="1" eaLnBrk="1" hangingPunct="1">
              <a:defRPr/>
            </a:pPr>
            <a:r>
              <a:rPr lang="en-US" dirty="0" smtClean="0"/>
              <a:t>Allow directory access</a:t>
            </a:r>
          </a:p>
          <a:p>
            <a:pPr lvl="1" eaLnBrk="1" hangingPunct="1">
              <a:defRPr/>
            </a:pPr>
            <a:r>
              <a:rPr lang="en-US" dirty="0" smtClean="0"/>
              <a:t>Deny directory access</a:t>
            </a:r>
          </a:p>
          <a:p>
            <a:pPr eaLnBrk="1" hangingPunct="1">
              <a:defRPr/>
            </a:pPr>
            <a:r>
              <a:rPr lang="en-US" dirty="0" smtClean="0"/>
              <a:t>Browse the application from another machine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Misc. Notes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Debian </a:t>
            </a:r>
            <a:r>
              <a:rPr lang="en-US" dirty="0" smtClean="0">
                <a:solidFill>
                  <a:srgbClr val="FF0000"/>
                </a:solidFill>
              </a:rPr>
              <a:t>required</a:t>
            </a:r>
            <a:r>
              <a:rPr lang="en-US" dirty="0" smtClean="0"/>
              <a:t> for the Apache Server</a:t>
            </a:r>
          </a:p>
          <a:p>
            <a:r>
              <a:rPr lang="en-US" dirty="0" smtClean="0"/>
              <a:t>CentOS </a:t>
            </a:r>
            <a:r>
              <a:rPr lang="en-US" dirty="0" smtClean="0">
                <a:solidFill>
                  <a:srgbClr val="00B050"/>
                </a:solidFill>
              </a:rPr>
              <a:t>recommended</a:t>
            </a:r>
            <a:r>
              <a:rPr lang="en-US" dirty="0" smtClean="0"/>
              <a:t> for the browsing client</a:t>
            </a:r>
          </a:p>
          <a:p>
            <a:pPr lvl="1"/>
            <a:r>
              <a:rPr lang="en-US" dirty="0" smtClean="0"/>
              <a:t>Can be any OS with a browser</a:t>
            </a:r>
          </a:p>
          <a:p>
            <a:r>
              <a:rPr lang="en-US" dirty="0" smtClean="0"/>
              <a:t>Use </a:t>
            </a:r>
            <a:r>
              <a:rPr lang="en-US" i="1" dirty="0" smtClean="0"/>
              <a:t>ifconfig</a:t>
            </a:r>
            <a:r>
              <a:rPr lang="en-US" dirty="0" smtClean="0"/>
              <a:t> to identify your IP address</a:t>
            </a:r>
          </a:p>
          <a:p>
            <a:r>
              <a:rPr lang="en-US" dirty="0" smtClean="0"/>
              <a:t>Web files (.</a:t>
            </a:r>
            <a:r>
              <a:rPr lang="en-US" dirty="0" err="1" smtClean="0"/>
              <a:t>htm</a:t>
            </a:r>
            <a:r>
              <a:rPr lang="en-US" dirty="0" smtClean="0"/>
              <a:t> and </a:t>
            </a:r>
            <a:r>
              <a:rPr lang="en-US" dirty="0" err="1" smtClean="0"/>
              <a:t>pics</a:t>
            </a:r>
            <a:r>
              <a:rPr lang="en-US" dirty="0" smtClean="0"/>
              <a:t>) available on hades.lab</a:t>
            </a:r>
          </a:p>
          <a:p>
            <a:pPr lvl="1"/>
            <a:r>
              <a:rPr lang="en-US" dirty="0" smtClean="0"/>
              <a:t>Use browser to locate</a:t>
            </a:r>
          </a:p>
          <a:p>
            <a:pPr lvl="2"/>
            <a:r>
              <a:rPr lang="en-US" dirty="0" smtClean="0"/>
              <a:t>/</a:t>
            </a:r>
            <a:r>
              <a:rPr lang="en-US" dirty="0" err="1" smtClean="0"/>
              <a:t>apachelab</a:t>
            </a:r>
            <a:endParaRPr lang="en-US" dirty="0" smtClean="0"/>
          </a:p>
          <a:p>
            <a:pPr lvl="3"/>
            <a:r>
              <a:rPr lang="en-US" dirty="0" smtClean="0"/>
              <a:t>e.g. lab302-web.hades.lab/classes/</a:t>
            </a:r>
            <a:r>
              <a:rPr lang="en-US" dirty="0" err="1" smtClean="0"/>
              <a:t>apachelab</a:t>
            </a:r>
            <a:endParaRPr lang="en-US" dirty="0" smtClean="0"/>
          </a:p>
          <a:p>
            <a:pPr lvl="4"/>
            <a:r>
              <a:rPr lang="en-US" dirty="0" smtClean="0"/>
              <a:t>(172.16.1.250)</a:t>
            </a:r>
          </a:p>
          <a:p>
            <a:pPr lvl="1"/>
            <a:r>
              <a:rPr lang="en-US" dirty="0" smtClean="0"/>
              <a:t>In /public directory</a:t>
            </a:r>
          </a:p>
          <a:p>
            <a:pPr lvl="1"/>
            <a:r>
              <a:rPr lang="en-US" dirty="0" smtClean="0"/>
              <a:t>Also available </a:t>
            </a:r>
          </a:p>
          <a:p>
            <a:pPr lvl="2"/>
            <a:r>
              <a:rPr lang="en-US" dirty="0" smtClean="0"/>
              <a:t>ON website</a:t>
            </a:r>
          </a:p>
          <a:p>
            <a:pPr lvl="2"/>
            <a:r>
              <a:rPr lang="en-US" dirty="0" smtClean="0"/>
              <a:t>on </a:t>
            </a:r>
            <a:r>
              <a:rPr lang="en-US" dirty="0" err="1" smtClean="0"/>
              <a:t>thumbdrive</a:t>
            </a:r>
            <a:endParaRPr lang="en-US" dirty="0" smtClean="0"/>
          </a:p>
          <a:p>
            <a:r>
              <a:rPr lang="en-US" dirty="0" smtClean="0"/>
              <a:t>You will need to figure out on your own where the images go to be properly displayed</a:t>
            </a:r>
          </a:p>
          <a:p>
            <a:pPr lvl="1"/>
            <a:r>
              <a:rPr lang="en-US" dirty="0" smtClean="0"/>
              <a:t>All web pages except home have an image</a:t>
            </a:r>
          </a:p>
          <a:p>
            <a:pPr lvl="1"/>
            <a:r>
              <a:rPr lang="en-US" dirty="0" smtClean="0"/>
              <a:t>A subdirectory is involved!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Apache Overview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“Open source” web server</a:t>
            </a:r>
          </a:p>
          <a:p>
            <a:r>
              <a:rPr lang="en-US" dirty="0" smtClean="0"/>
              <a:t>Default browser “root” directory</a:t>
            </a:r>
          </a:p>
          <a:p>
            <a:pPr lvl="1"/>
            <a:r>
              <a:rPr lang="en-US" dirty="0" smtClean="0"/>
              <a:t>NOT the same as the host’s root directory!</a:t>
            </a:r>
          </a:p>
          <a:p>
            <a:pPr lvl="1"/>
            <a:r>
              <a:rPr lang="en-US" dirty="0" smtClean="0"/>
              <a:t>Location:</a:t>
            </a:r>
          </a:p>
          <a:p>
            <a:pPr lvl="2"/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/www</a:t>
            </a:r>
          </a:p>
          <a:p>
            <a:pPr lvl="2"/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/www/</a:t>
            </a:r>
            <a:r>
              <a:rPr lang="en-US" dirty="0" err="1" smtClean="0"/>
              <a:t>htdocs</a:t>
            </a:r>
            <a:endParaRPr lang="en-US" dirty="0" smtClean="0"/>
          </a:p>
          <a:p>
            <a:pPr lvl="1"/>
            <a:r>
              <a:rPr lang="en-US" dirty="0" smtClean="0"/>
              <a:t>Depends on distribution</a:t>
            </a:r>
          </a:p>
          <a:p>
            <a:r>
              <a:rPr lang="en-US" dirty="0" smtClean="0"/>
              <a:t>To access the web server:</a:t>
            </a:r>
          </a:p>
          <a:p>
            <a:pPr lvl="1"/>
            <a:r>
              <a:rPr lang="en-US" dirty="0" smtClean="0"/>
              <a:t>Use the IP address or host name</a:t>
            </a:r>
          </a:p>
          <a:p>
            <a:pPr lvl="1"/>
            <a:r>
              <a:rPr lang="en-US" dirty="0" smtClean="0"/>
              <a:t>Port 80</a:t>
            </a:r>
          </a:p>
          <a:p>
            <a:r>
              <a:rPr lang="en-US" dirty="0" smtClean="0"/>
              <a:t>Bonus:</a:t>
            </a:r>
          </a:p>
          <a:p>
            <a:pPr lvl="1"/>
            <a:r>
              <a:rPr lang="en-US" dirty="0" smtClean="0"/>
              <a:t>At end of lab add port to browse on port 8080</a:t>
            </a:r>
          </a:p>
          <a:p>
            <a:pPr lvl="2"/>
            <a:r>
              <a:rPr lang="en-US" dirty="0" smtClean="0"/>
              <a:t>Document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minute 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Check the links to </a:t>
            </a:r>
          </a:p>
          <a:p>
            <a:pPr lvl="1"/>
            <a:r>
              <a:rPr lang="en-US" dirty="0" smtClean="0"/>
              <a:t>test1.html</a:t>
            </a:r>
          </a:p>
          <a:p>
            <a:pPr lvl="1"/>
            <a:r>
              <a:rPr lang="en-US" dirty="0" smtClean="0"/>
              <a:t>test2.html</a:t>
            </a:r>
          </a:p>
          <a:p>
            <a:pPr lvl="1"/>
            <a:r>
              <a:rPr lang="en-US" dirty="0" smtClean="0"/>
              <a:t>They should go to the ITIS2110 directory</a:t>
            </a:r>
          </a:p>
          <a:p>
            <a:r>
              <a:rPr lang="en-US" dirty="0" smtClean="0"/>
              <a:t>Watch the IP addresses of your VM</a:t>
            </a:r>
          </a:p>
          <a:p>
            <a:pPr lvl="1"/>
            <a:r>
              <a:rPr lang="en-US" dirty="0" smtClean="0"/>
              <a:t>DHCP OK this lab</a:t>
            </a:r>
          </a:p>
          <a:p>
            <a:pPr lvl="2"/>
            <a:r>
              <a:rPr lang="en-US" dirty="0" smtClean="0"/>
              <a:t>Need to look up address for browsing</a:t>
            </a:r>
          </a:p>
          <a:p>
            <a:pPr lvl="1"/>
            <a:r>
              <a:rPr lang="en-US" dirty="0" smtClean="0"/>
              <a:t>If address was assigned</a:t>
            </a:r>
          </a:p>
          <a:p>
            <a:pPr lvl="2"/>
            <a:r>
              <a:rPr lang="en-US" dirty="0" smtClean="0"/>
              <a:t>Be sure does not conflict with another machine</a:t>
            </a:r>
          </a:p>
          <a:p>
            <a:pPr lvl="3"/>
            <a:r>
              <a:rPr lang="en-US" dirty="0" smtClean="0"/>
              <a:t>Can use machine ID as subnet or host id</a:t>
            </a:r>
          </a:p>
          <a:p>
            <a:pPr lvl="3"/>
            <a:r>
              <a:rPr lang="en-US" dirty="0" smtClean="0"/>
              <a:t>Can use your subnet (see listing on post)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Linux Tricks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programs to help the maintaining and configuring of an operating system</a:t>
            </a:r>
          </a:p>
          <a:p>
            <a:r>
              <a:rPr lang="en-US" dirty="0" smtClean="0"/>
              <a:t>Executed by the shell</a:t>
            </a:r>
          </a:p>
          <a:p>
            <a:pPr lvl="1"/>
            <a:r>
              <a:rPr lang="en-US" dirty="0" smtClean="0"/>
              <a:t>Syntax dependent on shell</a:t>
            </a:r>
          </a:p>
          <a:p>
            <a:r>
              <a:rPr lang="en-US" dirty="0" smtClean="0"/>
              <a:t>Typical use:</a:t>
            </a:r>
          </a:p>
          <a:p>
            <a:pPr lvl="1"/>
            <a:r>
              <a:rPr lang="en-US" dirty="0" smtClean="0"/>
              <a:t>Create a bunch of new users</a:t>
            </a:r>
          </a:p>
          <a:p>
            <a:pPr lvl="1"/>
            <a:r>
              <a:rPr lang="en-US" dirty="0" smtClean="0"/>
              <a:t>Configure a service</a:t>
            </a:r>
          </a:p>
          <a:p>
            <a:r>
              <a:rPr lang="en-US" dirty="0" smtClean="0"/>
              <a:t>De facto extension: 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terminal color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905000"/>
            <a:ext cx="459613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#!/bin/bash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# script to turn the screen blue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setterm -background blue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It is a blue day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3200400"/>
            <a:ext cx="8839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Line 1: specifies which shell should be used to interpret the commands in the script.</a:t>
            </a:r>
            <a:br>
              <a:rPr lang="en-US" dirty="0" smtClean="0"/>
            </a:br>
            <a:r>
              <a:rPr lang="en-US" dirty="0" smtClean="0"/>
              <a:t>Line 2: is a comment (has no effect when the script is executed).</a:t>
            </a:r>
            <a:br>
              <a:rPr lang="en-US" dirty="0" smtClean="0"/>
            </a:br>
            <a:r>
              <a:rPr lang="en-US" dirty="0" smtClean="0"/>
              <a:t>Line 3: sets the background colour.</a:t>
            </a:r>
            <a:br>
              <a:rPr lang="en-US" dirty="0" smtClean="0"/>
            </a:br>
            <a:r>
              <a:rPr lang="en-US" dirty="0" smtClean="0"/>
              <a:t>Line 4: displays a message.</a:t>
            </a:r>
          </a:p>
          <a:p>
            <a:endParaRPr lang="en-US" dirty="0" smtClean="0"/>
          </a:p>
          <a:p>
            <a:r>
              <a:rPr lang="en-US" dirty="0" smtClean="0"/>
              <a:t>Assuming the file is executable: e.g. the permissions is at least --x --- --- by the owner</a:t>
            </a:r>
          </a:p>
          <a:p>
            <a:endParaRPr lang="en-US" dirty="0" smtClean="0"/>
          </a:p>
          <a:p>
            <a:r>
              <a:rPr lang="en-US" dirty="0" smtClean="0"/>
              <a:t>To execute if it is in the PWD (current directory):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524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Contents of a file named </a:t>
            </a:r>
            <a:r>
              <a:rPr lang="en-US" i="1" dirty="0" smtClean="0"/>
              <a:t>changecolor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8838" y="5537886"/>
            <a:ext cx="197682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./changecolor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172" y="6081586"/>
            <a:ext cx="66788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If in another directory use the fully qualified name: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97387" y="6465332"/>
            <a:ext cx="41825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/home/mydir/utils/changecolor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Menu Script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2362200"/>
            <a:ext cx="528542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#!/bin/bash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OPTIONS="Hello Quit"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select opt in $OPTIONS;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do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if [ "$opt" = "Quit" ]; then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echo done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exit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 "$opt" = "Hello" ]; then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echo Hello World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else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clear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echo bad option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done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1600200"/>
            <a:ext cx="662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These can be as complex as needed with conditional and loop controls (among many other things)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Scripts Basics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Make sure the first line is a directive of which shell to use (if needed)</a:t>
            </a:r>
          </a:p>
          <a:p>
            <a:pPr lvl="1"/>
            <a:r>
              <a:rPr lang="en-US" dirty="0" smtClean="0"/>
              <a:t>Starts with a shebang: #!</a:t>
            </a:r>
          </a:p>
          <a:p>
            <a:pPr lvl="1"/>
            <a:r>
              <a:rPr lang="en-US" dirty="0" smtClean="0"/>
              <a:t>For Debian it is the bash shell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/bin/bash</a:t>
            </a:r>
          </a:p>
          <a:p>
            <a:r>
              <a:rPr lang="en-US" dirty="0" smtClean="0"/>
              <a:t>Make sure it is executable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rwxr-xr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–- 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User can run, edit and view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Group can run and view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World can view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chmod 754 script.sh</a:t>
            </a:r>
          </a:p>
          <a:p>
            <a:r>
              <a:rPr lang="en-US" dirty="0" smtClean="0"/>
              <a:t>If the shell is in a directory defined in the PATH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$PATH</a:t>
            </a:r>
          </a:p>
          <a:p>
            <a:pPr lvl="2"/>
            <a:r>
              <a:rPr lang="en-US" dirty="0" smtClean="0"/>
              <a:t>Will show the directories</a:t>
            </a:r>
          </a:p>
          <a:p>
            <a:pPr lvl="1"/>
            <a:r>
              <a:rPr lang="en-US" dirty="0" smtClean="0"/>
              <a:t>type: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filename</a:t>
            </a:r>
          </a:p>
          <a:p>
            <a:r>
              <a:rPr lang="en-US" dirty="0" smtClean="0"/>
              <a:t>If it is not in PATH but it is in the PWD</a:t>
            </a:r>
          </a:p>
          <a:p>
            <a:pPr lvl="1"/>
            <a:r>
              <a:rPr lang="en-US" dirty="0" smtClean="0"/>
              <a:t>type: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./filename</a:t>
            </a:r>
          </a:p>
          <a:p>
            <a:r>
              <a:rPr lang="en-US" dirty="0" smtClean="0"/>
              <a:t>If not in PATH and not in the PWD</a:t>
            </a:r>
          </a:p>
          <a:p>
            <a:pPr lvl="1"/>
            <a:r>
              <a:rPr lang="en-US" dirty="0" smtClean="0"/>
              <a:t>type full filename starting with the root: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/home/ajkombol/Desktop/script.sh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 one: netconfig.sh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56503" y="3057609"/>
            <a:ext cx="6477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NETCONFIGFILE=/etc/network/interfaces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RESOLVECONF=/etc/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resolv.conf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ifdown $1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vi $NETCONFIGFILE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#vi $RESOLVECONF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ifup $1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nameserver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172.16.1.254' &gt;&gt; $RESOLVECONF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'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nameserver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172.16.1.250' &gt;&gt; $RESOLVECONF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59337" y="6248400"/>
            <a:ext cx="418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myprompt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#./netconfig.sh eth0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1" y="1295400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Desired action: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stop the NIC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open the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interfaces </a:t>
            </a:r>
            <a:r>
              <a:rPr lang="en-US" dirty="0" smtClean="0"/>
              <a:t>file to 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restart the NIC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add two nameservers to the resolve.conf file</a:t>
            </a:r>
          </a:p>
          <a:p>
            <a:r>
              <a:rPr lang="en-US" dirty="0" smtClean="0"/>
              <a:t>The script: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872563"/>
            <a:ext cx="236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execute the script: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639762"/>
          </a:xfrm>
        </p:spPr>
        <p:txBody>
          <a:bodyPr/>
          <a:lstStyle/>
          <a:p>
            <a:r>
              <a:rPr lang="en-US" dirty="0" smtClean="0"/>
              <a:t>Quick script 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Parameters passed to a script are denoted by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$1, $2, $3, … 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$1</a:t>
            </a:r>
            <a:r>
              <a:rPr lang="en-US" dirty="0" smtClean="0"/>
              <a:t> is the first parameter,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$2</a:t>
            </a:r>
            <a:r>
              <a:rPr lang="en-US" dirty="0" smtClean="0"/>
              <a:t> is the second, etc.</a:t>
            </a:r>
            <a:endParaRPr lang="en-US" sz="3500" dirty="0" smtClean="0"/>
          </a:p>
          <a:p>
            <a:pPr lvl="1"/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$# </a:t>
            </a:r>
            <a:r>
              <a:rPr lang="en-US" sz="2800" dirty="0" smtClean="0"/>
              <a:t>is the number of parameters passed</a:t>
            </a:r>
            <a:endParaRPr lang="en-US" sz="3600" dirty="0" smtClean="0"/>
          </a:p>
          <a:p>
            <a:pPr lvl="0"/>
            <a:r>
              <a:rPr lang="en-US" dirty="0" smtClean="0"/>
              <a:t>Variables are case sensitive</a:t>
            </a:r>
          </a:p>
          <a:p>
            <a:pPr lvl="1"/>
            <a:r>
              <a:rPr lang="en-US" dirty="0" smtClean="0"/>
              <a:t>Environment variables</a:t>
            </a:r>
          </a:p>
          <a:p>
            <a:pPr lvl="2"/>
            <a:r>
              <a:rPr lang="en-US" dirty="0" smtClean="0"/>
              <a:t>Used by the system in general</a:t>
            </a:r>
          </a:p>
          <a:p>
            <a:pPr lvl="2"/>
            <a:r>
              <a:rPr lang="en-US" dirty="0" smtClean="0"/>
              <a:t>Are UPPER case by convention</a:t>
            </a:r>
          </a:p>
          <a:p>
            <a:pPr lvl="2"/>
            <a:endParaRPr lang="en-US" sz="31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639762"/>
          </a:xfrm>
        </p:spPr>
        <p:txBody>
          <a:bodyPr/>
          <a:lstStyle/>
          <a:p>
            <a:r>
              <a:rPr lang="en-US" dirty="0" smtClean="0"/>
              <a:t>Quick script intro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Conditionals are done by 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if…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…else…fi</a:t>
            </a:r>
            <a:r>
              <a:rPr lang="en-US" dirty="0" smtClean="0"/>
              <a:t> structure</a:t>
            </a:r>
            <a:endParaRPr lang="en-US" sz="4000" dirty="0" smtClean="0"/>
          </a:p>
          <a:p>
            <a:pPr lvl="1"/>
            <a:r>
              <a:rPr lang="en-US" sz="2800" i="1" dirty="0" smtClean="0"/>
              <a:t>if </a:t>
            </a:r>
            <a:r>
              <a:rPr lang="en-US" sz="2800" dirty="0" smtClean="0"/>
              <a:t>and </a:t>
            </a:r>
            <a:r>
              <a:rPr lang="en-US" sz="2800" i="1" dirty="0" err="1" smtClean="0"/>
              <a:t>elif</a:t>
            </a:r>
            <a:r>
              <a:rPr lang="en-US" sz="2800" dirty="0" smtClean="0"/>
              <a:t> are followed by a command that evaluates to true or false</a:t>
            </a:r>
            <a:endParaRPr lang="en-US" sz="3600" dirty="0" smtClean="0"/>
          </a:p>
          <a:p>
            <a:pPr lvl="1"/>
            <a:r>
              <a:rPr lang="en-US" sz="2800" i="1" dirty="0" err="1" smtClean="0"/>
              <a:t>elif</a:t>
            </a:r>
            <a:r>
              <a:rPr lang="en-US" sz="2800" i="1" dirty="0" smtClean="0"/>
              <a:t> </a:t>
            </a:r>
            <a:r>
              <a:rPr lang="en-US" sz="2800" dirty="0" smtClean="0"/>
              <a:t>and </a:t>
            </a:r>
            <a:r>
              <a:rPr lang="en-US" sz="2800" i="1" dirty="0" smtClean="0"/>
              <a:t>else </a:t>
            </a:r>
            <a:r>
              <a:rPr lang="en-US" sz="2800" dirty="0" smtClean="0"/>
              <a:t>are optional</a:t>
            </a:r>
            <a:endParaRPr lang="en-US" sz="3600" dirty="0" smtClean="0"/>
          </a:p>
          <a:p>
            <a:pPr lvl="2"/>
            <a:r>
              <a:rPr lang="en-US" sz="2400" i="1" dirty="0" err="1" smtClean="0"/>
              <a:t>elif</a:t>
            </a:r>
            <a:r>
              <a:rPr lang="en-US" sz="2400" i="1" dirty="0" smtClean="0"/>
              <a:t> </a:t>
            </a:r>
            <a:r>
              <a:rPr lang="en-US" sz="2400" dirty="0" smtClean="0"/>
              <a:t>can be repeated</a:t>
            </a:r>
            <a:endParaRPr lang="en-US" sz="3200" dirty="0" smtClean="0"/>
          </a:p>
          <a:p>
            <a:pPr lvl="2"/>
            <a:r>
              <a:rPr lang="en-US" sz="2400" dirty="0" smtClean="0"/>
              <a:t>Only one </a:t>
            </a:r>
            <a:r>
              <a:rPr lang="en-US" sz="2400" i="1" dirty="0" smtClean="0"/>
              <a:t>else </a:t>
            </a:r>
            <a:r>
              <a:rPr lang="en-US" sz="2400" dirty="0" smtClean="0"/>
              <a:t>may be used, if needed</a:t>
            </a:r>
            <a:endParaRPr lang="en-US" sz="3200" dirty="0" smtClean="0"/>
          </a:p>
          <a:p>
            <a:pPr lvl="1"/>
            <a:r>
              <a:rPr lang="en-US" sz="2800" i="1" dirty="0" smtClean="0"/>
              <a:t>if</a:t>
            </a:r>
            <a:r>
              <a:rPr lang="en-US" sz="2800" dirty="0" smtClean="0"/>
              <a:t> is closed with the</a:t>
            </a:r>
            <a:r>
              <a:rPr lang="en-US" sz="2800" i="1" dirty="0" smtClean="0"/>
              <a:t> fi</a:t>
            </a:r>
            <a:r>
              <a:rPr lang="en-US" sz="2800" dirty="0" smtClean="0"/>
              <a:t> statement</a:t>
            </a:r>
            <a:endParaRPr lang="en-US" sz="3600" dirty="0" smtClean="0"/>
          </a:p>
          <a:p>
            <a:pPr lvl="1"/>
            <a:r>
              <a:rPr lang="en-US" sz="2800" dirty="0" smtClean="0"/>
              <a:t>To stop in the middle of a script use </a:t>
            </a:r>
            <a:r>
              <a:rPr lang="en-US" sz="2800" i="1" dirty="0" smtClean="0"/>
              <a:t>exit n</a:t>
            </a:r>
            <a:endParaRPr lang="en-US" sz="3600" i="1" dirty="0" smtClean="0"/>
          </a:p>
          <a:p>
            <a:pPr lvl="2"/>
            <a:r>
              <a:rPr lang="en-US" sz="2400" dirty="0" smtClean="0"/>
              <a:t>n = 0 is a normal exit</a:t>
            </a:r>
          </a:p>
          <a:p>
            <a:pPr lvl="3"/>
            <a:r>
              <a:rPr lang="en-US" sz="2200" dirty="0" smtClean="0"/>
              <a:t>If n is not specified it is assumed 0</a:t>
            </a:r>
          </a:p>
          <a:p>
            <a:pPr lvl="2"/>
            <a:r>
              <a:rPr lang="en-US" sz="2400" dirty="0" smtClean="0"/>
              <a:t>n = 1 is an error exit</a:t>
            </a:r>
          </a:p>
          <a:p>
            <a:pPr lvl="3"/>
            <a:r>
              <a:rPr lang="en-US" sz="2200" dirty="0" smtClean="0"/>
              <a:t>Actually any non 0 value is an error</a:t>
            </a:r>
          </a:p>
          <a:p>
            <a:pPr lvl="1"/>
            <a:r>
              <a:rPr lang="en-US" sz="2800" dirty="0" smtClean="0"/>
              <a:t>If a value needs to be checked the </a:t>
            </a:r>
            <a:r>
              <a:rPr lang="en-US" sz="2800" i="1" dirty="0" smtClean="0"/>
              <a:t>test</a:t>
            </a:r>
            <a:r>
              <a:rPr lang="en-US" sz="2800" dirty="0" smtClean="0"/>
              <a:t> command is used</a:t>
            </a:r>
            <a:endParaRPr lang="en-US" sz="3600" dirty="0" smtClean="0"/>
          </a:p>
          <a:p>
            <a:pPr lvl="2"/>
            <a:r>
              <a:rPr lang="en-US" sz="2400" dirty="0" smtClean="0"/>
              <a:t>Numbers use conditionals </a:t>
            </a:r>
          </a:p>
          <a:p>
            <a:pPr lvl="3"/>
            <a:r>
              <a:rPr lang="en-US" sz="2100" dirty="0" smtClean="0"/>
              <a:t>e.g. –</a:t>
            </a:r>
            <a:r>
              <a:rPr lang="en-US" sz="2100" dirty="0" err="1" smtClean="0"/>
              <a:t>gt</a:t>
            </a:r>
            <a:r>
              <a:rPr lang="en-US" sz="2100" dirty="0" smtClean="0"/>
              <a:t>, -</a:t>
            </a:r>
            <a:r>
              <a:rPr lang="en-US" sz="2100" dirty="0" err="1" smtClean="0"/>
              <a:t>lt</a:t>
            </a:r>
            <a:r>
              <a:rPr lang="en-US" sz="2100" dirty="0" smtClean="0"/>
              <a:t>, and –</a:t>
            </a:r>
            <a:r>
              <a:rPr lang="en-US" sz="2100" dirty="0" err="1" smtClean="0"/>
              <a:t>eq</a:t>
            </a:r>
            <a:endParaRPr lang="en-US" sz="2100" dirty="0" smtClean="0"/>
          </a:p>
          <a:p>
            <a:pPr lvl="4"/>
            <a:r>
              <a:rPr lang="en-US" sz="2100" dirty="0" smtClean="0"/>
              <a:t>  greater than, less than, equal</a:t>
            </a:r>
            <a:endParaRPr lang="en-US" sz="2900" dirty="0" smtClean="0"/>
          </a:p>
          <a:p>
            <a:pPr lvl="3"/>
            <a:r>
              <a:rPr lang="en-US" dirty="0" smtClean="0"/>
              <a:t>EX: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 1 –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400" dirty="0" smtClean="0"/>
              <a:t>Strings use operators</a:t>
            </a:r>
          </a:p>
          <a:p>
            <a:pPr lvl="3"/>
            <a:r>
              <a:rPr lang="en-US" sz="2100" dirty="0" smtClean="0"/>
              <a:t>e.g. = or != </a:t>
            </a:r>
          </a:p>
          <a:p>
            <a:pPr lvl="4"/>
            <a:r>
              <a:rPr lang="en-US" sz="2100" dirty="0" smtClean="0"/>
              <a:t>equal and not equal</a:t>
            </a:r>
          </a:p>
          <a:p>
            <a:pPr lvl="3"/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EX: test $1 = "opt1"</a:t>
            </a:r>
          </a:p>
          <a:p>
            <a:pPr lvl="1"/>
            <a:r>
              <a:rPr lang="en-US" sz="2800" dirty="0" smtClean="0"/>
              <a:t>There are other comparisons that can be done, check the internet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44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c0f2c272-b430-4de3-939c-7eb3ddf080af"/>
  <p:tag name="TPVERSION" val="6"/>
  <p:tag name="TPFULLVERSION" val="7.5.1.9"/>
  <p:tag name="PPTVERSION" val="15"/>
  <p:tag name="TPOS" val="2"/>
  <p:tag name="TPLASTSAVEVERSION" val="6.2 PC"/>
</p:tagLst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1256</TotalTime>
  <Words>1145</Words>
  <Application>Microsoft Office PowerPoint</Application>
  <PresentationFormat>On-screen Show (4:3)</PresentationFormat>
  <Paragraphs>230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Watermark</vt:lpstr>
      <vt:lpstr>Lab 7 Overview</vt:lpstr>
      <vt:lpstr>Scripts</vt:lpstr>
      <vt:lpstr>Scripts</vt:lpstr>
      <vt:lpstr>Change terminal color </vt:lpstr>
      <vt:lpstr>Simple Menu Script</vt:lpstr>
      <vt:lpstr>Running Scripts Basics</vt:lpstr>
      <vt:lpstr>Script one: netconfig.sh</vt:lpstr>
      <vt:lpstr>Quick script intro</vt:lpstr>
      <vt:lpstr>Quick script intro (cont.)</vt:lpstr>
      <vt:lpstr>Script two: go</vt:lpstr>
      <vt:lpstr>Today's labs scripts summary</vt:lpstr>
      <vt:lpstr>Reminder</vt:lpstr>
      <vt:lpstr>Apache</vt:lpstr>
      <vt:lpstr>Apache Web Server</vt:lpstr>
      <vt:lpstr>Apache Web Server Overview</vt:lpstr>
      <vt:lpstr>Misc. Notes</vt:lpstr>
      <vt:lpstr>Apache Overview</vt:lpstr>
      <vt:lpstr>Last minute notes: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ajkombol</cp:lastModifiedBy>
  <cp:revision>103</cp:revision>
  <cp:lastPrinted>1601-01-01T00:00:00Z</cp:lastPrinted>
  <dcterms:created xsi:type="dcterms:W3CDTF">1601-01-01T00:00:00Z</dcterms:created>
  <dcterms:modified xsi:type="dcterms:W3CDTF">2018-01-14T20:28:19Z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