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tags/tag6.xml" ContentType="application/vnd.openxmlformats-officedocument.presentationml.tags+xml"/>
  <Override PartName="/ppt/tags/tag8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tags/tag4.xml" ContentType="application/vnd.openxmlformats-officedocument.presentationml.tag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tags/tag16.xml" ContentType="application/vnd.openxmlformats-officedocument.presentationml.tags+xml"/>
  <Override PartName="/ppt/tags/tag18.xml" ContentType="application/vnd.openxmlformats-officedocument.presentationml.tags+xml"/>
  <Override PartName="/ppt/slideLayouts/slideLayout10.xml" ContentType="application/vnd.openxmlformats-officedocument.presentationml.slideLayout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tags/tag20.xml" ContentType="application/vnd.openxmlformats-officedocument.presentationml.tag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tags/tag7.xml" ContentType="application/vnd.openxmlformats-officedocument.presentationml.tag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tags/tag3.xml" ContentType="application/vnd.openxmlformats-officedocument.presentationml.tags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tags/tag19.xml" ContentType="application/vnd.openxmlformats-officedocument.presentationml.tags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tags/tag17.xml" ContentType="application/vnd.openxmlformats-officedocument.presentationml.tag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74" r:id="rId1"/>
  </p:sldMasterIdLst>
  <p:notesMasterIdLst>
    <p:notesMasterId r:id="rId23"/>
  </p:notesMasterIdLst>
  <p:handoutMasterIdLst>
    <p:handoutMasterId r:id="rId24"/>
  </p:handoutMasterIdLst>
  <p:sldIdLst>
    <p:sldId id="256" r:id="rId2"/>
    <p:sldId id="273" r:id="rId3"/>
    <p:sldId id="257" r:id="rId4"/>
    <p:sldId id="279" r:id="rId5"/>
    <p:sldId id="264" r:id="rId6"/>
    <p:sldId id="265" r:id="rId7"/>
    <p:sldId id="274" r:id="rId8"/>
    <p:sldId id="266" r:id="rId9"/>
    <p:sldId id="275" r:id="rId10"/>
    <p:sldId id="267" r:id="rId11"/>
    <p:sldId id="268" r:id="rId12"/>
    <p:sldId id="258" r:id="rId13"/>
    <p:sldId id="259" r:id="rId14"/>
    <p:sldId id="260" r:id="rId15"/>
    <p:sldId id="261" r:id="rId16"/>
    <p:sldId id="262" r:id="rId17"/>
    <p:sldId id="278" r:id="rId18"/>
    <p:sldId id="263" r:id="rId19"/>
    <p:sldId id="269" r:id="rId20"/>
    <p:sldId id="277" r:id="rId21"/>
    <p:sldId id="276" r:id="rId22"/>
  </p:sldIdLst>
  <p:sldSz cx="10080625" cy="7559675"/>
  <p:notesSz cx="9296400" cy="6881813"/>
  <p:custDataLst>
    <p:tags r:id="rId25"/>
  </p:custDataLst>
  <p:defaultTextStyle>
    <a:defPPr>
      <a:defRPr lang="en-GB"/>
    </a:defPPr>
    <a:lvl1pPr algn="l" defTabSz="457200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+mn-ea"/>
        <a:cs typeface="DejaVu Sans" charset="0"/>
      </a:defRPr>
    </a:lvl1pPr>
    <a:lvl2pPr marL="742950" indent="-285750" algn="l" defTabSz="457200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+mn-ea"/>
        <a:cs typeface="DejaVu Sans" charset="0"/>
      </a:defRPr>
    </a:lvl2pPr>
    <a:lvl3pPr marL="1143000" indent="-228600" algn="l" defTabSz="457200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+mn-ea"/>
        <a:cs typeface="DejaVu Sans" charset="0"/>
      </a:defRPr>
    </a:lvl3pPr>
    <a:lvl4pPr marL="1600200" indent="-228600" algn="l" defTabSz="457200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+mn-ea"/>
        <a:cs typeface="DejaVu Sans" charset="0"/>
      </a:defRPr>
    </a:lvl4pPr>
    <a:lvl5pPr marL="2057400" indent="-228600" algn="l" defTabSz="457200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+mn-ea"/>
        <a:cs typeface="DejaVu Sans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DejaVu Sans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DejaVu Sans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DejaVu Sans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DejaVu Sans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1970" userDrawn="1">
          <p15:clr>
            <a:srgbClr val="A4A3A4"/>
          </p15:clr>
        </p15:guide>
        <p15:guide id="2" pos="2583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006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9" d="100"/>
          <a:sy n="119" d="100"/>
        </p:scale>
        <p:origin x="-1026" y="-9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1970"/>
        <p:guide pos="2583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29200" cy="344308"/>
          </a:xfrm>
          <a:prstGeom prst="rect">
            <a:avLst/>
          </a:prstGeom>
        </p:spPr>
        <p:txBody>
          <a:bodyPr vert="horz" lIns="82964" tIns="41482" rIns="82964" bIns="41482" rtlCol="0"/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5303" y="0"/>
            <a:ext cx="4029200" cy="344308"/>
          </a:xfrm>
          <a:prstGeom prst="rect">
            <a:avLst/>
          </a:prstGeom>
        </p:spPr>
        <p:txBody>
          <a:bodyPr vert="horz" lIns="82964" tIns="41482" rIns="82964" bIns="41482" rtlCol="0"/>
          <a:lstStyle>
            <a:lvl1pPr algn="r">
              <a:defRPr sz="1100"/>
            </a:lvl1pPr>
          </a:lstStyle>
          <a:p>
            <a:fld id="{40C6C9F7-85CC-41E0-98D8-91D2D1256D13}" type="datetimeFigureOut">
              <a:rPr lang="en-US" smtClean="0"/>
              <a:pPr/>
              <a:t>1/14/2018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6536419"/>
            <a:ext cx="4029200" cy="344308"/>
          </a:xfrm>
          <a:prstGeom prst="rect">
            <a:avLst/>
          </a:prstGeom>
        </p:spPr>
        <p:txBody>
          <a:bodyPr vert="horz" lIns="82964" tIns="41482" rIns="82964" bIns="41482" rtlCol="0" anchor="b"/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5303" y="6536419"/>
            <a:ext cx="4029200" cy="344308"/>
          </a:xfrm>
          <a:prstGeom prst="rect">
            <a:avLst/>
          </a:prstGeom>
        </p:spPr>
        <p:txBody>
          <a:bodyPr vert="horz" lIns="82964" tIns="41482" rIns="82964" bIns="41482" rtlCol="0" anchor="b"/>
          <a:lstStyle>
            <a:lvl1pPr algn="r">
              <a:defRPr sz="1100"/>
            </a:lvl1pPr>
          </a:lstStyle>
          <a:p>
            <a:fld id="{65151EAA-C338-4E1E-A848-49D80A72739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09473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2927350" y="522288"/>
            <a:ext cx="3440113" cy="25796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sp>
      <p:sp>
        <p:nvSpPr>
          <p:cNvPr id="2050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930400" y="3268210"/>
            <a:ext cx="7435601" cy="30955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hdr"/>
          </p:nvPr>
        </p:nvSpPr>
        <p:spPr bwMode="auto">
          <a:xfrm>
            <a:off x="1" y="0"/>
            <a:ext cx="4032997" cy="34322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tabLst>
                <a:tab pos="656794" algn="l"/>
                <a:tab pos="1313589" algn="l"/>
                <a:tab pos="1970383" algn="l"/>
                <a:tab pos="2627178" algn="l"/>
              </a:tabLst>
              <a:defRPr sz="1300">
                <a:solidFill>
                  <a:srgbClr val="000000"/>
                </a:solidFill>
                <a:latin typeface="Times New Roman" pitchFamily="16" charset="0"/>
              </a:defRPr>
            </a:lvl1pPr>
          </a:lstStyle>
          <a:p>
            <a:endParaRPr 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5261505" y="0"/>
            <a:ext cx="4032997" cy="34322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656794" algn="l"/>
                <a:tab pos="1313589" algn="l"/>
                <a:tab pos="1970383" algn="l"/>
                <a:tab pos="2627178" algn="l"/>
              </a:tabLst>
              <a:defRPr sz="1300">
                <a:solidFill>
                  <a:srgbClr val="000000"/>
                </a:solidFill>
                <a:latin typeface="Times New Roman" pitchFamily="16" charset="0"/>
              </a:defRPr>
            </a:lvl1pPr>
          </a:lstStyle>
          <a:p>
            <a:endParaRPr 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1" y="6537506"/>
            <a:ext cx="4032997" cy="34322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656794" algn="l"/>
                <a:tab pos="1313589" algn="l"/>
                <a:tab pos="1970383" algn="l"/>
                <a:tab pos="2627178" algn="l"/>
              </a:tabLst>
              <a:defRPr sz="1300">
                <a:solidFill>
                  <a:srgbClr val="000000"/>
                </a:solidFill>
                <a:latin typeface="Times New Roman" pitchFamily="16" charset="0"/>
              </a:defRPr>
            </a:lvl1pPr>
          </a:lstStyle>
          <a:p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5261505" y="6537506"/>
            <a:ext cx="4032997" cy="34322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656794" algn="l"/>
                <a:tab pos="1313589" algn="l"/>
                <a:tab pos="1970383" algn="l"/>
                <a:tab pos="2627178" algn="l"/>
              </a:tabLst>
              <a:defRPr sz="1300">
                <a:solidFill>
                  <a:srgbClr val="000000"/>
                </a:solidFill>
                <a:latin typeface="Times New Roman" pitchFamily="16" charset="0"/>
              </a:defRPr>
            </a:lvl1pPr>
          </a:lstStyle>
          <a:p>
            <a:fld id="{2BC31CE0-2B58-40A7-A406-7161D49768E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498037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3A39D40-69D2-466B-B55B-92232914A20C}" type="slidenum">
              <a:rPr lang="en-US"/>
              <a:pPr/>
              <a:t>1</a:t>
            </a:fld>
            <a:endParaRPr lang="en-US"/>
          </a:p>
        </p:txBody>
      </p:sp>
      <p:sp>
        <p:nvSpPr>
          <p:cNvPr id="1126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2927350" y="522288"/>
            <a:ext cx="3441700" cy="25812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30400" y="3268211"/>
            <a:ext cx="7437501" cy="3034689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919295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3A39D40-69D2-466B-B55B-92232914A20C}" type="slidenum">
              <a:rPr lang="en-US"/>
              <a:pPr/>
              <a:t>2</a:t>
            </a:fld>
            <a:endParaRPr lang="en-US"/>
          </a:p>
        </p:txBody>
      </p:sp>
      <p:sp>
        <p:nvSpPr>
          <p:cNvPr id="1126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2927350" y="522288"/>
            <a:ext cx="3441700" cy="25812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30400" y="3268211"/>
            <a:ext cx="7437501" cy="3034689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22188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BF1062D-4EB8-46B9-94AB-EDC0166B4BEE}" type="slidenum">
              <a:rPr lang="en-US"/>
              <a:pPr/>
              <a:t>3</a:t>
            </a:fld>
            <a:endParaRPr lang="en-US"/>
          </a:p>
        </p:txBody>
      </p:sp>
      <p:sp>
        <p:nvSpPr>
          <p:cNvPr id="1228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2927350" y="522288"/>
            <a:ext cx="3441700" cy="25812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30400" y="3268211"/>
            <a:ext cx="7437501" cy="3034689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088351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BC77C9F-15D6-4AC7-A66E-AA795FEE57C3}" type="slidenum">
              <a:rPr lang="en-US"/>
              <a:pPr/>
              <a:t>12</a:t>
            </a:fld>
            <a:endParaRPr lang="en-US"/>
          </a:p>
        </p:txBody>
      </p:sp>
      <p:sp>
        <p:nvSpPr>
          <p:cNvPr id="1331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2927350" y="522288"/>
            <a:ext cx="3441700" cy="25812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30400" y="3268211"/>
            <a:ext cx="7437501" cy="3034689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369715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4E3510C-92DD-49D8-B4A5-D48A1BFDB695}" type="slidenum">
              <a:rPr lang="en-US"/>
              <a:pPr/>
              <a:t>13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2927350" y="522288"/>
            <a:ext cx="3441700" cy="25812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30400" y="3268211"/>
            <a:ext cx="7437501" cy="3034689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425803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25CBF6F-42D5-4D10-BD75-2AC2420092D0}" type="slidenum">
              <a:rPr lang="en-US"/>
              <a:pPr/>
              <a:t>14</a:t>
            </a:fld>
            <a:endParaRPr lang="en-US"/>
          </a:p>
        </p:txBody>
      </p:sp>
      <p:sp>
        <p:nvSpPr>
          <p:cNvPr id="1536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2927350" y="522288"/>
            <a:ext cx="3441700" cy="25812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30400" y="3268211"/>
            <a:ext cx="7437501" cy="3034689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2513381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31FCF82-9F56-46AE-B2D1-08CC234826F5}" type="slidenum">
              <a:rPr lang="en-US"/>
              <a:pPr/>
              <a:t>15</a:t>
            </a:fld>
            <a:endParaRPr lang="en-US"/>
          </a:p>
        </p:txBody>
      </p:sp>
      <p:sp>
        <p:nvSpPr>
          <p:cNvPr id="1638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2927350" y="522288"/>
            <a:ext cx="3441700" cy="25812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30400" y="3268211"/>
            <a:ext cx="7437501" cy="3034689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5160385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595294C-9910-4293-AD9B-C52C27535B17}" type="slidenum">
              <a:rPr lang="en-US"/>
              <a:pPr/>
              <a:t>16</a:t>
            </a:fld>
            <a:endParaRPr lang="en-US"/>
          </a:p>
        </p:txBody>
      </p:sp>
      <p:sp>
        <p:nvSpPr>
          <p:cNvPr id="1740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2927350" y="522288"/>
            <a:ext cx="3441700" cy="25812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30400" y="3268211"/>
            <a:ext cx="7437501" cy="3034689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478667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B95680D-F8CB-4C5B-8613-421F746881CE}" type="slidenum">
              <a:rPr lang="en-US"/>
              <a:pPr/>
              <a:t>18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2927350" y="522288"/>
            <a:ext cx="3441700" cy="25812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30400" y="3268211"/>
            <a:ext cx="7437501" cy="3034689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35523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5141358"/>
            <a:ext cx="1008844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756047" y="1931918"/>
            <a:ext cx="8568531" cy="2016973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53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756047" y="3981128"/>
            <a:ext cx="8568531" cy="1322451"/>
          </a:xfrm>
        </p:spPr>
        <p:txBody>
          <a:bodyPr lIns="50397" rIns="50397"/>
          <a:lstStyle>
            <a:lvl1pPr marL="0" marR="70556" indent="0" algn="r">
              <a:buNone/>
              <a:defRPr>
                <a:solidFill>
                  <a:schemeClr val="tx2"/>
                </a:solidFill>
              </a:defRPr>
            </a:lvl1pPr>
            <a:lvl2pPr marL="503972" indent="0" algn="ctr">
              <a:buNone/>
            </a:lvl2pPr>
            <a:lvl3pPr marL="1007943" indent="0" algn="ctr">
              <a:buNone/>
            </a:lvl3pPr>
            <a:lvl4pPr marL="1511915" indent="0" algn="ctr">
              <a:buNone/>
            </a:lvl4pPr>
            <a:lvl5pPr marL="2015886" indent="0" algn="ctr">
              <a:buNone/>
            </a:lvl5pPr>
            <a:lvl6pPr marL="2519858" indent="0" algn="ctr">
              <a:buNone/>
            </a:lvl6pPr>
            <a:lvl7pPr marL="3023829" indent="0" algn="ctr">
              <a:buNone/>
            </a:lvl7pPr>
            <a:lvl8pPr marL="3527801" indent="0" algn="ctr">
              <a:buNone/>
            </a:lvl8pPr>
            <a:lvl9pPr marL="4031772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4150" y="5459765"/>
            <a:ext cx="10084776" cy="2107723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1435064-1BE1-4FB5-BDDB-704A915D4C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031" y="1632891"/>
            <a:ext cx="9072563" cy="483483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58E1104-F499-4A31-A18B-1D1AECB9109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45049" y="302740"/>
            <a:ext cx="1959537" cy="6164983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031" y="302741"/>
            <a:ext cx="6972432" cy="616498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F31CF0-8138-4A8E-86D5-749B732973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01625"/>
            <a:ext cx="9069387" cy="12604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>
          <a:xfrm>
            <a:off x="503238" y="6886575"/>
            <a:ext cx="2346325" cy="519113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>
          <a:xfrm>
            <a:off x="3448050" y="6886575"/>
            <a:ext cx="3194050" cy="519113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>
          <a:xfrm>
            <a:off x="7227888" y="6886575"/>
            <a:ext cx="2346325" cy="519113"/>
          </a:xfrm>
        </p:spPr>
        <p:txBody>
          <a:bodyPr/>
          <a:lstStyle>
            <a:lvl1pPr>
              <a:defRPr/>
            </a:lvl1pPr>
          </a:lstStyle>
          <a:p>
            <a:fld id="{34D1E996-99A7-4C58-A12C-488B5DB6969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93BD34-B079-47AD-80C0-88AC441B7A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370" y="1168136"/>
            <a:ext cx="8568531" cy="2015913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53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324518" y="3231669"/>
            <a:ext cx="5040313" cy="1603745"/>
          </a:xfrm>
        </p:spPr>
        <p:txBody>
          <a:bodyPr lIns="100794" rIns="100794" anchor="t"/>
          <a:lstStyle>
            <a:lvl1pPr marL="0" indent="0" algn="l">
              <a:buNone/>
              <a:defRPr sz="2500">
                <a:solidFill>
                  <a:schemeClr val="tx1"/>
                </a:solidFill>
              </a:defRPr>
            </a:lvl1pPr>
            <a:lvl2pPr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AC1FE60-8C57-4EC7-AB32-9492DF043D6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4009187" y="3312976"/>
            <a:ext cx="201613" cy="251989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803676" y="3312976"/>
            <a:ext cx="201613" cy="251989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031" y="1632890"/>
            <a:ext cx="4452276" cy="4989036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4318" y="1632890"/>
            <a:ext cx="4452276" cy="4989036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EC40E57-4570-4E55-AB04-D76F136704C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031" y="300987"/>
            <a:ext cx="9072563" cy="1259946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031" y="5963744"/>
            <a:ext cx="4454027" cy="839964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201589" anchor="ctr"/>
          <a:lstStyle>
            <a:lvl1pPr marL="0" indent="0">
              <a:buNone/>
              <a:defRPr sz="2600" b="0">
                <a:solidFill>
                  <a:schemeClr val="bg1"/>
                </a:solidFill>
              </a:defRPr>
            </a:lvl1pPr>
            <a:lvl2pPr>
              <a:buNone/>
              <a:defRPr sz="2200" b="1"/>
            </a:lvl2pPr>
            <a:lvl3pPr>
              <a:buNone/>
              <a:defRPr sz="2000" b="1"/>
            </a:lvl3pPr>
            <a:lvl4pPr>
              <a:buNone/>
              <a:defRPr sz="1800" b="1"/>
            </a:lvl4pPr>
            <a:lvl5pPr>
              <a:buNone/>
              <a:defRPr sz="18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5120819" y="5963744"/>
            <a:ext cx="4455776" cy="839964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201589" anchor="ctr"/>
          <a:lstStyle>
            <a:lvl1pPr marL="0" indent="0">
              <a:buNone/>
              <a:defRPr sz="2600" b="0">
                <a:solidFill>
                  <a:schemeClr val="bg1"/>
                </a:solidFill>
              </a:defRPr>
            </a:lvl1pPr>
            <a:lvl2pPr>
              <a:buNone/>
              <a:defRPr sz="2200" b="1"/>
            </a:lvl2pPr>
            <a:lvl3pPr>
              <a:buNone/>
              <a:defRPr sz="2000" b="1"/>
            </a:lvl3pPr>
            <a:lvl4pPr>
              <a:buNone/>
              <a:defRPr sz="1800" b="1"/>
            </a:lvl4pPr>
            <a:lvl5pPr>
              <a:buNone/>
              <a:defRPr sz="18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504031" y="1592067"/>
            <a:ext cx="4454027" cy="4345064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0818" y="1592067"/>
            <a:ext cx="4455776" cy="4345064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B95E5B-17EB-40E6-9DFC-CD8AEC18CD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982431-A51C-43F8-95B9-39D38B44D26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C81204-1445-42EF-9E54-319DF4F33D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8063" y="5375769"/>
            <a:ext cx="8248138" cy="503978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8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872302" y="5903008"/>
            <a:ext cx="4381712" cy="1007957"/>
          </a:xfrm>
        </p:spPr>
        <p:txBody>
          <a:bodyPr/>
          <a:lstStyle>
            <a:lvl1pPr marL="0" indent="0" algn="r">
              <a:buNone/>
              <a:defRPr sz="1800"/>
            </a:lvl1pPr>
            <a:lvl2pPr>
              <a:buNone/>
              <a:defRPr sz="1300"/>
            </a:lvl2pPr>
            <a:lvl3pPr>
              <a:buNone/>
              <a:defRPr sz="1100"/>
            </a:lvl3pPr>
            <a:lvl4pPr>
              <a:buNone/>
              <a:defRPr sz="1000"/>
            </a:lvl4pPr>
            <a:lvl5pPr>
              <a:buNone/>
              <a:defRPr sz="10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008063" y="302387"/>
            <a:ext cx="8245951" cy="5039783"/>
          </a:xfrm>
        </p:spPr>
        <p:txBody>
          <a:bodyPr/>
          <a:lstStyle>
            <a:lvl1pPr>
              <a:defRPr sz="3500"/>
            </a:lvl1pPr>
            <a:lvl2pPr>
              <a:defRPr sz="31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416086" y="7063571"/>
            <a:ext cx="2116931" cy="403183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BC6E00-BE1D-42ED-BE44-80CAE83EC8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58129" y="6000343"/>
            <a:ext cx="7896490" cy="714556"/>
          </a:xfrm>
          <a:noFill/>
        </p:spPr>
        <p:txBody>
          <a:bodyPr lIns="100794" tIns="0" rIns="100794" anchor="t"/>
          <a:lstStyle>
            <a:lvl1pPr marL="0" marR="20159" indent="0" algn="r">
              <a:buNone/>
              <a:defRPr sz="1500"/>
            </a:lvl1pPr>
            <a:lvl2pPr>
              <a:defRPr sz="1300"/>
            </a:lvl2pPr>
            <a:lvl3pPr>
              <a:defRPr sz="1100"/>
            </a:lvl3pPr>
            <a:lvl4pPr>
              <a:defRPr sz="1000"/>
            </a:lvl4pPr>
            <a:lvl5pPr>
              <a:defRPr sz="10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2016" y="209405"/>
            <a:ext cx="9576594" cy="4838192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5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28726" y="7063572"/>
            <a:ext cx="2591463" cy="40248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4F0C013-CCCE-43F4-99BE-A74FA342403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2016" y="5362896"/>
            <a:ext cx="8902603" cy="62024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3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550414" y="6553191"/>
            <a:ext cx="5446695" cy="101531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0794" tIns="50397" rIns="100794" bIns="50397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535470" y="6546660"/>
            <a:ext cx="4068466" cy="102895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0794" tIns="50397" rIns="100794" bIns="50397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661" y="6383784"/>
            <a:ext cx="3750815" cy="1191457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100794" tIns="50397" rIns="100794" bIns="50397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10183" y="6379910"/>
            <a:ext cx="3754337" cy="1195331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9551582" y="5498831"/>
            <a:ext cx="201613" cy="251989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9346071" y="5498831"/>
            <a:ext cx="201613" cy="251989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50414" y="6553191"/>
            <a:ext cx="5446695" cy="101531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0794" tIns="50397" rIns="100794" bIns="50397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535470" y="6546660"/>
            <a:ext cx="4068466" cy="102895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0794" tIns="50397" rIns="100794" bIns="50397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661" y="6383784"/>
            <a:ext cx="3750815" cy="1191457"/>
          </a:xfrm>
          <a:prstGeom prst="rtTriangle">
            <a:avLst/>
          </a:prstGeom>
          <a:blipFill>
            <a:blip r:embed="rId1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100794" tIns="50397" rIns="100794" bIns="50397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10183" y="6379910"/>
            <a:ext cx="3754337" cy="1195331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504031" y="302737"/>
            <a:ext cx="9072563" cy="1259946"/>
          </a:xfrm>
          <a:prstGeom prst="rect">
            <a:avLst/>
          </a:prstGeom>
        </p:spPr>
        <p:txBody>
          <a:bodyPr vert="horz" lIns="100794" tIns="50397" rIns="100794" bIns="50397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504031" y="1632890"/>
            <a:ext cx="9072563" cy="4989036"/>
          </a:xfrm>
          <a:prstGeom prst="rect">
            <a:avLst/>
          </a:prstGeom>
        </p:spPr>
        <p:txBody>
          <a:bodyPr vert="horz" lIns="100794" tIns="50397" rIns="100794" bIns="50397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7416086" y="7063571"/>
            <a:ext cx="2116931" cy="403183"/>
          </a:xfrm>
          <a:prstGeom prst="rect">
            <a:avLst/>
          </a:prstGeom>
        </p:spPr>
        <p:txBody>
          <a:bodyPr vert="horz" lIns="100794" tIns="50397" rIns="100794" bIns="50397" anchor="b"/>
          <a:lstStyle>
            <a:lvl1pPr algn="l" eaLnBrk="1" latinLnBrk="0" hangingPunct="1">
              <a:defRPr kumimoji="0" sz="11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828726" y="7063572"/>
            <a:ext cx="2591463" cy="402483"/>
          </a:xfrm>
          <a:prstGeom prst="rect">
            <a:avLst/>
          </a:prstGeom>
        </p:spPr>
        <p:txBody>
          <a:bodyPr vert="horz" lIns="100794" tIns="50397" rIns="100794" bIns="50397" anchor="b"/>
          <a:lstStyle>
            <a:lvl1pPr algn="r" eaLnBrk="1" latinLnBrk="0" hangingPunct="1">
              <a:defRPr kumimoji="0" sz="11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9533017" y="7063572"/>
            <a:ext cx="403225" cy="402483"/>
          </a:xfrm>
          <a:prstGeom prst="rect">
            <a:avLst/>
          </a:prstGeom>
        </p:spPr>
        <p:txBody>
          <a:bodyPr vert="horz" lIns="100794" tIns="50397" rIns="100794" bIns="50397" anchor="b"/>
          <a:lstStyle>
            <a:lvl1pPr algn="r" eaLnBrk="1" latinLnBrk="0" hangingPunct="1">
              <a:defRPr kumimoji="0" sz="1100" b="0">
                <a:solidFill>
                  <a:schemeClr val="tx1"/>
                </a:solidFill>
              </a:defRPr>
            </a:lvl1pPr>
            <a:extLst/>
          </a:lstStyle>
          <a:p>
            <a:fld id="{3D409B41-AB4E-45F9-B95E-E2C3D8E2816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403177" indent="-282224" algn="l" rtl="0" eaLnBrk="1" latinLnBrk="0" hangingPunct="1">
        <a:spcBef>
          <a:spcPts val="441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401" indent="-251986" algn="l" rtl="0" eaLnBrk="1" latinLnBrk="0" hangingPunct="1">
        <a:spcBef>
          <a:spcPts val="357"/>
        </a:spcBef>
        <a:buClr>
          <a:schemeClr val="accent1"/>
        </a:buClr>
        <a:buFont typeface="Verdana"/>
        <a:buChar char="◦"/>
        <a:defRPr kumimoji="0"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947467" indent="-251986" algn="l" rtl="0" eaLnBrk="1" latinLnBrk="0" hangingPunct="1">
        <a:spcBef>
          <a:spcPts val="386"/>
        </a:spcBef>
        <a:buClr>
          <a:schemeClr val="accent2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259929" indent="-251986" algn="l" rtl="0" eaLnBrk="1" latinLnBrk="0" hangingPunct="1">
        <a:spcBef>
          <a:spcPts val="386"/>
        </a:spcBef>
        <a:buClr>
          <a:schemeClr val="accent2"/>
        </a:buClr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1511915" indent="-251986" algn="l" rtl="0" eaLnBrk="1" latinLnBrk="0" hangingPunct="1">
        <a:spcBef>
          <a:spcPts val="386"/>
        </a:spcBef>
        <a:buClr>
          <a:schemeClr val="accent2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3900" indent="-251986" algn="l" rtl="0" eaLnBrk="1" latinLnBrk="0" hangingPunct="1">
        <a:spcBef>
          <a:spcPts val="386"/>
        </a:spcBef>
        <a:buClr>
          <a:schemeClr val="accent3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015886" indent="-251986" algn="l" rtl="0" eaLnBrk="1" latinLnBrk="0" hangingPunct="1">
        <a:spcBef>
          <a:spcPts val="386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267872" indent="-251986" algn="l" rtl="0" eaLnBrk="1" latinLnBrk="0" hangingPunct="1">
        <a:spcBef>
          <a:spcPts val="386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519858" indent="-251986" algn="l" rtl="0" eaLnBrk="1" latinLnBrk="0" hangingPunct="1">
        <a:spcBef>
          <a:spcPts val="386"/>
        </a:spcBef>
        <a:buClr>
          <a:schemeClr val="accent3"/>
        </a:buClr>
        <a:buFont typeface="Wingdings 2"/>
        <a:buChar char="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Relationship Id="rId4" Type="http://schemas.openxmlformats.org/officeDocument/2006/relationships/hyperlink" Target="http://www.reddit.com/" TargetMode="Externa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9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0975" cy="1262063"/>
          </a:xfrm>
          <a:ln/>
        </p:spPr>
        <p:txBody>
          <a:bodyPr tIns="38808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dirty="0" smtClean="0"/>
              <a:t>Lab </a:t>
            </a:r>
            <a:r>
              <a:rPr lang="en-US" dirty="0" smtClean="0"/>
              <a:t>11 </a:t>
            </a:r>
            <a:r>
              <a:rPr lang="en-US" dirty="0" smtClean="0"/>
              <a:t>– Cisco Firewall </a:t>
            </a:r>
            <a:endParaRPr lang="en-US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4294967295"/>
          </p:nvPr>
        </p:nvSpPr>
        <p:spPr bwMode="auto">
          <a:xfrm>
            <a:off x="0" y="1768475"/>
            <a:ext cx="9070975" cy="4989513"/>
          </a:xfrm>
          <a:prstGeom prst="rect">
            <a:avLst/>
          </a:prstGeom>
          <a:noFill/>
          <a:ln/>
        </p:spPr>
        <p:txBody>
          <a:bodyPr lIns="0" tIns="28224" rIns="0" bIns="0" anchor="ctr"/>
          <a:lstStyle/>
          <a:p>
            <a:pPr marL="0" indent="0" algn="ctr">
              <a:spcAft>
                <a:spcPct val="0"/>
              </a:spcAft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dirty="0"/>
          </a:p>
        </p:txBody>
      </p:sp>
    </p:spTree>
    <p:custDataLst>
      <p:tags r:id="rId1"/>
    </p:custData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Notes: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031" y="1632890"/>
            <a:ext cx="9260681" cy="4989036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Commands are case insensitive</a:t>
            </a:r>
          </a:p>
          <a:p>
            <a:pPr lvl="1"/>
            <a:r>
              <a:rPr lang="en-US" dirty="0" smtClean="0"/>
              <a:t>Note: all access-list commands must fit on one line</a:t>
            </a:r>
          </a:p>
          <a:p>
            <a:pPr lvl="1"/>
            <a:r>
              <a:rPr lang="en-US" dirty="0" smtClean="0"/>
              <a:t>Comments can be included configuration</a:t>
            </a:r>
          </a:p>
          <a:p>
            <a:pPr lvl="2"/>
            <a:r>
              <a:rPr lang="en-US" dirty="0" smtClean="0"/>
              <a:t>Comments start with an exclamation point ( </a:t>
            </a:r>
            <a:r>
              <a:rPr lang="en-US" b="1" dirty="0" smtClean="0"/>
              <a:t>! </a:t>
            </a:r>
            <a:r>
              <a:rPr lang="en-US" dirty="0" smtClean="0"/>
              <a:t>)</a:t>
            </a:r>
          </a:p>
          <a:p>
            <a:r>
              <a:rPr lang="en-US" b="1" dirty="0" smtClean="0"/>
              <a:t>Examples:</a:t>
            </a:r>
            <a:endParaRPr lang="en-US" dirty="0" smtClean="0"/>
          </a:p>
          <a:p>
            <a:pPr lvl="1"/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access-list 111 permit </a:t>
            </a:r>
            <a:r>
              <a:rPr lang="en-US" sz="2300" dirty="0" err="1" smtClean="0">
                <a:latin typeface="Courier New" pitchFamily="49" charset="0"/>
                <a:cs typeface="Courier New" pitchFamily="49" charset="0"/>
              </a:rPr>
              <a:t>tcp</a:t>
            </a: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 any host 152.8.1.10 </a:t>
            </a:r>
            <a:r>
              <a:rPr lang="en-US" sz="2300" dirty="0" err="1" smtClean="0">
                <a:latin typeface="Courier New" pitchFamily="49" charset="0"/>
                <a:cs typeface="Courier New" pitchFamily="49" charset="0"/>
              </a:rPr>
              <a:t>eq</a:t>
            </a:r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 80</a:t>
            </a:r>
          </a:p>
          <a:p>
            <a:pPr lvl="2"/>
            <a:r>
              <a:rPr lang="en-US" dirty="0" smtClean="0"/>
              <a:t>Permits </a:t>
            </a:r>
            <a:r>
              <a:rPr lang="en-US" b="1" i="1" dirty="0" smtClean="0"/>
              <a:t>any</a:t>
            </a:r>
            <a:r>
              <a:rPr lang="en-US" dirty="0" smtClean="0"/>
              <a:t> computer on the Internet to connect to the computer whose </a:t>
            </a:r>
          </a:p>
          <a:p>
            <a:pPr lvl="3"/>
            <a:r>
              <a:rPr lang="en-US" dirty="0" smtClean="0"/>
              <a:t>IP host address is 152.8.1.1 </a:t>
            </a:r>
          </a:p>
          <a:p>
            <a:pPr lvl="3"/>
            <a:r>
              <a:rPr lang="en-US" dirty="0" smtClean="0"/>
              <a:t>uses the TCP protocol</a:t>
            </a:r>
          </a:p>
          <a:p>
            <a:pPr lvl="3"/>
            <a:r>
              <a:rPr lang="en-US" dirty="0" smtClean="0"/>
              <a:t>port 80</a:t>
            </a:r>
          </a:p>
          <a:p>
            <a:pPr lvl="1"/>
            <a:r>
              <a:rPr lang="en-US" sz="2300" dirty="0" smtClean="0">
                <a:latin typeface="Courier New" pitchFamily="49" charset="0"/>
                <a:cs typeface="Courier New" pitchFamily="49" charset="0"/>
              </a:rPr>
              <a:t>access-list 123 deny any 178.22.8.9 0.0.255.255</a:t>
            </a:r>
          </a:p>
          <a:p>
            <a:pPr lvl="2"/>
            <a:r>
              <a:rPr lang="en-US" dirty="0" smtClean="0"/>
              <a:t>This will prohibit </a:t>
            </a:r>
            <a:r>
              <a:rPr lang="en-US" b="1" i="1" dirty="0" smtClean="0"/>
              <a:t>any</a:t>
            </a:r>
            <a:r>
              <a:rPr lang="en-US" dirty="0" smtClean="0"/>
              <a:t> computer from accessing a computer on the 178.22 domain using any protocol</a:t>
            </a:r>
          </a:p>
          <a:p>
            <a:endParaRPr lang="en-US" dirty="0"/>
          </a:p>
        </p:txBody>
      </p:sp>
    </p:spTree>
    <p:custDataLst>
      <p:tags r:id="rId1"/>
    </p:custData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100" dirty="0" smtClean="0"/>
              <a:t>Access-list command order is important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When a packet arrives at your firewall</a:t>
            </a:r>
          </a:p>
          <a:p>
            <a:pPr lvl="1"/>
            <a:r>
              <a:rPr lang="en-US" dirty="0" smtClean="0"/>
              <a:t>it will be compared with each access-list statement in the order they appear</a:t>
            </a:r>
          </a:p>
          <a:p>
            <a:r>
              <a:rPr lang="en-US" dirty="0" smtClean="0"/>
              <a:t>The first statement that applies to that packet determines if it is permitted or denied</a:t>
            </a:r>
          </a:p>
          <a:p>
            <a:r>
              <a:rPr lang="en-US" dirty="0" smtClean="0"/>
              <a:t>For incoming traffic</a:t>
            </a:r>
          </a:p>
          <a:p>
            <a:pPr lvl="1"/>
            <a:r>
              <a:rPr lang="en-US" dirty="0" smtClean="0"/>
              <a:t>Implicit deny everything else at the end of the access-lists</a:t>
            </a:r>
          </a:p>
          <a:p>
            <a:r>
              <a:rPr lang="en-US" dirty="0" smtClean="0"/>
              <a:t>For outgoing traffic</a:t>
            </a:r>
          </a:p>
          <a:p>
            <a:pPr lvl="1"/>
            <a:r>
              <a:rPr lang="en-US" dirty="0" smtClean="0"/>
              <a:t>Implicit permit everything else at the end of the access-lists</a:t>
            </a:r>
          </a:p>
          <a:p>
            <a:endParaRPr lang="en-US" dirty="0"/>
          </a:p>
        </p:txBody>
      </p:sp>
    </p:spTree>
    <p:custDataLst>
      <p:tags r:id="rId1"/>
    </p:custData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503238" y="1768475"/>
            <a:ext cx="9070975" cy="4989513"/>
          </a:xfrm>
          <a:ln/>
        </p:spPr>
        <p:txBody>
          <a:bodyPr>
            <a:normAutofit/>
          </a:bodyPr>
          <a:lstStyle/>
          <a:p>
            <a:pPr marL="431800" indent="-32385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dirty="0"/>
              <a:t>IP address format:</a:t>
            </a:r>
          </a:p>
          <a:p>
            <a:pPr marL="714024" lvl="1" indent="-323850">
              <a:lnSpc>
                <a:spcPct val="97000"/>
              </a:lnSpc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any</a:t>
            </a:r>
          </a:p>
          <a:p>
            <a:pPr marL="976090" lvl="2" indent="-323850">
              <a:lnSpc>
                <a:spcPct val="97000"/>
              </a:lnSpc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dirty="0" smtClean="0"/>
              <a:t>matches </a:t>
            </a:r>
            <a:r>
              <a:rPr lang="en-US" dirty="0"/>
              <a:t>anything</a:t>
            </a:r>
          </a:p>
          <a:p>
            <a:pPr marL="714024" lvl="1" indent="-323850">
              <a:lnSpc>
                <a:spcPct val="97000"/>
              </a:lnSpc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ost 152.8.1.10</a:t>
            </a:r>
            <a:r>
              <a:rPr lang="en-US" dirty="0" smtClean="0"/>
              <a:t> </a:t>
            </a:r>
          </a:p>
          <a:p>
            <a:pPr marL="976090" lvl="2" indent="-323850">
              <a:lnSpc>
                <a:spcPct val="97000"/>
              </a:lnSpc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dirty="0" smtClean="0"/>
              <a:t>matches </a:t>
            </a:r>
            <a:r>
              <a:rPr lang="en-US" dirty="0"/>
              <a:t>one </a:t>
            </a:r>
            <a:r>
              <a:rPr lang="en-US" dirty="0" smtClean="0"/>
              <a:t>IP address</a:t>
            </a:r>
            <a:endParaRPr lang="en-US" dirty="0"/>
          </a:p>
          <a:p>
            <a:pPr marL="714024" lvl="1" indent="-323850">
              <a:lnSpc>
                <a:spcPct val="97000"/>
              </a:lnSpc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152.8.1.1 0.0.255.255 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marL="976090" lvl="2" indent="-323850">
              <a:lnSpc>
                <a:spcPct val="97000"/>
              </a:lnSpc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dirty="0" smtClean="0"/>
              <a:t>matches </a:t>
            </a:r>
            <a:r>
              <a:rPr lang="en-US" dirty="0"/>
              <a:t>a </a:t>
            </a:r>
            <a:r>
              <a:rPr lang="en-US" dirty="0" smtClean="0"/>
              <a:t>(sub)network</a:t>
            </a:r>
          </a:p>
          <a:p>
            <a:pPr marL="431800" indent="-323850">
              <a:lnSpc>
                <a:spcPct val="97000"/>
              </a:lnSpc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4200" dirty="0" smtClean="0"/>
          </a:p>
          <a:p>
            <a:pPr marL="431800" indent="-323850">
              <a:lnSpc>
                <a:spcPct val="97000"/>
              </a:lnSpc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000" dirty="0" smtClean="0">
                <a:solidFill>
                  <a:srgbClr val="FF0000"/>
                </a:solidFill>
              </a:rPr>
              <a:t>Note</a:t>
            </a:r>
            <a:r>
              <a:rPr lang="en-US" sz="2000" dirty="0">
                <a:solidFill>
                  <a:srgbClr val="FF0000"/>
                </a:solidFill>
              </a:rPr>
              <a:t>: the </a:t>
            </a:r>
            <a:r>
              <a:rPr lang="en-US" sz="2000" dirty="0" smtClean="0">
                <a:solidFill>
                  <a:srgbClr val="FF0000"/>
                </a:solidFill>
              </a:rPr>
              <a:t>Cisco </a:t>
            </a:r>
            <a:r>
              <a:rPr lang="en-US" sz="2000" dirty="0" err="1" smtClean="0">
                <a:solidFill>
                  <a:srgbClr val="FF0000"/>
                </a:solidFill>
              </a:rPr>
              <a:t>netmask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>
                <a:solidFill>
                  <a:srgbClr val="FF0000"/>
                </a:solidFill>
              </a:rPr>
              <a:t>is </a:t>
            </a:r>
            <a:r>
              <a:rPr lang="en-US" sz="2000" i="1" dirty="0">
                <a:solidFill>
                  <a:srgbClr val="FF0000"/>
                </a:solidFill>
              </a:rPr>
              <a:t>backwards</a:t>
            </a:r>
            <a:r>
              <a:rPr lang="en-US" sz="2000" dirty="0">
                <a:solidFill>
                  <a:srgbClr val="FF0000"/>
                </a:solidFill>
              </a:rPr>
              <a:t> from what you're used to</a:t>
            </a:r>
            <a:r>
              <a:rPr lang="en-US" sz="2000" dirty="0" smtClean="0">
                <a:solidFill>
                  <a:srgbClr val="FF0000"/>
                </a:solidFill>
              </a:rPr>
              <a:t>!</a:t>
            </a:r>
          </a:p>
          <a:p>
            <a:pPr marL="714024" lvl="1" indent="-323850">
              <a:lnSpc>
                <a:spcPct val="97000"/>
              </a:lnSpc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1500" dirty="0" smtClean="0">
                <a:solidFill>
                  <a:srgbClr val="FF0000"/>
                </a:solidFill>
              </a:rPr>
              <a:t>Called an inverse mask</a:t>
            </a:r>
          </a:p>
          <a:p>
            <a:pPr marL="714024" lvl="1" indent="-323850">
              <a:lnSpc>
                <a:spcPct val="97000"/>
              </a:lnSpc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1500" dirty="0" smtClean="0">
                <a:solidFill>
                  <a:srgbClr val="FF0000"/>
                </a:solidFill>
              </a:rPr>
              <a:t>0's mean "don't care"</a:t>
            </a:r>
            <a:endParaRPr lang="en-US" sz="1500" dirty="0">
              <a:solidFill>
                <a:srgbClr val="FF0000"/>
              </a:solidFill>
            </a:endParaRPr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0975" cy="1262063"/>
          </a:xfrm>
          <a:ln/>
        </p:spPr>
        <p:txBody>
          <a:bodyPr tIns="38808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dirty="0" smtClean="0"/>
              <a:t>Firewall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idx="1"/>
          </p:nvPr>
        </p:nvSpPr>
        <p:spPr>
          <a:xfrm>
            <a:off x="503238" y="1768475"/>
            <a:ext cx="9070975" cy="4989513"/>
          </a:xfrm>
          <a:ln/>
        </p:spPr>
        <p:txBody>
          <a:bodyPr/>
          <a:lstStyle/>
          <a:p>
            <a:pPr marL="431800" indent="-323850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dirty="0"/>
              <a:t>Block all incoming TCP traffic to port </a:t>
            </a:r>
            <a:r>
              <a:rPr lang="en-US" dirty="0" smtClean="0"/>
              <a:t>80</a:t>
            </a:r>
          </a:p>
          <a:p>
            <a:pPr marL="969834" lvl="1" indent="-323850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dirty="0" smtClean="0"/>
              <a:t>“</a:t>
            </a:r>
            <a:r>
              <a:rPr lang="en-US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any</a:t>
            </a:r>
            <a:r>
              <a:rPr lang="en-US" dirty="0"/>
              <a:t>” is the source address</a:t>
            </a:r>
          </a:p>
          <a:p>
            <a:pPr marL="969834" lvl="1" indent="-323850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dirty="0"/>
              <a:t>“</a:t>
            </a:r>
            <a:r>
              <a:rPr lang="en-US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152.8.0.0 0.0.255.255</a:t>
            </a:r>
            <a:r>
              <a:rPr lang="en-US" dirty="0"/>
              <a:t>” is the destination.  </a:t>
            </a:r>
            <a:endParaRPr lang="en-US" dirty="0" smtClean="0"/>
          </a:p>
          <a:p>
            <a:pPr marL="1894314" lvl="3" indent="-323850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dirty="0" smtClean="0"/>
              <a:t>In </a:t>
            </a:r>
            <a:r>
              <a:rPr lang="en-US" dirty="0"/>
              <a:t>this case, it refers to any IP address that starts with 152.8.</a:t>
            </a:r>
          </a:p>
          <a:p>
            <a:pPr marL="549626" indent="-323850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dirty="0"/>
              <a:t>This blocks packets from entering your network from </a:t>
            </a:r>
            <a:r>
              <a:rPr lang="en-US" dirty="0" smtClean="0"/>
              <a:t>outside</a:t>
            </a:r>
          </a:p>
          <a:p>
            <a:pPr marL="831850" lvl="1" indent="-323850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dirty="0" smtClean="0"/>
              <a:t>Protects your internal or rogue Web servers</a:t>
            </a:r>
            <a:endParaRPr lang="en-US" dirty="0"/>
          </a:p>
        </p:txBody>
      </p:sp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46075"/>
            <a:ext cx="9070975" cy="1171575"/>
          </a:xfrm>
          <a:ln/>
        </p:spPr>
        <p:txBody>
          <a:bodyPr tIns="38808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/>
              <a:t>Examples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1341437"/>
            <a:ext cx="9196107" cy="3785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714024" lvl="1" indent="-323850"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access-list 101 deny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tcp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any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152.8.0.0 0.0.255.255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eq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80</a:t>
            </a:r>
            <a:endParaRPr lang="en-US" sz="2000" dirty="0">
              <a:latin typeface="Courier New" pitchFamily="49" charset="0"/>
              <a:cs typeface="Courier New" pitchFamily="49" charset="0"/>
            </a:endParaRPr>
          </a:p>
        </p:txBody>
      </p:sp>
    </p:spTree>
    <p:custDataLst>
      <p:tags r:id="rId1"/>
    </p:custData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idx="1"/>
          </p:nvPr>
        </p:nvSpPr>
        <p:spPr>
          <a:xfrm>
            <a:off x="239712" y="1768475"/>
            <a:ext cx="9334501" cy="4989513"/>
          </a:xfrm>
          <a:ln/>
        </p:spPr>
        <p:txBody>
          <a:bodyPr/>
          <a:lstStyle/>
          <a:p>
            <a:pPr marL="431800" indent="-323850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dirty="0"/>
              <a:t>Block all </a:t>
            </a:r>
            <a:r>
              <a:rPr lang="en-US" i="1" dirty="0"/>
              <a:t>outgoing</a:t>
            </a:r>
            <a:r>
              <a:rPr lang="en-US" dirty="0"/>
              <a:t> TCP traffic to port </a:t>
            </a:r>
            <a:r>
              <a:rPr lang="en-US" dirty="0" smtClean="0"/>
              <a:t>80</a:t>
            </a:r>
          </a:p>
          <a:p>
            <a:pPr marL="549626" indent="-323850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dirty="0" smtClean="0"/>
              <a:t>“</a:t>
            </a:r>
            <a:r>
              <a:rPr lang="en-US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152.8.0.0 0.0.255.255</a:t>
            </a:r>
            <a:r>
              <a:rPr lang="en-US" dirty="0"/>
              <a:t>” is the </a:t>
            </a:r>
            <a:r>
              <a:rPr lang="en-US" dirty="0" smtClean="0"/>
              <a:t>source</a:t>
            </a:r>
          </a:p>
          <a:p>
            <a:pPr marL="549626" indent="-323850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dirty="0" smtClean="0"/>
              <a:t>“</a:t>
            </a:r>
            <a:r>
              <a:rPr lang="en-US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any</a:t>
            </a:r>
            <a:r>
              <a:rPr lang="en-US" dirty="0"/>
              <a:t>” is the destination.  </a:t>
            </a:r>
            <a:endParaRPr lang="en-US" dirty="0" smtClean="0"/>
          </a:p>
          <a:p>
            <a:pPr marL="549626" indent="-323850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dirty="0" smtClean="0"/>
              <a:t>block </a:t>
            </a:r>
            <a:r>
              <a:rPr lang="en-US" dirty="0"/>
              <a:t>all packets from the local network to </a:t>
            </a:r>
            <a:r>
              <a:rPr lang="en-US" dirty="0" smtClean="0"/>
              <a:t>the everything on port 80 outside</a:t>
            </a:r>
            <a:endParaRPr lang="en-US" dirty="0"/>
          </a:p>
        </p:txBody>
      </p:sp>
      <p:sp>
        <p:nvSpPr>
          <p:cNvPr id="7169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46075"/>
            <a:ext cx="9070975" cy="1171575"/>
          </a:xfrm>
          <a:ln/>
        </p:spPr>
        <p:txBody>
          <a:bodyPr tIns="38808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/>
              <a:t>Examples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1265237"/>
            <a:ext cx="10080625" cy="3839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14024" lvl="1" indent="-323850"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access-list 101 deny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tcp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152.8.0.0 0.0.255.255 </a:t>
            </a:r>
            <a:r>
              <a:rPr lang="en-US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any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eq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80</a:t>
            </a:r>
            <a:endParaRPr lang="en-US" sz="2000" dirty="0">
              <a:latin typeface="Courier New" pitchFamily="49" charset="0"/>
              <a:cs typeface="Courier New" pitchFamily="49" charset="0"/>
            </a:endParaRPr>
          </a:p>
        </p:txBody>
      </p:sp>
    </p:spTree>
    <p:custDataLst>
      <p:tags r:id="rId1"/>
    </p:custData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idx="1"/>
          </p:nvPr>
        </p:nvSpPr>
        <p:spPr>
          <a:xfrm>
            <a:off x="315912" y="2332037"/>
            <a:ext cx="9258301" cy="4425951"/>
          </a:xfrm>
          <a:ln/>
        </p:spPr>
        <p:txBody>
          <a:bodyPr>
            <a:normAutofit fontScale="92500" lnSpcReduction="20000"/>
          </a:bodyPr>
          <a:lstStyle/>
          <a:p>
            <a:pPr marL="431800" indent="-323850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800" dirty="0"/>
              <a:t>Block all incoming port 80 traffic EXCEPT traffic to our Web </a:t>
            </a:r>
            <a:r>
              <a:rPr lang="en-US" sz="2800" dirty="0" smtClean="0"/>
              <a:t>server</a:t>
            </a:r>
          </a:p>
          <a:p>
            <a:pPr marL="714024" lvl="1" indent="-323850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300" dirty="0" smtClean="0"/>
              <a:t>First </a:t>
            </a:r>
            <a:r>
              <a:rPr lang="en-US" sz="2300" dirty="0"/>
              <a:t>rule permits packets to the Web </a:t>
            </a:r>
            <a:r>
              <a:rPr lang="en-US" sz="2300" dirty="0" smtClean="0"/>
              <a:t>server  </a:t>
            </a:r>
          </a:p>
          <a:p>
            <a:pPr marL="976090" lvl="2" indent="-323850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100" dirty="0" smtClean="0">
                <a:latin typeface="Courier New" pitchFamily="49" charset="0"/>
                <a:cs typeface="Courier New" pitchFamily="49" charset="0"/>
              </a:rPr>
              <a:t>152.8.1.10</a:t>
            </a:r>
          </a:p>
          <a:p>
            <a:pPr marL="714024" lvl="1" indent="-323850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300" dirty="0" smtClean="0"/>
              <a:t>Second </a:t>
            </a:r>
            <a:r>
              <a:rPr lang="en-US" sz="2300" dirty="0"/>
              <a:t>rule blocks </a:t>
            </a:r>
            <a:r>
              <a:rPr lang="en-US" sz="2300" dirty="0" smtClean="0"/>
              <a:t>packets from outside to all inside</a:t>
            </a:r>
          </a:p>
          <a:p>
            <a:pPr marL="976090" lvl="2" indent="-323850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100" dirty="0" smtClean="0">
                <a:latin typeface="Courier New" pitchFamily="49" charset="0"/>
                <a:cs typeface="Courier New" pitchFamily="49" charset="0"/>
              </a:rPr>
              <a:t>152.8.0.0 0.0.255.255</a:t>
            </a:r>
            <a:endParaRPr lang="en-US" sz="2100" dirty="0">
              <a:latin typeface="Courier New" pitchFamily="49" charset="0"/>
              <a:cs typeface="Courier New" pitchFamily="49" charset="0"/>
            </a:endParaRPr>
          </a:p>
          <a:p>
            <a:pPr marL="431800" indent="-323850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800" dirty="0"/>
              <a:t>A packet going to the Web </a:t>
            </a:r>
            <a:r>
              <a:rPr lang="en-US" sz="2800" dirty="0" smtClean="0"/>
              <a:t>server</a:t>
            </a:r>
          </a:p>
          <a:p>
            <a:pPr marL="714024" lvl="1" indent="-323850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300" dirty="0" smtClean="0"/>
              <a:t>Matches </a:t>
            </a:r>
            <a:r>
              <a:rPr lang="en-US" sz="2300" dirty="0"/>
              <a:t>the first rule and stops being </a:t>
            </a:r>
            <a:r>
              <a:rPr lang="en-US" sz="2300" dirty="0" smtClean="0"/>
              <a:t>processed</a:t>
            </a:r>
          </a:p>
          <a:p>
            <a:pPr marL="714024" lvl="1" indent="-323850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300" dirty="0" smtClean="0"/>
              <a:t>Packet allowed to go to the Web server  </a:t>
            </a:r>
          </a:p>
          <a:p>
            <a:pPr marL="431800" indent="-323850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800" dirty="0" smtClean="0"/>
              <a:t>A </a:t>
            </a:r>
            <a:r>
              <a:rPr lang="en-US" sz="2800" dirty="0"/>
              <a:t>packet going anywhere else </a:t>
            </a:r>
            <a:endParaRPr lang="en-US" sz="2800" dirty="0" smtClean="0"/>
          </a:p>
          <a:p>
            <a:pPr marL="714024" lvl="1" indent="-323850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300" dirty="0" smtClean="0"/>
              <a:t>Doesn't </a:t>
            </a:r>
            <a:r>
              <a:rPr lang="en-US" sz="2300" dirty="0"/>
              <a:t>match the first rule, so it gets caught by the second </a:t>
            </a:r>
            <a:r>
              <a:rPr lang="en-US" sz="2300" dirty="0" smtClean="0"/>
              <a:t>rule</a:t>
            </a:r>
          </a:p>
          <a:p>
            <a:pPr marL="714024" lvl="1" indent="-323850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300" dirty="0" smtClean="0"/>
              <a:t>It is denied, or blocked</a:t>
            </a:r>
            <a:endParaRPr lang="en-US" sz="2300" dirty="0"/>
          </a:p>
        </p:txBody>
      </p:sp>
      <p:sp>
        <p:nvSpPr>
          <p:cNvPr id="8193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46075"/>
            <a:ext cx="9070975" cy="1171575"/>
          </a:xfrm>
          <a:ln/>
        </p:spPr>
        <p:txBody>
          <a:bodyPr tIns="38808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dirty="0"/>
              <a:t>Examples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1417637"/>
            <a:ext cx="9215343" cy="67018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714024" lvl="1" indent="-323850"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access-list 101 allow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tcp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any host 152.8.1.10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eq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80</a:t>
            </a:r>
          </a:p>
          <a:p>
            <a:pPr marL="714024" lvl="1" indent="-323850">
              <a:buSzPct val="45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access-list 101 deny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tcp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any 152.8.0.0 0.0.255.255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eq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80</a:t>
            </a:r>
            <a:endParaRPr lang="en-US" sz="2000" dirty="0">
              <a:latin typeface="Courier New" pitchFamily="49" charset="0"/>
              <a:cs typeface="Courier New" pitchFamily="49" charset="0"/>
            </a:endParaRPr>
          </a:p>
        </p:txBody>
      </p:sp>
    </p:spTree>
    <p:custDataLst>
      <p:tags r:id="rId1"/>
    </p:custData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503238" y="1768475"/>
            <a:ext cx="9070975" cy="4989513"/>
          </a:xfrm>
          <a:ln/>
        </p:spPr>
        <p:txBody>
          <a:bodyPr>
            <a:normAutofit/>
          </a:bodyPr>
          <a:lstStyle/>
          <a:p>
            <a:pPr marL="431800" indent="-323850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800" dirty="0"/>
              <a:t>We don't want </a:t>
            </a:r>
            <a:r>
              <a:rPr lang="en-US" sz="2800" dirty="0" smtClean="0"/>
              <a:t>employees in a certain subnet </a:t>
            </a:r>
            <a:r>
              <a:rPr lang="en-US" sz="2800" dirty="0"/>
              <a:t>reading </a:t>
            </a:r>
            <a:r>
              <a:rPr lang="en-US" sz="2800" dirty="0" err="1"/>
              <a:t>Reddit</a:t>
            </a:r>
            <a:r>
              <a:rPr lang="en-US" sz="2800" dirty="0"/>
              <a:t> while at work.  Block packets from </a:t>
            </a:r>
            <a:r>
              <a:rPr lang="en-US" sz="2800" dirty="0" smtClean="0"/>
              <a:t>152.8.100.0/24 </a:t>
            </a:r>
            <a:r>
              <a:rPr lang="en-US" sz="2800" dirty="0"/>
              <a:t>to </a:t>
            </a:r>
            <a:r>
              <a:rPr lang="en-US" sz="2800" dirty="0">
                <a:hlinkClick r:id="rId4"/>
              </a:rPr>
              <a:t>www.reddit.com</a:t>
            </a:r>
            <a:r>
              <a:rPr lang="en-US" sz="2800" dirty="0"/>
              <a:t> (72.246.25.35)</a:t>
            </a:r>
          </a:p>
          <a:p>
            <a:pPr marL="431800" indent="-323850">
              <a:lnSpc>
                <a:spcPct val="97000"/>
              </a:lnSpc>
              <a:buClrTx/>
              <a:buSz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access-list 101 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deny </a:t>
            </a:r>
            <a:r>
              <a:rPr lang="en-US" sz="1800" dirty="0" err="1">
                <a:latin typeface="Courier New" pitchFamily="49" charset="0"/>
                <a:cs typeface="Courier New" pitchFamily="49" charset="0"/>
              </a:rPr>
              <a:t>tcp</a:t>
            </a:r>
            <a:r>
              <a:rPr lang="en-US" sz="1800" dirty="0">
                <a:latin typeface="Courier New" pitchFamily="49" charset="0"/>
                <a:cs typeface="Courier New" pitchFamily="49" charset="0"/>
              </a:rPr>
              <a:t> 152.8.100.0 0.0.0.255 host 72.246.25.35</a:t>
            </a:r>
            <a:endParaRPr lang="en-US" sz="1600" dirty="0">
              <a:latin typeface="Courier New" pitchFamily="49" charset="0"/>
              <a:cs typeface="Courier New" pitchFamily="49" charset="0"/>
            </a:endParaRPr>
          </a:p>
          <a:p>
            <a:pPr marL="714024" lvl="1" indent="-323850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300" dirty="0"/>
              <a:t>Note: we're only interested in IP addresses starting with 152.8.100, so the </a:t>
            </a:r>
            <a:r>
              <a:rPr lang="en-US" sz="2300" dirty="0" err="1"/>
              <a:t>netmask</a:t>
            </a:r>
            <a:r>
              <a:rPr lang="en-US" sz="2300" dirty="0"/>
              <a:t> is </a:t>
            </a:r>
            <a:r>
              <a:rPr lang="en-US" sz="2300" dirty="0" smtClean="0"/>
              <a:t>0.0.0.255</a:t>
            </a:r>
            <a:endParaRPr lang="en-US" sz="2300" dirty="0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46075"/>
            <a:ext cx="9070975" cy="1171575"/>
          </a:xfrm>
          <a:ln/>
        </p:spPr>
        <p:txBody>
          <a:bodyPr tIns="38808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dirty="0"/>
              <a:t>Examples</a:t>
            </a:r>
          </a:p>
        </p:txBody>
      </p:sp>
    </p:spTree>
    <p:custDataLst>
      <p:tags r:id="rId1"/>
    </p:custData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ACLs are for an interface</a:t>
            </a:r>
          </a:p>
          <a:p>
            <a:pPr lvl="1"/>
            <a:r>
              <a:rPr lang="en-US" dirty="0" err="1" smtClean="0"/>
              <a:t>E.g</a:t>
            </a:r>
            <a:r>
              <a:rPr lang="en-US" dirty="0" smtClean="0"/>
              <a:t> for a specific Ethernet port (plug)</a:t>
            </a:r>
          </a:p>
          <a:p>
            <a:r>
              <a:rPr lang="en-US" dirty="0" smtClean="0"/>
              <a:t>For extended IP rules need ACLs:</a:t>
            </a:r>
          </a:p>
          <a:p>
            <a:pPr lvl="1"/>
            <a:r>
              <a:rPr lang="en-US" dirty="0" smtClean="0"/>
              <a:t>For the outward facing ports (the internet)</a:t>
            </a:r>
          </a:p>
          <a:p>
            <a:pPr lvl="1"/>
            <a:r>
              <a:rPr lang="en-US" dirty="0" smtClean="0"/>
              <a:t>For the internal ones</a:t>
            </a:r>
          </a:p>
          <a:p>
            <a:pPr lvl="1"/>
            <a:endParaRPr lang="en-US" dirty="0"/>
          </a:p>
          <a:p>
            <a:r>
              <a:rPr lang="en-US" dirty="0" smtClean="0"/>
              <a:t>Each rule needs source and destination addresses</a:t>
            </a:r>
          </a:p>
          <a:p>
            <a:pPr lvl="1"/>
            <a:r>
              <a:rPr lang="en-US" dirty="0" smtClean="0"/>
              <a:t>Remember: the firewall has two faces or sides</a:t>
            </a:r>
          </a:p>
          <a:p>
            <a:pPr lvl="2"/>
            <a:r>
              <a:rPr lang="en-US" dirty="0" smtClean="0"/>
              <a:t>One to the WAN or Internet</a:t>
            </a:r>
          </a:p>
          <a:p>
            <a:pPr lvl="2"/>
            <a:r>
              <a:rPr lang="en-US" dirty="0" smtClean="0"/>
              <a:t>One to the LAN side (with the switch)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Important Note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715820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idx="1"/>
          </p:nvPr>
        </p:nvSpPr>
        <p:spPr>
          <a:xfrm>
            <a:off x="163512" y="1768475"/>
            <a:ext cx="9410701" cy="4989513"/>
          </a:xfrm>
          <a:ln/>
        </p:spPr>
        <p:txBody>
          <a:bodyPr>
            <a:normAutofit lnSpcReduction="10000"/>
          </a:bodyPr>
          <a:lstStyle/>
          <a:p>
            <a:pPr marL="431800" indent="-323850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dirty="0"/>
              <a:t>The </a:t>
            </a:r>
            <a:r>
              <a:rPr lang="en-US" dirty="0" smtClean="0"/>
              <a:t>protocol for a service </a:t>
            </a:r>
            <a:r>
              <a:rPr lang="en-US" dirty="0"/>
              <a:t>isn't always </a:t>
            </a:r>
            <a:r>
              <a:rPr lang="en-US" dirty="0" smtClean="0"/>
              <a:t>TCP</a:t>
            </a:r>
          </a:p>
          <a:p>
            <a:pPr marL="714024" lvl="1" indent="-323850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dirty="0" smtClean="0"/>
              <a:t>DNS</a:t>
            </a:r>
            <a:r>
              <a:rPr lang="en-US" dirty="0"/>
              <a:t>, for example, </a:t>
            </a:r>
            <a:r>
              <a:rPr lang="en-US" dirty="0" smtClean="0"/>
              <a:t>uses UDP </a:t>
            </a:r>
          </a:p>
          <a:p>
            <a:pPr marL="714024" lvl="1" indent="-323850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dirty="0" smtClean="0"/>
              <a:t>You </a:t>
            </a:r>
            <a:r>
              <a:rPr lang="en-US" dirty="0"/>
              <a:t>can leave out the protocol entirely to operate on all protocols.</a:t>
            </a:r>
          </a:p>
          <a:p>
            <a:pPr marL="431800" indent="-323850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dirty="0"/>
              <a:t>The number after “access-list” isn't </a:t>
            </a:r>
            <a:r>
              <a:rPr lang="en-US" dirty="0" smtClean="0"/>
              <a:t>important</a:t>
            </a:r>
          </a:p>
          <a:p>
            <a:pPr marL="714024" lvl="1" indent="-323850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dirty="0" smtClean="0"/>
              <a:t>Can </a:t>
            </a:r>
            <a:r>
              <a:rPr lang="en-US" dirty="0"/>
              <a:t>use the same number for every </a:t>
            </a:r>
            <a:r>
              <a:rPr lang="en-US" dirty="0" smtClean="0"/>
              <a:t>rule</a:t>
            </a:r>
          </a:p>
          <a:p>
            <a:pPr marL="714024" lvl="1" indent="-323850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dirty="0" smtClean="0"/>
              <a:t>Should use a number for the type of rule</a:t>
            </a:r>
            <a:endParaRPr lang="en-US" dirty="0"/>
          </a:p>
          <a:p>
            <a:pPr marL="431800" indent="-323850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dirty="0">
                <a:solidFill>
                  <a:srgbClr val="FF0000"/>
                </a:solidFill>
              </a:rPr>
              <a:t>Any incoming packets not covered by a rule are </a:t>
            </a:r>
            <a:r>
              <a:rPr lang="en-US" i="1" dirty="0">
                <a:solidFill>
                  <a:srgbClr val="FF0000"/>
                </a:solidFill>
              </a:rPr>
              <a:t>blocked</a:t>
            </a:r>
            <a:r>
              <a:rPr lang="en-US" dirty="0">
                <a:solidFill>
                  <a:srgbClr val="FF0000"/>
                </a:solidFill>
              </a:rPr>
              <a:t> by </a:t>
            </a:r>
            <a:r>
              <a:rPr lang="en-US" dirty="0" smtClean="0">
                <a:solidFill>
                  <a:srgbClr val="FF0000"/>
                </a:solidFill>
              </a:rPr>
              <a:t>default</a:t>
            </a:r>
            <a:endParaRPr lang="en-US" dirty="0">
              <a:solidFill>
                <a:srgbClr val="FF0000"/>
              </a:solidFill>
            </a:endParaRPr>
          </a:p>
          <a:p>
            <a:pPr marL="431800" indent="-323850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dirty="0">
                <a:solidFill>
                  <a:srgbClr val="7030A0"/>
                </a:solidFill>
              </a:rPr>
              <a:t>Any outgoing packets not covered by a rule are </a:t>
            </a:r>
            <a:r>
              <a:rPr lang="en-US" i="1" dirty="0">
                <a:solidFill>
                  <a:srgbClr val="7030A0"/>
                </a:solidFill>
              </a:rPr>
              <a:t>allowed</a:t>
            </a:r>
            <a:r>
              <a:rPr lang="en-US" dirty="0">
                <a:solidFill>
                  <a:srgbClr val="7030A0"/>
                </a:solidFill>
              </a:rPr>
              <a:t> by </a:t>
            </a:r>
            <a:r>
              <a:rPr lang="en-US" dirty="0" smtClean="0">
                <a:solidFill>
                  <a:srgbClr val="7030A0"/>
                </a:solidFill>
              </a:rPr>
              <a:t>default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46075"/>
            <a:ext cx="9070975" cy="1171575"/>
          </a:xfrm>
          <a:ln/>
        </p:spPr>
        <p:txBody>
          <a:bodyPr tIns="38808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/>
              <a:t>Final notes</a:t>
            </a:r>
          </a:p>
        </p:txBody>
      </p:sp>
    </p:spTree>
    <p:custDataLst>
      <p:tags r:id="rId1"/>
    </p:custData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544512" y="2408237"/>
          <a:ext cx="8956674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85558"/>
                <a:gridCol w="2985558"/>
                <a:gridCol w="2985558"/>
              </a:tblGrid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50" dirty="0">
                          <a:latin typeface="Liberation Serif"/>
                          <a:ea typeface="DejaVu Sans"/>
                          <a:cs typeface="Times New Roman"/>
                        </a:rPr>
                        <a:t>Mode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50">
                          <a:latin typeface="Liberation Serif"/>
                          <a:ea typeface="DejaVu Sans"/>
                          <a:cs typeface="Times New Roman"/>
                        </a:rPr>
                        <a:t>Access Method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50">
                          <a:latin typeface="Liberation Serif"/>
                          <a:ea typeface="DejaVu Sans"/>
                          <a:cs typeface="Times New Roman"/>
                        </a:rPr>
                        <a:t> Prompt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50">
                          <a:latin typeface="Liberation Serif"/>
                          <a:ea typeface="DejaVu Sans"/>
                          <a:cs typeface="Times New Roman"/>
                        </a:rPr>
                        <a:t>User Exec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50">
                          <a:latin typeface="Liberation Serif"/>
                          <a:ea typeface="DejaVu Sans"/>
                          <a:cs typeface="Times New Roman"/>
                        </a:rPr>
                        <a:t>Begin a new session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50">
                          <a:latin typeface="Liberation Serif"/>
                          <a:ea typeface="DejaVu Sans"/>
                          <a:cs typeface="Times New Roman"/>
                        </a:rPr>
                        <a:t>Router&gt;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50">
                          <a:latin typeface="Liberation Serif"/>
                          <a:ea typeface="DejaVu Sans"/>
                          <a:cs typeface="Times New Roman"/>
                        </a:rPr>
                        <a:t>Privileged Exec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50">
                          <a:latin typeface="Liberation Serif"/>
                          <a:ea typeface="DejaVu Sans"/>
                          <a:cs typeface="Times New Roman"/>
                        </a:rPr>
                        <a:t>Enter </a:t>
                      </a:r>
                      <a:r>
                        <a:rPr lang="en-US" sz="1200" b="1" kern="50">
                          <a:latin typeface="Liberation Serif"/>
                          <a:ea typeface="DejaVu Sans"/>
                          <a:cs typeface="Times New Roman"/>
                        </a:rPr>
                        <a:t>enable </a:t>
                      </a:r>
                      <a:r>
                        <a:rPr lang="en-US" sz="1200" kern="50">
                          <a:latin typeface="Liberation Serif"/>
                          <a:ea typeface="DejaVu Sans"/>
                          <a:cs typeface="Times New Roman"/>
                        </a:rPr>
                        <a:t>from user Exec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50">
                          <a:latin typeface="Liberation Serif"/>
                          <a:ea typeface="DejaVu Sans"/>
                          <a:cs typeface="Times New Roman"/>
                        </a:rPr>
                        <a:t>Router#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50">
                          <a:latin typeface="Liberation Serif"/>
                          <a:ea typeface="DejaVu Sans"/>
                          <a:cs typeface="Times New Roman"/>
                        </a:rPr>
                        <a:t>Global Configuration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50">
                          <a:latin typeface="Liberation Serif"/>
                          <a:ea typeface="DejaVu Sans"/>
                          <a:cs typeface="Times New Roman"/>
                        </a:rPr>
                        <a:t>Enter </a:t>
                      </a:r>
                      <a:r>
                        <a:rPr lang="en-US" sz="1200" b="1" kern="50">
                          <a:latin typeface="Liberation Serif"/>
                          <a:ea typeface="DejaVu Sans"/>
                          <a:cs typeface="Times New Roman"/>
                        </a:rPr>
                        <a:t>configure </a:t>
                      </a:r>
                      <a:r>
                        <a:rPr lang="en-US" sz="1200" kern="50">
                          <a:latin typeface="Liberation Serif"/>
                          <a:ea typeface="DejaVu Sans"/>
                          <a:cs typeface="Times New Roman"/>
                        </a:rPr>
                        <a:t>from privileged Exec Mode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50">
                          <a:latin typeface="Liberation Serif"/>
                          <a:ea typeface="DejaVu Sans"/>
                          <a:cs typeface="Times New Roman"/>
                        </a:rPr>
                        <a:t>Router(config)#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50">
                          <a:latin typeface="Liberation Serif"/>
                          <a:ea typeface="DejaVu Sans"/>
                          <a:cs typeface="Times New Roman"/>
                        </a:rPr>
                        <a:t>Interface Configuration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50">
                          <a:latin typeface="Liberation Serif"/>
                          <a:ea typeface="DejaVu Sans"/>
                          <a:cs typeface="Times New Roman"/>
                        </a:rPr>
                        <a:t>Enter </a:t>
                      </a:r>
                      <a:r>
                        <a:rPr lang="en-US" sz="1200" b="1" kern="50">
                          <a:latin typeface="Liberation Serif"/>
                          <a:ea typeface="DejaVu Sans"/>
                          <a:cs typeface="Times New Roman"/>
                        </a:rPr>
                        <a:t>interface</a:t>
                      </a:r>
                      <a:r>
                        <a:rPr lang="en-US" sz="1200" kern="50">
                          <a:latin typeface="Liberation Serif"/>
                          <a:ea typeface="DejaVu Sans"/>
                          <a:cs typeface="Times New Roman"/>
                        </a:rPr>
                        <a:t> </a:t>
                      </a:r>
                      <a:r>
                        <a:rPr lang="en-US" sz="1200" i="1" kern="50">
                          <a:latin typeface="Liberation Serif"/>
                          <a:ea typeface="DejaVu Sans"/>
                          <a:cs typeface="Times New Roman"/>
                        </a:rPr>
                        <a:t>FastEthernet number </a:t>
                      </a:r>
                      <a:r>
                        <a:rPr lang="en-US" sz="1200" kern="50">
                          <a:latin typeface="Liberation Serif"/>
                          <a:ea typeface="DejaVu Sans"/>
                          <a:cs typeface="Times New Roman"/>
                        </a:rPr>
                        <a:t>from global mode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50" dirty="0">
                          <a:latin typeface="Liberation Serif"/>
                          <a:ea typeface="DejaVu Sans"/>
                          <a:cs typeface="Times New Roman"/>
                        </a:rPr>
                        <a:t>Router(</a:t>
                      </a:r>
                      <a:r>
                        <a:rPr lang="en-US" sz="1200" kern="50" dirty="0" err="1">
                          <a:latin typeface="Liberation Serif"/>
                          <a:ea typeface="DejaVu Sans"/>
                          <a:cs typeface="Times New Roman"/>
                        </a:rPr>
                        <a:t>config</a:t>
                      </a:r>
                      <a:r>
                        <a:rPr lang="en-US" sz="1200" kern="50" dirty="0">
                          <a:latin typeface="Liberation Serif"/>
                          <a:ea typeface="DejaVu Sans"/>
                          <a:cs typeface="Times New Roman"/>
                        </a:rPr>
                        <a:t>-if)#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Cisco Router Modes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68312" y="4618037"/>
            <a:ext cx="9067800" cy="13805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These Cisco IOS command modes are hierarchical. 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When you begin a router session, you are in user EXEC mode. 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You can see a list of available commands for a particular mode by entering a question mark (?) at the prompt.</a:t>
            </a:r>
          </a:p>
          <a:p>
            <a:endParaRPr lang="en-US" dirty="0"/>
          </a:p>
        </p:txBody>
      </p:sp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0975" cy="1262063"/>
          </a:xfrm>
          <a:ln/>
        </p:spPr>
        <p:txBody>
          <a:bodyPr tIns="38808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dirty="0" smtClean="0"/>
              <a:t>Cisco Firewall </a:t>
            </a:r>
            <a:endParaRPr lang="en-US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4294967295"/>
          </p:nvPr>
        </p:nvSpPr>
        <p:spPr bwMode="auto">
          <a:xfrm>
            <a:off x="0" y="1768475"/>
            <a:ext cx="9070975" cy="4989513"/>
          </a:xfrm>
          <a:prstGeom prst="rect">
            <a:avLst/>
          </a:prstGeom>
          <a:noFill/>
          <a:ln/>
        </p:spPr>
        <p:txBody>
          <a:bodyPr lIns="0" tIns="28224" rIns="0" bIns="0" anchor="ctr"/>
          <a:lstStyle/>
          <a:p>
            <a:pPr marL="0" indent="0" algn="ctr"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/>
              <a:t>Brief overview</a:t>
            </a:r>
          </a:p>
        </p:txBody>
      </p:sp>
    </p:spTree>
    <p:custDataLst>
      <p:tags r:id="rId1"/>
    </p:custData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04031" y="1632890"/>
            <a:ext cx="9336881" cy="4989036"/>
          </a:xfrm>
        </p:spPr>
        <p:txBody>
          <a:bodyPr>
            <a:normAutofit/>
          </a:bodyPr>
          <a:lstStyle/>
          <a:p>
            <a:r>
              <a:rPr lang="en-US" sz="3200" dirty="0" smtClean="0"/>
              <a:t>When the 850 is reset:</a:t>
            </a:r>
          </a:p>
          <a:p>
            <a:pPr lvl="1"/>
            <a:r>
              <a:rPr lang="en-US" sz="2800" dirty="0" smtClean="0"/>
              <a:t>Get a default UID of “</a:t>
            </a:r>
            <a:r>
              <a:rPr lang="en-US" sz="2800" dirty="0" err="1" smtClean="0"/>
              <a:t>cisco</a:t>
            </a:r>
            <a:r>
              <a:rPr lang="en-US" sz="2800" dirty="0" smtClean="0"/>
              <a:t>” and PW of “</a:t>
            </a:r>
            <a:r>
              <a:rPr lang="en-US" sz="2800" dirty="0" err="1" smtClean="0"/>
              <a:t>cisco</a:t>
            </a:r>
            <a:r>
              <a:rPr lang="en-US" sz="2800" dirty="0" smtClean="0"/>
              <a:t>”</a:t>
            </a:r>
          </a:p>
          <a:p>
            <a:pPr lvl="1"/>
            <a:r>
              <a:rPr lang="en-US" sz="2800" dirty="0" smtClean="0"/>
              <a:t>One time use only!</a:t>
            </a:r>
          </a:p>
          <a:p>
            <a:pPr lvl="1"/>
            <a:r>
              <a:rPr lang="en-US" sz="2800" dirty="0" smtClean="0"/>
              <a:t>Must create a new user for use next time restart/login</a:t>
            </a:r>
          </a:p>
          <a:p>
            <a:pPr lvl="2"/>
            <a:r>
              <a:rPr lang="en-US" sz="2400" dirty="0" smtClean="0"/>
              <a:t>Otherwise will need to reset the router and start all over again!</a:t>
            </a:r>
          </a:p>
          <a:p>
            <a:r>
              <a:rPr lang="en-US" sz="3100" dirty="0" err="1" smtClean="0"/>
              <a:t>Minicom</a:t>
            </a:r>
            <a:endParaRPr lang="en-US" sz="3100" dirty="0" smtClean="0"/>
          </a:p>
          <a:p>
            <a:pPr lvl="1"/>
            <a:r>
              <a:rPr lang="en-US" sz="2600" dirty="0" smtClean="0"/>
              <a:t>Don’t forget to turn line wrap on!</a:t>
            </a:r>
          </a:p>
          <a:p>
            <a:endParaRPr lang="en-US" sz="3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Notes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first started or reset the Cisco 850 router does absolutely nothing</a:t>
            </a:r>
          </a:p>
          <a:p>
            <a:r>
              <a:rPr lang="en-US" dirty="0" smtClean="0"/>
              <a:t>Must turn on and configure services</a:t>
            </a:r>
          </a:p>
          <a:p>
            <a:pPr lvl="1"/>
            <a:r>
              <a:rPr lang="en-US" dirty="0" smtClean="0"/>
              <a:t>Enable NAT</a:t>
            </a:r>
          </a:p>
          <a:p>
            <a:pPr lvl="1"/>
            <a:r>
              <a:rPr lang="en-US" dirty="0" smtClean="0"/>
              <a:t>Enable and configure DHCP</a:t>
            </a:r>
          </a:p>
          <a:p>
            <a:pPr lvl="1"/>
            <a:r>
              <a:rPr lang="en-US" dirty="0" smtClean="0"/>
              <a:t>Set up ACLs (Access Control Lists)</a:t>
            </a:r>
          </a:p>
          <a:p>
            <a:r>
              <a:rPr lang="en-US" dirty="0" smtClean="0"/>
              <a:t>This lab will use </a:t>
            </a:r>
            <a:r>
              <a:rPr lang="en-US" dirty="0" err="1" smtClean="0"/>
              <a:t>Minicom</a:t>
            </a:r>
            <a:r>
              <a:rPr lang="en-US" dirty="0" smtClean="0"/>
              <a:t> to configure the router through the serial port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Lab </a:t>
            </a:r>
            <a:r>
              <a:rPr lang="en-US" smtClean="0"/>
              <a:t>11 </a:t>
            </a:r>
            <a:r>
              <a:rPr lang="en-US" dirty="0" smtClean="0"/>
              <a:t>notes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503238" y="1768475"/>
            <a:ext cx="9070975" cy="4989513"/>
          </a:xfrm>
          <a:ln/>
        </p:spPr>
        <p:txBody>
          <a:bodyPr/>
          <a:lstStyle/>
          <a:p>
            <a:pPr marL="431800" indent="-323850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dirty="0"/>
              <a:t>Your network is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152.8.0.0/16</a:t>
            </a:r>
            <a:endParaRPr lang="en-US" dirty="0" smtClean="0"/>
          </a:p>
          <a:p>
            <a:pPr marL="831850" lvl="1" indent="-323850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dirty="0" smtClean="0"/>
              <a:t>Everyone </a:t>
            </a:r>
            <a:r>
              <a:rPr lang="en-US" dirty="0"/>
              <a:t>has the same IP address </a:t>
            </a:r>
            <a:r>
              <a:rPr lang="en-US" dirty="0" smtClean="0"/>
              <a:t>range</a:t>
            </a:r>
          </a:p>
          <a:p>
            <a:pPr marL="1093916" lvl="2" indent="-323850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dirty="0" smtClean="0"/>
              <a:t>A local network</a:t>
            </a:r>
            <a:endParaRPr lang="en-US" dirty="0"/>
          </a:p>
          <a:p>
            <a:pPr marL="431800" indent="-323850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dirty="0"/>
              <a:t>Any address that starts with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152.8</a:t>
            </a:r>
            <a:r>
              <a:rPr lang="en-US" dirty="0"/>
              <a:t> is considered </a:t>
            </a:r>
            <a:r>
              <a:rPr lang="en-US" dirty="0" smtClean="0"/>
              <a:t>local</a:t>
            </a:r>
          </a:p>
          <a:p>
            <a:pPr marL="831850" lvl="1" indent="-323850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dirty="0" smtClean="0"/>
              <a:t>Anything </a:t>
            </a:r>
            <a:r>
              <a:rPr lang="en-US" dirty="0"/>
              <a:t>else is “outside”</a:t>
            </a:r>
          </a:p>
          <a:p>
            <a:pPr marL="431800" indent="-323850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dirty="0"/>
              <a:t>Rules specify source and destination IP addresses</a:t>
            </a:r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0975" cy="1262063"/>
          </a:xfrm>
          <a:ln/>
        </p:spPr>
        <p:txBody>
          <a:bodyPr tIns="38808">
            <a:normAutofit/>
          </a:bodyPr>
          <a:lstStyle/>
          <a:p>
            <a:r>
              <a:rPr lang="en-US" dirty="0" smtClean="0"/>
              <a:t>Background: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Rules are for many types of interface</a:t>
            </a:r>
          </a:p>
          <a:p>
            <a:r>
              <a:rPr lang="en-US" dirty="0" smtClean="0"/>
              <a:t>2 styles for IP</a:t>
            </a:r>
          </a:p>
          <a:p>
            <a:pPr lvl="1"/>
            <a:r>
              <a:rPr lang="en-US" dirty="0" smtClean="0"/>
              <a:t>Basic (in bound only from a source)</a:t>
            </a:r>
          </a:p>
          <a:p>
            <a:pPr lvl="1"/>
            <a:r>
              <a:rPr lang="en-US" dirty="0" smtClean="0"/>
              <a:t>Extended (in and out bound)</a:t>
            </a:r>
          </a:p>
          <a:p>
            <a:pPr lvl="1"/>
            <a:endParaRPr lang="en-US" dirty="0"/>
          </a:p>
          <a:p>
            <a:r>
              <a:rPr lang="en-US" dirty="0" smtClean="0"/>
              <a:t>We’ll concentrate on the extended IP style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ACLs </a:t>
            </a:r>
            <a:r>
              <a:rPr lang="en-US" sz="3200" dirty="0" smtClean="0"/>
              <a:t>(access control lists)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xmlns="" val="30632257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512" y="0"/>
            <a:ext cx="9072563" cy="1259946"/>
          </a:xfrm>
        </p:spPr>
        <p:txBody>
          <a:bodyPr/>
          <a:lstStyle/>
          <a:p>
            <a:r>
              <a:rPr lang="en-US" sz="3500" dirty="0" smtClean="0"/>
              <a:t>General format for a Cisco-like firewall configuration command (extended IP)</a:t>
            </a:r>
            <a:endParaRPr lang="en-US" sz="35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512" y="1265237"/>
            <a:ext cx="9072563" cy="4989036"/>
          </a:xfrm>
        </p:spPr>
        <p:txBody>
          <a:bodyPr/>
          <a:lstStyle/>
          <a:p>
            <a:r>
              <a:rPr lang="en-US" sz="2600" b="1" dirty="0" smtClean="0">
                <a:latin typeface="Courier New" pitchFamily="49" charset="0"/>
                <a:cs typeface="Courier New" pitchFamily="49" charset="0"/>
              </a:rPr>
              <a:t>access-list</a:t>
            </a:r>
            <a:r>
              <a:rPr lang="en-US" sz="2600" dirty="0" smtClean="0">
                <a:latin typeface="Courier New" pitchFamily="49" charset="0"/>
                <a:cs typeface="Courier New" pitchFamily="49" charset="0"/>
              </a:rPr>
              <a:t> number </a:t>
            </a:r>
            <a:br>
              <a:rPr lang="en-US" sz="2600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600" dirty="0" smtClean="0">
                <a:latin typeface="Courier New" pitchFamily="49" charset="0"/>
                <a:cs typeface="Courier New" pitchFamily="49" charset="0"/>
              </a:rPr>
              <a:t>	{</a:t>
            </a:r>
            <a:r>
              <a:rPr lang="en-US" sz="2600" b="1" dirty="0" smtClean="0">
                <a:latin typeface="Courier New" pitchFamily="49" charset="0"/>
                <a:cs typeface="Courier New" pitchFamily="49" charset="0"/>
              </a:rPr>
              <a:t>permit</a:t>
            </a:r>
            <a:r>
              <a:rPr lang="en-US" sz="2600" dirty="0" smtClean="0">
                <a:latin typeface="Courier New" pitchFamily="49" charset="0"/>
                <a:cs typeface="Courier New" pitchFamily="49" charset="0"/>
              </a:rPr>
              <a:t> | </a:t>
            </a:r>
            <a:r>
              <a:rPr lang="en-US" sz="2600" b="1" dirty="0" smtClean="0">
                <a:latin typeface="Courier New" pitchFamily="49" charset="0"/>
                <a:cs typeface="Courier New" pitchFamily="49" charset="0"/>
              </a:rPr>
              <a:t>deny</a:t>
            </a:r>
            <a:r>
              <a:rPr lang="en-US" sz="2600" dirty="0" smtClean="0">
                <a:latin typeface="Courier New" pitchFamily="49" charset="0"/>
                <a:cs typeface="Courier New" pitchFamily="49" charset="0"/>
              </a:rPr>
              <a:t>} </a:t>
            </a:r>
            <a:br>
              <a:rPr lang="en-US" sz="2600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600" dirty="0" smtClean="0">
                <a:latin typeface="Courier New" pitchFamily="49" charset="0"/>
                <a:cs typeface="Courier New" pitchFamily="49" charset="0"/>
              </a:rPr>
              <a:t>	[protocol] </a:t>
            </a:r>
            <a:br>
              <a:rPr lang="en-US" sz="2600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600" dirty="0" smtClean="0">
                <a:latin typeface="Courier New" pitchFamily="49" charset="0"/>
                <a:cs typeface="Courier New" pitchFamily="49" charset="0"/>
              </a:rPr>
              <a:t>	{</a:t>
            </a:r>
            <a:r>
              <a:rPr lang="en-US" sz="2600" b="1" dirty="0" smtClean="0">
                <a:latin typeface="Courier New" pitchFamily="49" charset="0"/>
                <a:cs typeface="Courier New" pitchFamily="49" charset="0"/>
              </a:rPr>
              <a:t>any</a:t>
            </a:r>
            <a:r>
              <a:rPr lang="en-US" sz="2600" dirty="0" smtClean="0">
                <a:latin typeface="Courier New" pitchFamily="49" charset="0"/>
                <a:cs typeface="Courier New" pitchFamily="49" charset="0"/>
              </a:rPr>
              <a:t> | </a:t>
            </a:r>
            <a:r>
              <a:rPr lang="en-US" sz="2600" dirty="0" err="1" smtClean="0">
                <a:latin typeface="Courier New" pitchFamily="49" charset="0"/>
                <a:cs typeface="Courier New" pitchFamily="49" charset="0"/>
              </a:rPr>
              <a:t>ipaddr</a:t>
            </a:r>
            <a:r>
              <a:rPr lang="en-US" sz="2600" dirty="0" smtClean="0">
                <a:latin typeface="Courier New" pitchFamily="49" charset="0"/>
                <a:cs typeface="Courier New" pitchFamily="49" charset="0"/>
              </a:rPr>
              <a:t> mask | </a:t>
            </a:r>
            <a:r>
              <a:rPr lang="en-US" sz="2600" b="1" dirty="0" smtClean="0">
                <a:latin typeface="Courier New" pitchFamily="49" charset="0"/>
                <a:cs typeface="Courier New" pitchFamily="49" charset="0"/>
              </a:rPr>
              <a:t>host</a:t>
            </a:r>
            <a:r>
              <a:rPr lang="en-US" sz="2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600" dirty="0" err="1" smtClean="0">
                <a:latin typeface="Courier New" pitchFamily="49" charset="0"/>
                <a:cs typeface="Courier New" pitchFamily="49" charset="0"/>
              </a:rPr>
              <a:t>ipaddr</a:t>
            </a:r>
            <a:r>
              <a:rPr lang="en-US" sz="2600" dirty="0" smtClean="0">
                <a:latin typeface="Courier New" pitchFamily="49" charset="0"/>
                <a:cs typeface="Courier New" pitchFamily="49" charset="0"/>
              </a:rPr>
              <a:t>}</a:t>
            </a:r>
            <a:br>
              <a:rPr lang="en-US" sz="2600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600" dirty="0" smtClean="0">
                <a:latin typeface="Courier New" pitchFamily="49" charset="0"/>
                <a:cs typeface="Courier New" pitchFamily="49" charset="0"/>
              </a:rPr>
              <a:t>	{</a:t>
            </a:r>
            <a:r>
              <a:rPr lang="en-US" sz="2600" b="1" dirty="0" smtClean="0">
                <a:latin typeface="Courier New" pitchFamily="49" charset="0"/>
                <a:cs typeface="Courier New" pitchFamily="49" charset="0"/>
              </a:rPr>
              <a:t>any</a:t>
            </a:r>
            <a:r>
              <a:rPr lang="en-US" sz="2600" dirty="0" smtClean="0">
                <a:latin typeface="Courier New" pitchFamily="49" charset="0"/>
                <a:cs typeface="Courier New" pitchFamily="49" charset="0"/>
              </a:rPr>
              <a:t> | </a:t>
            </a:r>
            <a:r>
              <a:rPr lang="en-US" sz="2600" dirty="0" err="1" smtClean="0">
                <a:latin typeface="Courier New" pitchFamily="49" charset="0"/>
                <a:cs typeface="Courier New" pitchFamily="49" charset="0"/>
              </a:rPr>
              <a:t>ipaddr</a:t>
            </a:r>
            <a:r>
              <a:rPr lang="en-US" sz="2600" dirty="0" smtClean="0">
                <a:latin typeface="Courier New" pitchFamily="49" charset="0"/>
                <a:cs typeface="Courier New" pitchFamily="49" charset="0"/>
              </a:rPr>
              <a:t> mask | </a:t>
            </a:r>
            <a:r>
              <a:rPr lang="en-US" sz="2600" b="1" dirty="0" smtClean="0">
                <a:latin typeface="Courier New" pitchFamily="49" charset="0"/>
                <a:cs typeface="Courier New" pitchFamily="49" charset="0"/>
              </a:rPr>
              <a:t>host</a:t>
            </a:r>
            <a:r>
              <a:rPr lang="en-US" sz="2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600" dirty="0" err="1" smtClean="0">
                <a:latin typeface="Courier New" pitchFamily="49" charset="0"/>
                <a:cs typeface="Courier New" pitchFamily="49" charset="0"/>
              </a:rPr>
              <a:t>ipaddr</a:t>
            </a:r>
            <a:r>
              <a:rPr lang="en-US" sz="2600" dirty="0" smtClean="0">
                <a:latin typeface="Courier New" pitchFamily="49" charset="0"/>
                <a:cs typeface="Courier New" pitchFamily="49" charset="0"/>
              </a:rPr>
              <a:t>} </a:t>
            </a:r>
            <a:br>
              <a:rPr lang="en-US" sz="2600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600" dirty="0" smtClean="0">
                <a:latin typeface="Courier New" pitchFamily="49" charset="0"/>
                <a:cs typeface="Courier New" pitchFamily="49" charset="0"/>
              </a:rPr>
              <a:t>	[operator port | established] </a:t>
            </a:r>
            <a:br>
              <a:rPr lang="en-US" sz="2600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600" dirty="0" smtClean="0">
                <a:latin typeface="Courier New" pitchFamily="49" charset="0"/>
                <a:cs typeface="Courier New" pitchFamily="49" charset="0"/>
              </a:rPr>
              <a:t>	[</a:t>
            </a:r>
            <a:r>
              <a:rPr lang="en-US" sz="2600" b="1" dirty="0" smtClean="0">
                <a:latin typeface="Courier New" pitchFamily="49" charset="0"/>
                <a:cs typeface="Courier New" pitchFamily="49" charset="0"/>
              </a:rPr>
              <a:t>log</a:t>
            </a:r>
            <a:r>
              <a:rPr lang="en-US" sz="2600" dirty="0" smtClean="0">
                <a:latin typeface="Courier New" pitchFamily="49" charset="0"/>
                <a:cs typeface="Courier New" pitchFamily="49" charset="0"/>
              </a:rPr>
              <a:t>]</a:t>
            </a:r>
          </a:p>
          <a:p>
            <a:pPr lvl="1"/>
            <a:r>
              <a:rPr lang="en-US" sz="2200" dirty="0" smtClean="0">
                <a:solidFill>
                  <a:schemeClr val="accent2">
                    <a:lumMod val="75000"/>
                  </a:schemeClr>
                </a:solidFill>
              </a:rPr>
              <a:t>Bold items are entered verbatim</a:t>
            </a:r>
          </a:p>
          <a:p>
            <a:pPr lvl="1"/>
            <a:r>
              <a:rPr lang="en-US" sz="2200" dirty="0" smtClean="0">
                <a:solidFill>
                  <a:schemeClr val="accent2">
                    <a:lumMod val="75000"/>
                  </a:schemeClr>
                </a:solidFill>
              </a:rPr>
              <a:t>[…] items are optional</a:t>
            </a:r>
          </a:p>
          <a:p>
            <a:pPr lvl="1"/>
            <a:r>
              <a:rPr lang="en-US" sz="2200" dirty="0" smtClean="0">
                <a:solidFill>
                  <a:schemeClr val="accent2">
                    <a:lumMod val="75000"/>
                  </a:schemeClr>
                </a:solidFill>
              </a:rPr>
              <a:t>{…} must be entered</a:t>
            </a:r>
          </a:p>
          <a:p>
            <a:pPr lvl="1"/>
            <a:r>
              <a:rPr lang="en-US" sz="2200" dirty="0" smtClean="0">
                <a:solidFill>
                  <a:schemeClr val="accent2">
                    <a:lumMod val="75000"/>
                  </a:schemeClr>
                </a:solidFill>
              </a:rPr>
              <a:t>| denotes “or”</a:t>
            </a:r>
          </a:p>
          <a:p>
            <a:pPr lvl="1"/>
            <a:r>
              <a:rPr lang="en-US" sz="2300" dirty="0" smtClean="0">
                <a:solidFill>
                  <a:schemeClr val="accent2">
                    <a:lumMod val="75000"/>
                  </a:schemeClr>
                </a:solidFill>
              </a:rPr>
              <a:t>The command must be all on one line</a:t>
            </a:r>
            <a:endParaRPr lang="en-US" sz="23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20712" y="6142037"/>
            <a:ext cx="9459913" cy="679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 indent="0"/>
            <a:r>
              <a:rPr lang="en-US" sz="23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access-list</a:t>
            </a:r>
            <a:r>
              <a:rPr lang="en-US" sz="23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3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111</a:t>
            </a:r>
            <a:r>
              <a:rPr lang="en-US" sz="23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3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permit</a:t>
            </a:r>
            <a:r>
              <a:rPr lang="en-US" sz="23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300" b="1" dirty="0" err="1" smtClean="0">
                <a:solidFill>
                  <a:schemeClr val="accent2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tcp</a:t>
            </a:r>
            <a:r>
              <a:rPr lang="en-US" sz="23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300" b="1" dirty="0" smtClean="0">
                <a:solidFill>
                  <a:schemeClr val="accent4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any</a:t>
            </a:r>
            <a:r>
              <a:rPr lang="en-US" sz="23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300" b="1" dirty="0" smtClean="0">
                <a:solidFill>
                  <a:srgbClr val="FF0066"/>
                </a:solidFill>
                <a:latin typeface="Courier New" pitchFamily="49" charset="0"/>
                <a:cs typeface="Courier New" pitchFamily="49" charset="0"/>
              </a:rPr>
              <a:t>host 152.8.1.10</a:t>
            </a:r>
            <a:r>
              <a:rPr lang="en-US" sz="23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300" b="1" dirty="0" err="1" smtClean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eq</a:t>
            </a:r>
            <a:r>
              <a:rPr lang="en-US" sz="2300" b="1" dirty="0" smtClean="0">
                <a:solidFill>
                  <a:schemeClr val="accent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80</a:t>
            </a:r>
          </a:p>
          <a:p>
            <a:endParaRPr lang="en-US" b="1" dirty="0"/>
          </a:p>
        </p:txBody>
      </p:sp>
    </p:spTree>
    <p:custDataLst>
      <p:tags r:id="rId1"/>
    </p:custData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0712" y="1493837"/>
            <a:ext cx="8820547" cy="5207776"/>
          </a:xfrm>
        </p:spPr>
        <p:txBody>
          <a:bodyPr>
            <a:noAutofit/>
          </a:bodyPr>
          <a:lstStyle/>
          <a:p>
            <a:r>
              <a:rPr lang="en-US" sz="2400" b="1" dirty="0" smtClean="0"/>
              <a:t>access-list</a:t>
            </a:r>
          </a:p>
          <a:p>
            <a:pPr lvl="1"/>
            <a:r>
              <a:rPr lang="en-US" sz="2000" dirty="0" smtClean="0"/>
              <a:t>All firewall configuration ACL commands start with this keyword</a:t>
            </a:r>
            <a:endParaRPr lang="en-US" sz="1800" dirty="0" smtClean="0"/>
          </a:p>
          <a:p>
            <a:r>
              <a:rPr lang="en-US" sz="2400" b="1" dirty="0" smtClean="0"/>
              <a:t>number</a:t>
            </a:r>
          </a:p>
          <a:p>
            <a:pPr lvl="1"/>
            <a:r>
              <a:rPr lang="en-US" sz="2000" dirty="0" smtClean="0"/>
              <a:t>A number typically between</a:t>
            </a:r>
          </a:p>
          <a:p>
            <a:pPr lvl="2"/>
            <a:r>
              <a:rPr lang="en-US" sz="1800" dirty="0" smtClean="0"/>
              <a:t>E.g. IP is 0-99 or 1300-1999, IPX is 100-199 or 2000-2699 </a:t>
            </a:r>
          </a:p>
          <a:p>
            <a:pPr lvl="2"/>
            <a:r>
              <a:rPr lang="en-US" sz="1600" dirty="0" smtClean="0"/>
              <a:t>Think of it as the name of the list</a:t>
            </a:r>
          </a:p>
          <a:p>
            <a:pPr lvl="2"/>
            <a:r>
              <a:rPr lang="en-US" sz="1600" dirty="0" smtClean="0"/>
              <a:t>Number range implies type of protocol involved</a:t>
            </a:r>
          </a:p>
          <a:p>
            <a:r>
              <a:rPr lang="en-US" sz="2400" b="1" dirty="0" smtClean="0"/>
              <a:t>permit</a:t>
            </a:r>
            <a:r>
              <a:rPr lang="en-US" sz="2400" i="1" dirty="0" smtClean="0"/>
              <a:t> or </a:t>
            </a:r>
            <a:r>
              <a:rPr lang="en-US" sz="2400" b="1" dirty="0" smtClean="0"/>
              <a:t>deny</a:t>
            </a:r>
          </a:p>
          <a:p>
            <a:pPr lvl="1"/>
            <a:r>
              <a:rPr lang="en-US" sz="2000" dirty="0" smtClean="0"/>
              <a:t>Whether to permit or deny this packet of information if conditions match </a:t>
            </a:r>
            <a:endParaRPr lang="en-US" sz="1800" dirty="0" smtClean="0"/>
          </a:p>
          <a:p>
            <a:r>
              <a:rPr lang="en-US" sz="2400" b="1" dirty="0" smtClean="0"/>
              <a:t>protocol </a:t>
            </a:r>
            <a:r>
              <a:rPr lang="en-US" sz="2400" dirty="0" smtClean="0"/>
              <a:t>(optional) </a:t>
            </a:r>
          </a:p>
          <a:p>
            <a:pPr lvl="1"/>
            <a:r>
              <a:rPr lang="en-US" sz="2000" dirty="0" smtClean="0"/>
              <a:t>Type of protocol for this packet: </a:t>
            </a:r>
            <a:r>
              <a:rPr lang="en-US" sz="2000" b="1" dirty="0" smtClean="0"/>
              <a:t>IP, ICMP, SNMP, UDP</a:t>
            </a:r>
            <a:r>
              <a:rPr lang="en-US" sz="2000" dirty="0" smtClean="0"/>
              <a:t> or </a:t>
            </a:r>
            <a:r>
              <a:rPr lang="en-US" sz="2000" b="1" dirty="0" smtClean="0"/>
              <a:t>TCP</a:t>
            </a:r>
          </a:p>
          <a:p>
            <a:pPr lvl="2"/>
            <a:r>
              <a:rPr lang="en-US" sz="1800" dirty="0" smtClean="0"/>
              <a:t>If omitted, then this command pertains to all network traffic regardless of protocol</a:t>
            </a:r>
            <a:endParaRPr lang="en-US" sz="1600" dirty="0" smtClean="0"/>
          </a:p>
        </p:txBody>
      </p:sp>
    </p:spTree>
    <p:custDataLst>
      <p:tags r:id="rId1"/>
    </p:custData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0712" y="1417637"/>
            <a:ext cx="9139923" cy="5207776"/>
          </a:xfrm>
        </p:spPr>
        <p:txBody>
          <a:bodyPr>
            <a:normAutofit fontScale="70000" lnSpcReduction="20000"/>
          </a:bodyPr>
          <a:lstStyle/>
          <a:p>
            <a:r>
              <a:rPr lang="en-US" sz="3500" b="1" dirty="0" smtClean="0"/>
              <a:t>Source Address</a:t>
            </a:r>
            <a:r>
              <a:rPr lang="en-US" sz="3500" dirty="0" smtClean="0"/>
              <a:t> </a:t>
            </a:r>
          </a:p>
          <a:p>
            <a:pPr lvl="1"/>
            <a:r>
              <a:rPr lang="en-US" sz="3100" dirty="0" smtClean="0"/>
              <a:t>Internet address of the sender of the packet</a:t>
            </a:r>
          </a:p>
          <a:p>
            <a:pPr lvl="1"/>
            <a:r>
              <a:rPr lang="en-US" sz="3100" dirty="0" smtClean="0"/>
              <a:t>Can be:</a:t>
            </a:r>
            <a:endParaRPr lang="en-US" dirty="0" smtClean="0"/>
          </a:p>
          <a:p>
            <a:pPr lvl="2"/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any</a:t>
            </a:r>
            <a:r>
              <a:rPr lang="en-US" sz="2800" b="1" dirty="0" smtClean="0"/>
              <a:t> </a:t>
            </a:r>
            <a:r>
              <a:rPr lang="en-US" sz="2800" dirty="0" smtClean="0"/>
              <a:t>- This access command applies to packets from any source</a:t>
            </a:r>
            <a:endParaRPr lang="en-US" dirty="0" smtClean="0"/>
          </a:p>
          <a:p>
            <a:pPr lvl="2"/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host </a:t>
            </a:r>
            <a:r>
              <a:rPr lang="en-US" sz="2800" b="1" i="1" dirty="0" err="1" smtClean="0">
                <a:latin typeface="Courier New" pitchFamily="49" charset="0"/>
                <a:cs typeface="Courier New" pitchFamily="49" charset="0"/>
              </a:rPr>
              <a:t>ipaddr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dirty="0" smtClean="0"/>
              <a:t>- Command applies to one particular computer</a:t>
            </a:r>
          </a:p>
          <a:p>
            <a:pPr lvl="3"/>
            <a:r>
              <a:rPr lang="en-US" sz="2400" dirty="0" smtClean="0"/>
              <a:t>IP address of the computer</a:t>
            </a:r>
          </a:p>
          <a:p>
            <a:pPr lvl="4"/>
            <a:r>
              <a:rPr lang="en-US" sz="2300" dirty="0" smtClean="0"/>
              <a:t>Dotted decimal format (i.e. 152.8.1.2)</a:t>
            </a:r>
            <a:endParaRPr lang="en-US" dirty="0" smtClean="0"/>
          </a:p>
          <a:p>
            <a:pPr lvl="2"/>
            <a:r>
              <a:rPr lang="en-US" sz="2800" b="1" i="1" dirty="0" err="1" smtClean="0">
                <a:latin typeface="Courier New" pitchFamily="49" charset="0"/>
                <a:cs typeface="Courier New" pitchFamily="49" charset="0"/>
              </a:rPr>
              <a:t>ipaddr</a:t>
            </a:r>
            <a:r>
              <a:rPr lang="en-US" sz="2800" b="1" i="1" dirty="0" smtClean="0">
                <a:latin typeface="Courier New" pitchFamily="49" charset="0"/>
                <a:cs typeface="Courier New" pitchFamily="49" charset="0"/>
              </a:rPr>
              <a:t> mask </a:t>
            </a:r>
            <a:r>
              <a:rPr lang="en-US" sz="2800" dirty="0" smtClean="0"/>
              <a:t>– “sub-net” range affected</a:t>
            </a:r>
          </a:p>
          <a:p>
            <a:pPr lvl="3"/>
            <a:r>
              <a:rPr lang="en-US" sz="2600" dirty="0" smtClean="0"/>
              <a:t>IP network address of the packet's source </a:t>
            </a:r>
          </a:p>
          <a:p>
            <a:pPr lvl="4"/>
            <a:r>
              <a:rPr lang="en-US" sz="2300" dirty="0" smtClean="0"/>
              <a:t>Dotted-decimal format</a:t>
            </a:r>
          </a:p>
          <a:p>
            <a:pPr lvl="3"/>
            <a:r>
              <a:rPr lang="en-US" sz="2400" dirty="0" smtClean="0"/>
              <a:t>Followed by a mask (dotted-decimal format)</a:t>
            </a:r>
          </a:p>
          <a:p>
            <a:pPr lvl="3"/>
            <a:r>
              <a:rPr lang="en-US" sz="2400" dirty="0" smtClean="0"/>
              <a:t>When comparing the packet's source address, any address bit whose mask bit is one is ignored</a:t>
            </a:r>
          </a:p>
          <a:p>
            <a:pPr lvl="3"/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152.8.12.47 0.0.255.255</a:t>
            </a:r>
            <a:r>
              <a:rPr lang="en-US" sz="2400" dirty="0" smtClean="0"/>
              <a:t> </a:t>
            </a:r>
          </a:p>
          <a:p>
            <a:pPr lvl="4"/>
            <a:r>
              <a:rPr lang="en-US" sz="2300" dirty="0" smtClean="0"/>
              <a:t>represents all IP addresses whose first 16 bits match</a:t>
            </a:r>
            <a:endParaRPr lang="en-US" dirty="0" smtClean="0"/>
          </a:p>
          <a:p>
            <a:r>
              <a:rPr lang="en-US" sz="3500" b="1" dirty="0" smtClean="0"/>
              <a:t>Destination Address</a:t>
            </a:r>
            <a:r>
              <a:rPr lang="en-US" sz="3500" dirty="0" smtClean="0"/>
              <a:t> </a:t>
            </a:r>
          </a:p>
          <a:p>
            <a:pPr lvl="1"/>
            <a:r>
              <a:rPr lang="en-US" sz="3100" dirty="0" smtClean="0"/>
              <a:t>Internet address of the network packet's destination</a:t>
            </a:r>
          </a:p>
          <a:p>
            <a:pPr lvl="2"/>
            <a:r>
              <a:rPr lang="en-US" sz="2800" dirty="0" smtClean="0"/>
              <a:t>Specified in the same three formats as the source address</a:t>
            </a:r>
            <a:endParaRPr lang="en-US" dirty="0" smtClean="0"/>
          </a:p>
        </p:txBody>
      </p:sp>
    </p:spTree>
    <p:custDataLst>
      <p:tags r:id="rId1"/>
    </p:custData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312" y="1417637"/>
            <a:ext cx="9072563" cy="4989036"/>
          </a:xfrm>
        </p:spPr>
        <p:txBody>
          <a:bodyPr>
            <a:normAutofit fontScale="70000" lnSpcReduction="20000"/>
          </a:bodyPr>
          <a:lstStyle/>
          <a:p>
            <a:r>
              <a:rPr lang="en-US" sz="3500" b="1" dirty="0" smtClean="0"/>
              <a:t>Operator</a:t>
            </a:r>
            <a:r>
              <a:rPr lang="en-US" sz="3500" dirty="0" smtClean="0"/>
              <a:t> (optional) </a:t>
            </a:r>
          </a:p>
          <a:p>
            <a:pPr lvl="1"/>
            <a:r>
              <a:rPr lang="en-US" sz="3100" dirty="0" smtClean="0"/>
              <a:t>Applies to TCP or UDP ports only</a:t>
            </a:r>
          </a:p>
          <a:p>
            <a:pPr lvl="1"/>
            <a:r>
              <a:rPr lang="en-US" sz="3100" dirty="0" smtClean="0"/>
              <a:t>Indicates how the port number in the packet should be compared</a:t>
            </a:r>
          </a:p>
          <a:p>
            <a:pPr lvl="1"/>
            <a:r>
              <a:rPr lang="en-US" sz="3100" dirty="0" smtClean="0"/>
              <a:t>If omitted, command applies for all ports</a:t>
            </a:r>
            <a:endParaRPr lang="en-US" dirty="0" smtClean="0"/>
          </a:p>
          <a:p>
            <a:pPr lvl="2"/>
            <a:r>
              <a:rPr lang="en-US" sz="2800" b="1" dirty="0" err="1" smtClean="0"/>
              <a:t>eq</a:t>
            </a:r>
            <a:r>
              <a:rPr lang="en-US" sz="2800" b="1" dirty="0" smtClean="0"/>
              <a:t> 		</a:t>
            </a:r>
            <a:r>
              <a:rPr lang="en-US" sz="3500" dirty="0" smtClean="0"/>
              <a:t>equal</a:t>
            </a:r>
            <a:endParaRPr lang="en-US" dirty="0" smtClean="0"/>
          </a:p>
          <a:p>
            <a:pPr lvl="2"/>
            <a:r>
              <a:rPr lang="en-US" sz="2800" b="1" dirty="0" err="1" smtClean="0"/>
              <a:t>lt</a:t>
            </a:r>
            <a:r>
              <a:rPr lang="en-US" sz="2800" b="1" dirty="0" smtClean="0"/>
              <a:t>		</a:t>
            </a:r>
            <a:r>
              <a:rPr lang="en-US" sz="3500" dirty="0" smtClean="0"/>
              <a:t>less than</a:t>
            </a:r>
            <a:endParaRPr lang="en-US" dirty="0" smtClean="0"/>
          </a:p>
          <a:p>
            <a:pPr lvl="2"/>
            <a:r>
              <a:rPr lang="en-US" sz="2800" b="1" dirty="0" err="1" smtClean="0"/>
              <a:t>gt</a:t>
            </a:r>
            <a:r>
              <a:rPr lang="en-US" sz="2800" b="1" dirty="0" smtClean="0"/>
              <a:t>		</a:t>
            </a:r>
            <a:r>
              <a:rPr lang="en-US" sz="3500" dirty="0" smtClean="0"/>
              <a:t>greater than</a:t>
            </a:r>
            <a:endParaRPr lang="en-US" dirty="0" smtClean="0"/>
          </a:p>
          <a:p>
            <a:pPr lvl="2"/>
            <a:r>
              <a:rPr lang="en-US" sz="2800" b="1" dirty="0" err="1" smtClean="0"/>
              <a:t>neq</a:t>
            </a:r>
            <a:r>
              <a:rPr lang="en-US" sz="2800" b="1" dirty="0" smtClean="0"/>
              <a:t>		</a:t>
            </a:r>
            <a:r>
              <a:rPr lang="en-US" sz="3500" dirty="0" smtClean="0"/>
              <a:t>not equal</a:t>
            </a:r>
            <a:endParaRPr lang="en-US" dirty="0" smtClean="0"/>
          </a:p>
          <a:p>
            <a:pPr lvl="2"/>
            <a:r>
              <a:rPr lang="en-US" sz="2800" b="1" dirty="0" smtClean="0"/>
              <a:t>range		</a:t>
            </a:r>
            <a:r>
              <a:rPr lang="en-US" sz="3500" dirty="0" smtClean="0"/>
              <a:t>a range of ports</a:t>
            </a:r>
          </a:p>
          <a:p>
            <a:pPr lvl="3"/>
            <a:r>
              <a:rPr lang="en-US" sz="3200" dirty="0" smtClean="0"/>
              <a:t>Must specify two different port numbers</a:t>
            </a:r>
            <a:endParaRPr lang="en-US" dirty="0" smtClean="0"/>
          </a:p>
          <a:p>
            <a:pPr lvl="2"/>
            <a:r>
              <a:rPr lang="en-US" sz="2800" b="1" dirty="0" err="1" smtClean="0"/>
              <a:t>est</a:t>
            </a:r>
            <a:r>
              <a:rPr lang="en-US" sz="2800" b="1" dirty="0" smtClean="0"/>
              <a:t>		</a:t>
            </a:r>
            <a:r>
              <a:rPr lang="en-US" sz="3500" dirty="0" smtClean="0"/>
              <a:t>established connections</a:t>
            </a:r>
          </a:p>
          <a:p>
            <a:pPr lvl="3"/>
            <a:r>
              <a:rPr lang="en-US" sz="3200" dirty="0" smtClean="0"/>
              <a:t>Allows packets to pass through the firewall from the Internet if they are the response to a connection established from within the intranet</a:t>
            </a:r>
            <a:endParaRPr lang="en-US" dirty="0" smtClean="0"/>
          </a:p>
          <a:p>
            <a:endParaRPr lang="en-US" dirty="0"/>
          </a:p>
        </p:txBody>
      </p:sp>
    </p:spTree>
    <p:custDataLst>
      <p:tags r:id="rId1"/>
    </p:custData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b="1" dirty="0" smtClean="0"/>
              <a:t>Port</a:t>
            </a:r>
            <a:r>
              <a:rPr lang="en-US" sz="2400" dirty="0" smtClean="0"/>
              <a:t> (optional) </a:t>
            </a:r>
          </a:p>
          <a:p>
            <a:pPr lvl="1"/>
            <a:r>
              <a:rPr lang="en-US" sz="2000" dirty="0" smtClean="0"/>
              <a:t>TCP/UDP destination port number</a:t>
            </a:r>
          </a:p>
          <a:p>
            <a:pPr lvl="1"/>
            <a:r>
              <a:rPr lang="en-US" sz="2000" dirty="0" smtClean="0"/>
              <a:t>If omitted, command applies for all port numbers</a:t>
            </a:r>
          </a:p>
          <a:p>
            <a:pPr lvl="1"/>
            <a:r>
              <a:rPr lang="en-US" sz="2000" dirty="0" smtClean="0"/>
              <a:t>Port number must be specified if an operator is given</a:t>
            </a:r>
            <a:endParaRPr lang="en-US" sz="1800" dirty="0" smtClean="0"/>
          </a:p>
          <a:p>
            <a:r>
              <a:rPr lang="en-US" sz="2400" b="1" dirty="0" smtClean="0"/>
              <a:t>Log</a:t>
            </a:r>
            <a:r>
              <a:rPr lang="en-US" sz="2400" dirty="0" smtClean="0"/>
              <a:t> (optional)</a:t>
            </a:r>
          </a:p>
          <a:p>
            <a:pPr lvl="1"/>
            <a:r>
              <a:rPr lang="en-US" sz="2000" dirty="0" smtClean="0"/>
              <a:t>Whether to log this entry to the console</a:t>
            </a:r>
            <a:endParaRPr lang="en-US" sz="1800" dirty="0" smtClean="0"/>
          </a:p>
          <a:p>
            <a:endParaRPr lang="en-US" sz="2000" dirty="0"/>
          </a:p>
        </p:txBody>
      </p:sp>
    </p:spTree>
    <p:custDataLst>
      <p:tags r:id="rId1"/>
    </p:custData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XPANDSHOWBAR" val="True"/>
  <p:tag name="BULLETTYPE" val="3"/>
  <p:tag name="RESPCOUNTERSTYLE" val="-1"/>
  <p:tag name="INPUTSOURCE" val="1"/>
  <p:tag name="BACKUPMAINTENANCE" val="7"/>
  <p:tag name="ROTATIONINTERVAL" val="2"/>
  <p:tag name="RACERSMAXDISPLAYED" val="5"/>
  <p:tag name="TEAMSINLEADERBOARD" val="5"/>
  <p:tag name="BUBBLEVALUEFORMAT" val="0.0"/>
  <p:tag name="CUSTOMCELLFORECOLOR" val="-16777216"/>
  <p:tag name="CUSTOMCELLBACKCOLOR4" val="-8355712"/>
  <p:tag name="DISPLAYDEVICEID" val="True"/>
  <p:tag name="GRIDSIZE" val="{Width=800, Height=600}"/>
  <p:tag name="CHARTCOLORS" val="0"/>
  <p:tag name="MULTIRESPDIVISOR" val="1"/>
  <p:tag name="INCORRECTPOINTVALUE" val="0"/>
  <p:tag name="AUTOADJUSTPARTRANGE" val="True"/>
  <p:tag name="FIBNUMRESULTS" val="5"/>
  <p:tag name="PRRESPONSE2" val="9"/>
  <p:tag name="PRRESPONSE6" val="5"/>
  <p:tag name="PRRESPONSE10" val="1"/>
  <p:tag name="POWERPOINTVERSION" val="12.0"/>
  <p:tag name="CSVFORMAT" val="8"/>
  <p:tag name="RESPCOUNTERFORMAT" val="0"/>
  <p:tag name="ALLOWDUPLICATES" val="False"/>
  <p:tag name="REVIEWONLY" val="False"/>
  <p:tag name="RACEANIMATIONSPEED" val="3"/>
  <p:tag name="BUBBLENAMEVISIBLE" val="True"/>
  <p:tag name="CUSTOMGRIDBACKCOLOR" val="-2830136"/>
  <p:tag name="USESCHEMECOLORS" val="True"/>
  <p:tag name="GRIDROTATIONINTERVAL" val="2"/>
  <p:tag name="POLLINGCYCLE" val="2"/>
  <p:tag name="INCLUDEPPT" val="True"/>
  <p:tag name="REALTIMEBACKUPPATH" val="(None)"/>
  <p:tag name="FIBDISPLAYRESULTS" val="True"/>
  <p:tag name="PRRESPONSE3" val="8"/>
  <p:tag name="PRRESPONSE8" val="3"/>
  <p:tag name="ANSWERNOWSTYLE" val="-1"/>
  <p:tag name="COUNTDOWNSECONDS" val="10"/>
  <p:tag name="AUTOADVANCE" val="False"/>
  <p:tag name="SKIPREMAININGRACESLIDES" val="True"/>
  <p:tag name="BUBBLEGROUPING" val="3"/>
  <p:tag name="CUSTOMCELLBACKCOLOR3" val="-268652"/>
  <p:tag name="AUTOSIZEGRID" val="True"/>
  <p:tag name="RESETCHARTS" val="True"/>
  <p:tag name="REALTIMEBACKUP" val="False"/>
  <p:tag name="FIBINCLUDEOTHER" val="True"/>
  <p:tag name="PRRESPONSE5" val="6"/>
  <p:tag name="ALWAYSOPENPOLL" val="False"/>
  <p:tag name="ANSWERNOWTEXT" val="Answer Now"/>
  <p:tag name="BACKUPSESSIONS" val="True"/>
  <p:tag name="RACEENDPOINTS" val="100"/>
  <p:tag name="DEFAULTNUMTEAMS" val="5"/>
  <p:tag name="DISPLAYDEVICENUMBER" val="True"/>
  <p:tag name="CHARTLABELS" val="1"/>
  <p:tag name="ZEROBASED" val="False"/>
  <p:tag name="PRRESPONSE1" val="10"/>
  <p:tag name="SHOWFLASHWARNING" val="True"/>
  <p:tag name="COUNTDOWNSTYLE" val="-1"/>
  <p:tag name="AUTOUPDATEALIASES" val="True"/>
  <p:tag name="BUBBLESIZEVISIBLE" val="True"/>
  <p:tag name="GRIDOPACITY" val="90"/>
  <p:tag name="ALLOWUSERFEEDBACK" val="True"/>
  <p:tag name="FIBDISPLAYKEYWORDS" val="True"/>
  <p:tag name="SHOWBARVISIBLE" val="True"/>
  <p:tag name="NUMRESPONSES" val="1"/>
  <p:tag name="MAXRESPONDERS" val="5"/>
  <p:tag name="GRIDPOSITION" val="1"/>
  <p:tag name="CHARTSCALE" val="True"/>
  <p:tag name="PRRESPONSE9" val="2"/>
  <p:tag name="CHARTVALUEFORMAT" val="0%"/>
  <p:tag name="CUSTOMCELLBACKCOLOR2" val="-13395457"/>
  <p:tag name="CORRECTPOINTVALUE" val="1"/>
  <p:tag name="USESECONDARYMONITOR" val="True"/>
  <p:tag name="PARTICIPANTSINLEADERBOARD" val="5"/>
  <p:tag name="INCLUDENONRESPONDERS" val="False"/>
  <p:tag name="SAVECSVWITHSESSION" val="False"/>
  <p:tag name="DISPLAYNAME" val="True"/>
  <p:tag name="PRRESPONSE7" val="4"/>
  <p:tag name="GRIDFONTSIZE" val="12"/>
  <p:tag name="STDCHART" val="1"/>
  <p:tag name="RESPTABLESTYLE" val="-1"/>
  <p:tag name="CUSTOMCELLBACKCOLOR1" val="-657956"/>
  <p:tag name="PRRESPONSE4" val="7"/>
  <p:tag name="ADVANCEDSETTINGSVIEW" val="False"/>
  <p:tag name="DELIMITERS" val="3.1"/>
  <p:tag name="TPVERSION" val="5"/>
  <p:tag name="TPFULLVERSION" val="5.2.1.3179"/>
  <p:tag name="PPTVERSION" val="14"/>
  <p:tag name="TPOS" val="2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461</TotalTime>
  <Words>1206</Words>
  <Application>Microsoft Office PowerPoint</Application>
  <PresentationFormat>Custom</PresentationFormat>
  <Paragraphs>204</Paragraphs>
  <Slides>21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Concourse</vt:lpstr>
      <vt:lpstr>Lab 11 – Cisco Firewall </vt:lpstr>
      <vt:lpstr>Cisco Firewall </vt:lpstr>
      <vt:lpstr>Background:</vt:lpstr>
      <vt:lpstr>ACLs (access control lists)</vt:lpstr>
      <vt:lpstr>General format for a Cisco-like firewall configuration command (extended IP)</vt:lpstr>
      <vt:lpstr>Definitions:</vt:lpstr>
      <vt:lpstr>Definitions:</vt:lpstr>
      <vt:lpstr>Definitions:</vt:lpstr>
      <vt:lpstr>Definitions:</vt:lpstr>
      <vt:lpstr>Notes:</vt:lpstr>
      <vt:lpstr>Access-list command order is important</vt:lpstr>
      <vt:lpstr>Firewall</vt:lpstr>
      <vt:lpstr>Examples</vt:lpstr>
      <vt:lpstr>Examples</vt:lpstr>
      <vt:lpstr>Examples</vt:lpstr>
      <vt:lpstr>Examples</vt:lpstr>
      <vt:lpstr>Important Note</vt:lpstr>
      <vt:lpstr>Final notes</vt:lpstr>
      <vt:lpstr>Cisco Router Modes</vt:lpstr>
      <vt:lpstr>General Notes</vt:lpstr>
      <vt:lpstr>Lab 11 notes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Firewall Simulation</dc:title>
  <cp:lastModifiedBy>ajkombol</cp:lastModifiedBy>
  <cp:revision>51</cp:revision>
  <cp:lastPrinted>2017-04-17T16:23:25Z</cp:lastPrinted>
  <dcterms:created xsi:type="dcterms:W3CDTF">2010-10-07T17:16:18Z</dcterms:created>
  <dcterms:modified xsi:type="dcterms:W3CDTF">2018-01-14T20:31:43Z</dcterms:modified>
</cp:coreProperties>
</file>