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rts/chart1.xml" ContentType="application/vnd.openxmlformats-officedocument.drawingml.char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287" r:id="rId3"/>
    <p:sldId id="271" r:id="rId4"/>
    <p:sldId id="272" r:id="rId5"/>
    <p:sldId id="273" r:id="rId6"/>
    <p:sldId id="309" r:id="rId7"/>
    <p:sldId id="274" r:id="rId8"/>
    <p:sldId id="275" r:id="rId9"/>
    <p:sldId id="276" r:id="rId10"/>
    <p:sldId id="305" r:id="rId11"/>
    <p:sldId id="288" r:id="rId12"/>
    <p:sldId id="270" r:id="rId13"/>
    <p:sldId id="299" r:id="rId14"/>
    <p:sldId id="265" r:id="rId15"/>
    <p:sldId id="266" r:id="rId16"/>
    <p:sldId id="267" r:id="rId17"/>
    <p:sldId id="268" r:id="rId18"/>
    <p:sldId id="289" r:id="rId19"/>
    <p:sldId id="278" r:id="rId20"/>
    <p:sldId id="306" r:id="rId21"/>
    <p:sldId id="269" r:id="rId22"/>
    <p:sldId id="290" r:id="rId23"/>
    <p:sldId id="277" r:id="rId24"/>
    <p:sldId id="297" r:id="rId25"/>
    <p:sldId id="295" r:id="rId26"/>
    <p:sldId id="296" r:id="rId27"/>
    <p:sldId id="294" r:id="rId28"/>
    <p:sldId id="307" r:id="rId29"/>
    <p:sldId id="308" r:id="rId30"/>
    <p:sldId id="310" r:id="rId31"/>
    <p:sldId id="298" r:id="rId32"/>
    <p:sldId id="280" r:id="rId33"/>
    <p:sldId id="281" r:id="rId34"/>
    <p:sldId id="293" r:id="rId35"/>
    <p:sldId id="284" r:id="rId36"/>
    <p:sldId id="285" r:id="rId37"/>
    <p:sldId id="291" r:id="rId38"/>
    <p:sldId id="292" r:id="rId39"/>
    <p:sldId id="282" r:id="rId40"/>
    <p:sldId id="286" r:id="rId41"/>
    <p:sldId id="283" r:id="rId42"/>
    <p:sldId id="311" r:id="rId43"/>
  </p:sldIdLst>
  <p:sldSz cx="9144000" cy="6858000" type="screen4x3"/>
  <p:notesSz cx="6858000" cy="9144000"/>
  <p:custDataLst>
    <p:tags r:id="rId4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45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11545888"/>
        <c:axId val="528482528"/>
        <c:axId val="494783160"/>
      </c:bar3DChart>
      <c:catAx>
        <c:axId val="511545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28482528"/>
        <c:crosses val="autoZero"/>
        <c:auto val="1"/>
        <c:lblAlgn val="ctr"/>
        <c:lblOffset val="100"/>
        <c:noMultiLvlLbl val="0"/>
      </c:catAx>
      <c:valAx>
        <c:axId val="5284825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11545888"/>
        <c:crosses val="autoZero"/>
        <c:crossBetween val="between"/>
      </c:valAx>
      <c:serAx>
        <c:axId val="494783160"/>
        <c:scaling>
          <c:orientation val="minMax"/>
        </c:scaling>
        <c:delete val="0"/>
        <c:axPos val="b"/>
        <c:majorTickMark val="out"/>
        <c:minorTickMark val="none"/>
        <c:tickLblPos val="nextTo"/>
        <c:crossAx val="528482528"/>
        <c:crosses val="autoZero"/>
      </c:ser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3585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586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45AD9A-0AFB-437C-B86A-4FF32814A8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024C6-FA13-46E9-8DC0-1FDD62348D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5AF8F-4AFC-4193-8C53-846F64DC11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75127A-D59B-4E68-9AD5-64AC693866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87232-D587-4AF4-AE1D-04246D4438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DF6FF8A-1148-47BA-8050-7780CB7D1ED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POnTheFly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DF6FF8A-1148-47BA-8050-7780CB7D1ED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graphicFrame>
        <p:nvGraphicFramePr>
          <p:cNvPr id="6" name="TPChart" hidden="1"/>
          <p:cNvGraphicFramePr/>
          <p:nvPr userDrawn="1">
            <p:extLst>
              <p:ext uri="{D42A27DB-BD31-4B8C-83A1-F6EECF244321}">
                <p14:modId xmlns:p14="http://schemas.microsoft.com/office/powerpoint/2010/main" val="4231968379"/>
              </p:ext>
            </p:extLst>
          </p:nvPr>
        </p:nvGraphicFramePr>
        <p:xfrm>
          <a:off x="6350000" y="1600200"/>
          <a:ext cx="2540000" cy="25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0889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BA143-9652-4014-82D5-C61BFE7762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21148-0D98-4291-841D-8D1A851931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C21D5-F7DF-4A3E-840C-AD6AC7A045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B3170-A1B8-48C3-9869-3299F75017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FBBA92-0EA4-4E81-8FC4-612FB48136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4EB2C-ADDA-4EE3-8227-A0A9773176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A7E56-63D3-4618-BBB0-D128CCA2B6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24E70-9179-4A9F-BB8F-C6D7E96E75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 Black" pitchFamily="34" charset="0"/>
              </a:defRPr>
            </a:lvl1pPr>
          </a:lstStyle>
          <a:p>
            <a:pPr>
              <a:defRPr/>
            </a:pPr>
            <a:fld id="{ADF6FF8A-1148-47BA-8050-7780CB7D1E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482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482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482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482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482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482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482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482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482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3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1" r:id="rId14"/>
    <p:sldLayoutId id="2147483682" r:id="rId15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4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tags" Target="../tags/tag7.xml"/><Relationship Id="rId7" Type="http://schemas.openxmlformats.org/officeDocument/2006/relationships/slideLayout" Target="../slideLayouts/slideLayout14.xml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9" Type="http://schemas.openxmlformats.org/officeDocument/2006/relationships/image" Target="../media/image2.e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7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19.xml"/><Relationship Id="rId7" Type="http://schemas.openxmlformats.org/officeDocument/2006/relationships/oleObject" Target="../embeddings/oleObject3.bin"/><Relationship Id="rId2" Type="http://schemas.openxmlformats.org/officeDocument/2006/relationships/tags" Target="../tags/tag18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4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tags" Target="../tags/tag23.xml"/><Relationship Id="rId7" Type="http://schemas.openxmlformats.org/officeDocument/2006/relationships/slideLayout" Target="../slideLayouts/slideLayout14.xml"/><Relationship Id="rId2" Type="http://schemas.openxmlformats.org/officeDocument/2006/relationships/tags" Target="../tags/tag22.xml"/><Relationship Id="rId1" Type="http://schemas.openxmlformats.org/officeDocument/2006/relationships/vmlDrawing" Target="../drawings/vmlDrawing4.v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9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3.xml"/><Relationship Id="rId4" Type="http://schemas.openxmlformats.org/officeDocument/2006/relationships/image" Target="../media/image8.gif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Code_page_737" TargetMode="External"/><Relationship Id="rId13" Type="http://schemas.openxmlformats.org/officeDocument/2006/relationships/hyperlink" Target="http://en.wikipedia.org/wiki/Latvian_alphabet" TargetMode="External"/><Relationship Id="rId18" Type="http://schemas.openxmlformats.org/officeDocument/2006/relationships/hyperlink" Target="http://en.wikipedia.org/wiki/Code_page_852" TargetMode="External"/><Relationship Id="rId26" Type="http://schemas.openxmlformats.org/officeDocument/2006/relationships/hyperlink" Target="http://en.wikipedia.org/wiki/Turkish_alphabet" TargetMode="External"/><Relationship Id="rId39" Type="http://schemas.openxmlformats.org/officeDocument/2006/relationships/hyperlink" Target="http://en.wikipedia.org/wiki/North_Germanic_languages" TargetMode="External"/><Relationship Id="rId3" Type="http://schemas.openxmlformats.org/officeDocument/2006/relationships/hyperlink" Target="http://en.wikipedia.org/wiki/Text_mode" TargetMode="External"/><Relationship Id="rId21" Type="http://schemas.openxmlformats.org/officeDocument/2006/relationships/hyperlink" Target="http://en.wikipedia.org/wiki/Central_Europe" TargetMode="External"/><Relationship Id="rId34" Type="http://schemas.openxmlformats.org/officeDocument/2006/relationships/hyperlink" Target="http://en.wikipedia.org/wiki/Hebrew_alphabet" TargetMode="External"/><Relationship Id="rId42" Type="http://schemas.openxmlformats.org/officeDocument/2006/relationships/hyperlink" Target="http://en.wikipedia.org/w/index.php?title=Code_page_874&amp;action=edit&amp;redlink=1" TargetMode="External"/><Relationship Id="rId7" Type="http://schemas.openxmlformats.org/officeDocument/2006/relationships/hyperlink" Target="http://en.wikipedia.org/wiki/Code_page_437" TargetMode="External"/><Relationship Id="rId12" Type="http://schemas.openxmlformats.org/officeDocument/2006/relationships/hyperlink" Target="http://en.wikipedia.org/wiki/Lithuanian_alphabet" TargetMode="External"/><Relationship Id="rId17" Type="http://schemas.openxmlformats.org/officeDocument/2006/relationships/hyperlink" Target="http://en.wikipedia.org/wiki/Western_Europe" TargetMode="External"/><Relationship Id="rId25" Type="http://schemas.openxmlformats.org/officeDocument/2006/relationships/hyperlink" Target="http://en.wikipedia.org/wiki/Code_page_857" TargetMode="External"/><Relationship Id="rId33" Type="http://schemas.openxmlformats.org/officeDocument/2006/relationships/hyperlink" Target="http://en.wikipedia.org/wiki/Code_page_862" TargetMode="External"/><Relationship Id="rId38" Type="http://schemas.openxmlformats.org/officeDocument/2006/relationships/hyperlink" Target="http://en.wikipedia.org/wiki/Code_page_865" TargetMode="External"/><Relationship Id="rId2" Type="http://schemas.openxmlformats.org/officeDocument/2006/relationships/slideLayout" Target="../slideLayouts/slideLayout7.xml"/><Relationship Id="rId16" Type="http://schemas.openxmlformats.org/officeDocument/2006/relationships/hyperlink" Target="http://en.wikipedia.org/wiki/Latin-1" TargetMode="External"/><Relationship Id="rId20" Type="http://schemas.openxmlformats.org/officeDocument/2006/relationships/hyperlink" Target="http://en.wikipedia.org/wiki/Latin-2" TargetMode="External"/><Relationship Id="rId29" Type="http://schemas.openxmlformats.org/officeDocument/2006/relationships/hyperlink" Target="http://en.wikipedia.org/wiki/Code_page_860" TargetMode="External"/><Relationship Id="rId41" Type="http://schemas.openxmlformats.org/officeDocument/2006/relationships/hyperlink" Target="http://en.wikipedia.org/wiki/Code_page_869" TargetMode="External"/><Relationship Id="rId1" Type="http://schemas.openxmlformats.org/officeDocument/2006/relationships/tags" Target="../tags/tag34.xml"/><Relationship Id="rId6" Type="http://schemas.openxmlformats.org/officeDocument/2006/relationships/hyperlink" Target="http://en.wikipedia.org/wiki/Box_drawing_characters" TargetMode="External"/><Relationship Id="rId11" Type="http://schemas.openxmlformats.org/officeDocument/2006/relationships/hyperlink" Target="http://en.wikipedia.org/wiki/Estonian_alphabet" TargetMode="External"/><Relationship Id="rId24" Type="http://schemas.openxmlformats.org/officeDocument/2006/relationships/hyperlink" Target="http://en.wikipedia.org/wiki/Cyrillic_alphabet" TargetMode="External"/><Relationship Id="rId32" Type="http://schemas.openxmlformats.org/officeDocument/2006/relationships/hyperlink" Target="http://en.wikipedia.org/wiki/Icelandic_alphabet" TargetMode="External"/><Relationship Id="rId37" Type="http://schemas.openxmlformats.org/officeDocument/2006/relationships/hyperlink" Target="http://en.wikipedia.org/wiki/French_Canadian" TargetMode="External"/><Relationship Id="rId40" Type="http://schemas.openxmlformats.org/officeDocument/2006/relationships/hyperlink" Target="http://en.wikipedia.org/wiki/Code_page_866" TargetMode="External"/><Relationship Id="rId5" Type="http://schemas.openxmlformats.org/officeDocument/2006/relationships/hyperlink" Target="http://en.wikipedia.org/wiki/MS-DOS" TargetMode="External"/><Relationship Id="rId15" Type="http://schemas.openxmlformats.org/officeDocument/2006/relationships/hyperlink" Target="http://en.wikipedia.org/wiki/Multilingualism" TargetMode="External"/><Relationship Id="rId23" Type="http://schemas.openxmlformats.org/officeDocument/2006/relationships/hyperlink" Target="http://en.wikipedia.org/wiki/Code_page_855" TargetMode="External"/><Relationship Id="rId28" Type="http://schemas.openxmlformats.org/officeDocument/2006/relationships/hyperlink" Target="http://en.wikipedia.org/wiki/Euro" TargetMode="External"/><Relationship Id="rId36" Type="http://schemas.openxmlformats.org/officeDocument/2006/relationships/hyperlink" Target="http://en.wikipedia.org/wiki/French_alphabet" TargetMode="External"/><Relationship Id="rId10" Type="http://schemas.openxmlformats.org/officeDocument/2006/relationships/hyperlink" Target="http://en.wikipedia.org/wiki/Code_page_775" TargetMode="External"/><Relationship Id="rId19" Type="http://schemas.openxmlformats.org/officeDocument/2006/relationships/hyperlink" Target="http://en.wikipedia.org/wiki/Slavic_languages" TargetMode="External"/><Relationship Id="rId31" Type="http://schemas.openxmlformats.org/officeDocument/2006/relationships/hyperlink" Target="http://en.wikipedia.org/wiki/Code_page_861" TargetMode="External"/><Relationship Id="rId44" Type="http://schemas.openxmlformats.org/officeDocument/2006/relationships/hyperlink" Target="http://en.wikipedia.org/wiki/Code_page" TargetMode="External"/><Relationship Id="rId4" Type="http://schemas.openxmlformats.org/officeDocument/2006/relationships/hyperlink" Target="http://en.wikipedia.org/wiki/VGA_compatible_text_mode" TargetMode="External"/><Relationship Id="rId9" Type="http://schemas.openxmlformats.org/officeDocument/2006/relationships/hyperlink" Target="http://en.wikipedia.org/wiki/Greek_alphabet" TargetMode="External"/><Relationship Id="rId14" Type="http://schemas.openxmlformats.org/officeDocument/2006/relationships/hyperlink" Target="http://en.wikipedia.org/wiki/Code_page_850" TargetMode="External"/><Relationship Id="rId22" Type="http://schemas.openxmlformats.org/officeDocument/2006/relationships/hyperlink" Target="http://en.wikipedia.org/wiki/Eastern_Europe" TargetMode="External"/><Relationship Id="rId27" Type="http://schemas.openxmlformats.org/officeDocument/2006/relationships/hyperlink" Target="http://en.wikipedia.org/wiki/Code_page_858" TargetMode="External"/><Relationship Id="rId30" Type="http://schemas.openxmlformats.org/officeDocument/2006/relationships/hyperlink" Target="http://en.wikipedia.org/wiki/Portuguese_alphabet" TargetMode="External"/><Relationship Id="rId35" Type="http://schemas.openxmlformats.org/officeDocument/2006/relationships/hyperlink" Target="http://en.wikipedia.org/wiki/Code_page_863" TargetMode="External"/><Relationship Id="rId43" Type="http://schemas.openxmlformats.org/officeDocument/2006/relationships/hyperlink" Target="http://en.wikipedia.org/wiki/Thai_alphabet" TargetMode="Externa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6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unicode.org/charts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Computing Basics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371600"/>
          </a:xfrm>
        </p:spPr>
        <p:txBody>
          <a:bodyPr/>
          <a:lstStyle/>
          <a:p>
            <a:r>
              <a:rPr lang="en-US" dirty="0" smtClean="0"/>
              <a:t>What is the largest integer value for an unsigned byte?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3886200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127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128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255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256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unlimited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88029444"/>
              </p:ext>
            </p:extLst>
          </p:nvPr>
        </p:nvGraphicFramePr>
        <p:xfrm>
          <a:off x="45720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66" name="Chart" r:id="rId7" imgW="4572034" imgH="5143584" progId="MSGraph.Chart.8">
                  <p:embed followColorScheme="full"/>
                </p:oleObj>
              </mc:Choice>
              <mc:Fallback>
                <p:oleObj name="Chart" r:id="rId7" imgW="4572034" imgH="5143584" progId="MSGraph.Chart.8">
                  <p:embed followColorScheme="full"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 bwMode="auto">
          <a:xfrm>
            <a:off x="0" y="0"/>
            <a:ext cx="12700" cy="127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9" name="TPCountdown"/>
          <p:cNvGrpSpPr/>
          <p:nvPr>
            <p:custDataLst>
              <p:tags r:id="rId5"/>
            </p:custDataLst>
          </p:nvPr>
        </p:nvGrpSpPr>
        <p:grpSpPr>
          <a:xfrm>
            <a:off x="7747000" y="6096000"/>
            <a:ext cx="1270000" cy="635000"/>
            <a:chOff x="7683500" y="5842000"/>
            <a:chExt cx="1270000" cy="635000"/>
          </a:xfrm>
        </p:grpSpPr>
        <p:sp>
          <p:nvSpPr>
            <p:cNvPr id="6" name="CountdownShape"/>
            <p:cNvSpPr/>
            <p:nvPr/>
          </p:nvSpPr>
          <p:spPr bwMode="auto">
            <a:xfrm>
              <a:off x="7683500" y="5842000"/>
              <a:ext cx="1270000" cy="635000"/>
            </a:xfrm>
            <a:prstGeom prst="cube">
              <a:avLst/>
            </a:prstGeom>
            <a:solidFill>
              <a:srgbClr val="3333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CountdownText"/>
            <p:cNvSpPr txBox="1"/>
            <p:nvPr/>
          </p:nvSpPr>
          <p:spPr>
            <a:xfrm>
              <a:off x="7785100" y="6045200"/>
              <a:ext cx="889000" cy="3810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2400" b="1" smtClean="0">
                  <a:solidFill>
                    <a:srgbClr val="FF0000"/>
                  </a:solidFill>
                  <a:latin typeface="Tahoma"/>
                </a:rPr>
                <a:t>30</a:t>
              </a:r>
              <a:endParaRPr lang="en-US" sz="2400" b="1" dirty="0">
                <a:solidFill>
                  <a:srgbClr val="FF0000"/>
                </a:solidFill>
                <a:latin typeface="Tahoma"/>
              </a:endParaRPr>
            </a:p>
          </p:txBody>
        </p:sp>
        <p:cxnSp>
          <p:nvCxnSpPr>
            <p:cNvPr id="8" name="CountdownLine"/>
            <p:cNvCxnSpPr/>
            <p:nvPr/>
          </p:nvCxnSpPr>
          <p:spPr bwMode="auto">
            <a:xfrm>
              <a:off x="8001000" y="5943600"/>
              <a:ext cx="5080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0" name="TextBox 9"/>
          <p:cNvSpPr txBox="1"/>
          <p:nvPr/>
        </p:nvSpPr>
        <p:spPr>
          <a:xfrm>
            <a:off x="6324600" y="6489700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 sec</a:t>
            </a:r>
            <a:endParaRPr lang="en-US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Types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19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Numbers</a:t>
            </a:r>
          </a:p>
          <a:p>
            <a:pPr lvl="1"/>
            <a:r>
              <a:rPr lang="en-US" dirty="0" smtClean="0"/>
              <a:t>Integers</a:t>
            </a:r>
          </a:p>
          <a:p>
            <a:pPr lvl="1"/>
            <a:r>
              <a:rPr lang="en-US" dirty="0" smtClean="0"/>
              <a:t>Floating Point</a:t>
            </a:r>
          </a:p>
          <a:p>
            <a:pPr lvl="2"/>
            <a:r>
              <a:rPr lang="en-US" dirty="0" smtClean="0"/>
              <a:t>Real Numbers </a:t>
            </a:r>
          </a:p>
          <a:p>
            <a:r>
              <a:rPr lang="en-US" dirty="0" smtClean="0"/>
              <a:t>Strings</a:t>
            </a:r>
          </a:p>
          <a:p>
            <a:pPr lvl="1"/>
            <a:r>
              <a:rPr lang="en-US" dirty="0" smtClean="0"/>
              <a:t>Collection of characters</a:t>
            </a:r>
          </a:p>
          <a:p>
            <a:pPr lvl="1"/>
            <a:r>
              <a:rPr lang="en-US" dirty="0" smtClean="0"/>
              <a:t>Length:</a:t>
            </a:r>
          </a:p>
          <a:p>
            <a:pPr lvl="2"/>
            <a:r>
              <a:rPr lang="en-US" dirty="0" smtClean="0"/>
              <a:t>Terminated</a:t>
            </a:r>
          </a:p>
          <a:p>
            <a:pPr lvl="3"/>
            <a:r>
              <a:rPr lang="en-US" dirty="0" smtClean="0"/>
              <a:t>Null (/0), New Line (/n), etc.</a:t>
            </a:r>
          </a:p>
          <a:p>
            <a:pPr lvl="2"/>
            <a:r>
              <a:rPr lang="en-US" dirty="0" smtClean="0"/>
              <a:t>Count field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Numeric Data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Part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Numbering Systems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Quick Overview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Decimal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876800" cy="1371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“Normal Numbers”</a:t>
            </a:r>
          </a:p>
          <a:p>
            <a:r>
              <a:rPr lang="en-US" dirty="0" smtClean="0"/>
              <a:t>Ten symbols:</a:t>
            </a:r>
          </a:p>
          <a:p>
            <a:pPr lvl="1"/>
            <a:r>
              <a:rPr lang="en-US" dirty="0" smtClean="0"/>
              <a:t>Digits: </a:t>
            </a:r>
            <a:r>
              <a:rPr lang="en-US" dirty="0" smtClean="0">
                <a:solidFill>
                  <a:srgbClr val="0070C0"/>
                </a:solidFill>
              </a:rPr>
              <a:t>0, 1, 2, 3, 4, 5, 6, 7, 8, 9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334000" y="914400"/>
            <a:ext cx="3352800" cy="5943600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en-US" dirty="0" smtClean="0"/>
              <a:t>Counting example:</a:t>
            </a:r>
          </a:p>
          <a:p>
            <a:pPr lvl="2"/>
            <a:r>
              <a:rPr lang="en-US" dirty="0" smtClean="0"/>
              <a:t>000</a:t>
            </a:r>
          </a:p>
          <a:p>
            <a:pPr lvl="2"/>
            <a:r>
              <a:rPr lang="en-US" dirty="0" smtClean="0"/>
              <a:t>001</a:t>
            </a:r>
          </a:p>
          <a:p>
            <a:pPr lvl="2"/>
            <a:r>
              <a:rPr lang="en-US" dirty="0" smtClean="0"/>
              <a:t>002</a:t>
            </a:r>
          </a:p>
          <a:p>
            <a:pPr lvl="2"/>
            <a:r>
              <a:rPr lang="en-US" dirty="0" smtClean="0"/>
              <a:t>…</a:t>
            </a:r>
          </a:p>
          <a:p>
            <a:pPr lvl="2"/>
            <a:r>
              <a:rPr lang="en-US" dirty="0" smtClean="0"/>
              <a:t>009</a:t>
            </a:r>
          </a:p>
          <a:p>
            <a:pPr lvl="2"/>
            <a:r>
              <a:rPr lang="en-US" dirty="0" smtClean="0"/>
              <a:t>010</a:t>
            </a:r>
          </a:p>
          <a:p>
            <a:pPr lvl="2"/>
            <a:r>
              <a:rPr lang="en-US" dirty="0" smtClean="0"/>
              <a:t>011</a:t>
            </a:r>
          </a:p>
          <a:p>
            <a:pPr lvl="2"/>
            <a:r>
              <a:rPr lang="en-US" dirty="0" smtClean="0"/>
              <a:t>…</a:t>
            </a:r>
          </a:p>
          <a:p>
            <a:pPr lvl="2"/>
            <a:r>
              <a:rPr lang="en-US" dirty="0" smtClean="0"/>
              <a:t>019</a:t>
            </a:r>
          </a:p>
          <a:p>
            <a:pPr lvl="2"/>
            <a:r>
              <a:rPr lang="en-US" dirty="0" smtClean="0"/>
              <a:t>020</a:t>
            </a:r>
          </a:p>
          <a:p>
            <a:pPr lvl="2"/>
            <a:r>
              <a:rPr lang="en-US" dirty="0" smtClean="0"/>
              <a:t>021</a:t>
            </a:r>
          </a:p>
          <a:p>
            <a:pPr lvl="2"/>
            <a:r>
              <a:rPr lang="en-US" dirty="0" smtClean="0"/>
              <a:t>…</a:t>
            </a:r>
          </a:p>
          <a:p>
            <a:pPr lvl="2"/>
            <a:r>
              <a:rPr lang="en-US" dirty="0" smtClean="0"/>
              <a:t>089</a:t>
            </a:r>
          </a:p>
          <a:p>
            <a:pPr lvl="2"/>
            <a:r>
              <a:rPr lang="en-US" dirty="0" smtClean="0"/>
              <a:t>090</a:t>
            </a:r>
          </a:p>
          <a:p>
            <a:pPr lvl="2"/>
            <a:r>
              <a:rPr lang="en-US" dirty="0" smtClean="0"/>
              <a:t>091</a:t>
            </a:r>
          </a:p>
          <a:p>
            <a:pPr lvl="2"/>
            <a:r>
              <a:rPr lang="en-US" dirty="0" smtClean="0"/>
              <a:t>…</a:t>
            </a:r>
          </a:p>
          <a:p>
            <a:pPr lvl="2"/>
            <a:r>
              <a:rPr lang="en-US" dirty="0" smtClean="0"/>
              <a:t>099</a:t>
            </a:r>
          </a:p>
          <a:p>
            <a:pPr lvl="2"/>
            <a:r>
              <a:rPr lang="en-US" dirty="0" smtClean="0"/>
              <a:t>100</a:t>
            </a:r>
          </a:p>
          <a:p>
            <a:pPr lvl="2"/>
            <a:r>
              <a:rPr lang="en-US" dirty="0" smtClean="0"/>
              <a:t>101</a:t>
            </a:r>
          </a:p>
          <a:p>
            <a:pPr lvl="2"/>
            <a:r>
              <a:rPr lang="en-US" dirty="0" smtClean="0"/>
              <a:t>etc…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3733800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Hundreds</a:t>
            </a:r>
            <a:endParaRPr lang="en-US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2819400" y="3733800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Units</a:t>
            </a:r>
            <a:endParaRPr lang="en-US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1905000" y="3733800"/>
            <a:ext cx="672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Tens</a:t>
            </a:r>
            <a:endParaRPr lang="en-US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609600" y="3657600"/>
            <a:ext cx="3137397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800" b="1" dirty="0" smtClean="0"/>
              <a:t>342</a:t>
            </a:r>
            <a:endParaRPr lang="en-US" sz="13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572000" cy="2057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Two Values</a:t>
            </a:r>
          </a:p>
          <a:p>
            <a:pPr lvl="1"/>
            <a:r>
              <a:rPr lang="en-US" dirty="0" smtClean="0"/>
              <a:t>Represented by 2 symbols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0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0070C0"/>
                </a:solidFill>
              </a:rPr>
              <a:t>1</a:t>
            </a:r>
          </a:p>
          <a:p>
            <a:pPr lvl="3"/>
            <a:r>
              <a:rPr lang="en-US" dirty="0" smtClean="0"/>
              <a:t>‘true’ or ‘false’</a:t>
            </a:r>
          </a:p>
          <a:p>
            <a:pPr lvl="3"/>
            <a:r>
              <a:rPr lang="en-US" dirty="0" smtClean="0"/>
              <a:t>‘on’ or ‘off’</a:t>
            </a:r>
          </a:p>
          <a:p>
            <a:pPr lvl="3"/>
            <a:r>
              <a:rPr lang="en-US" dirty="0" smtClean="0"/>
              <a:t>0V or 5V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572000"/>
          </a:xfrm>
        </p:spPr>
        <p:txBody>
          <a:bodyPr/>
          <a:lstStyle/>
          <a:p>
            <a:pPr lvl="2"/>
            <a:r>
              <a:rPr lang="en-US" dirty="0" smtClean="0"/>
              <a:t>Counting example:</a:t>
            </a:r>
          </a:p>
          <a:p>
            <a:pPr lvl="3"/>
            <a:r>
              <a:rPr lang="en-US" dirty="0" smtClean="0"/>
              <a:t>0000</a:t>
            </a:r>
          </a:p>
          <a:p>
            <a:pPr lvl="3"/>
            <a:r>
              <a:rPr lang="en-US" dirty="0" smtClean="0"/>
              <a:t>0001</a:t>
            </a:r>
          </a:p>
          <a:p>
            <a:pPr lvl="3"/>
            <a:r>
              <a:rPr lang="en-US" dirty="0" smtClean="0"/>
              <a:t>0010</a:t>
            </a:r>
          </a:p>
          <a:p>
            <a:pPr lvl="3"/>
            <a:r>
              <a:rPr lang="en-US" dirty="0" smtClean="0"/>
              <a:t>0011</a:t>
            </a:r>
          </a:p>
          <a:p>
            <a:pPr lvl="3"/>
            <a:r>
              <a:rPr lang="en-US" dirty="0" smtClean="0"/>
              <a:t>0100</a:t>
            </a:r>
          </a:p>
          <a:p>
            <a:pPr lvl="3"/>
            <a:r>
              <a:rPr lang="en-US" dirty="0" smtClean="0"/>
              <a:t>0101</a:t>
            </a:r>
          </a:p>
          <a:p>
            <a:pPr lvl="3"/>
            <a:r>
              <a:rPr lang="en-US" dirty="0" smtClean="0"/>
              <a:t>0110</a:t>
            </a:r>
          </a:p>
          <a:p>
            <a:pPr lvl="3"/>
            <a:r>
              <a:rPr lang="en-US" dirty="0" smtClean="0"/>
              <a:t>0111</a:t>
            </a:r>
          </a:p>
          <a:p>
            <a:pPr lvl="3"/>
            <a:r>
              <a:rPr lang="en-US" dirty="0" smtClean="0"/>
              <a:t>1000</a:t>
            </a:r>
          </a:p>
          <a:p>
            <a:pPr lvl="3"/>
            <a:r>
              <a:rPr lang="en-US" dirty="0" smtClean="0"/>
              <a:t>1001</a:t>
            </a:r>
          </a:p>
          <a:p>
            <a:pPr lvl="3"/>
            <a:r>
              <a:rPr lang="en-US" dirty="0" smtClean="0"/>
              <a:t>etc…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4191000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Hundreds</a:t>
            </a:r>
            <a:endParaRPr lang="en-US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3200400" y="4191000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Units</a:t>
            </a:r>
            <a:endParaRPr lang="en-US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2286000" y="4191000"/>
            <a:ext cx="672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Tens</a:t>
            </a:r>
            <a:endParaRPr lang="en-US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4114800"/>
            <a:ext cx="3137397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800" b="1" dirty="0" smtClean="0"/>
              <a:t>101</a:t>
            </a:r>
            <a:endParaRPr lang="en-US" sz="13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Hexadecimal (Hex)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Sixteen Values</a:t>
            </a:r>
          </a:p>
          <a:p>
            <a:pPr lvl="1"/>
            <a:r>
              <a:rPr lang="en-US" dirty="0" smtClean="0"/>
              <a:t>Collection of 4 bits represented by 16 symbols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0, 1, 2, 3, 4, 5, 6, 7, 8, 9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D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E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</a:p>
          <a:p>
            <a:pPr lvl="1"/>
            <a:r>
              <a:rPr lang="en-US" dirty="0" smtClean="0"/>
              <a:t>Conveniently also a </a:t>
            </a:r>
            <a:r>
              <a:rPr lang="en-US" dirty="0" err="1" smtClean="0"/>
              <a:t>nybble</a:t>
            </a:r>
            <a:endParaRPr lang="en-US" dirty="0" smtClean="0"/>
          </a:p>
          <a:p>
            <a:pPr lvl="2"/>
            <a:r>
              <a:rPr lang="en-US" dirty="0" smtClean="0"/>
              <a:t>½ a byte</a:t>
            </a:r>
          </a:p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066800" y="4419600"/>
            <a:ext cx="3430747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800" b="1" dirty="0" smtClean="0"/>
              <a:t>A19</a:t>
            </a:r>
            <a:endParaRPr lang="en-US" sz="13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295400" y="4572000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Hundreds</a:t>
            </a:r>
            <a:endParaRPr lang="en-US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3505200" y="4572000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Units</a:t>
            </a:r>
            <a:endParaRPr lang="en-US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2590800" y="4572000"/>
            <a:ext cx="672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Tens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Hex Counting Example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990600" cy="46482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00</a:t>
            </a:r>
          </a:p>
          <a:p>
            <a:r>
              <a:rPr lang="en-US" dirty="0" smtClean="0"/>
              <a:t>01</a:t>
            </a:r>
          </a:p>
          <a:p>
            <a:r>
              <a:rPr lang="en-US" dirty="0" smtClean="0"/>
              <a:t>02</a:t>
            </a:r>
          </a:p>
          <a:p>
            <a:r>
              <a:rPr lang="en-US" dirty="0" smtClean="0"/>
              <a:t>03</a:t>
            </a:r>
          </a:p>
          <a:p>
            <a:r>
              <a:rPr lang="en-US" dirty="0" smtClean="0"/>
              <a:t>04</a:t>
            </a:r>
          </a:p>
          <a:p>
            <a:r>
              <a:rPr lang="en-US" dirty="0" smtClean="0"/>
              <a:t>04</a:t>
            </a:r>
          </a:p>
          <a:p>
            <a:r>
              <a:rPr lang="en-US" dirty="0" smtClean="0"/>
              <a:t>06</a:t>
            </a:r>
          </a:p>
          <a:p>
            <a:r>
              <a:rPr lang="en-US" dirty="0" smtClean="0"/>
              <a:t>07</a:t>
            </a:r>
          </a:p>
          <a:p>
            <a:r>
              <a:rPr lang="en-US" dirty="0" smtClean="0"/>
              <a:t>08</a:t>
            </a:r>
          </a:p>
          <a:p>
            <a:r>
              <a:rPr lang="en-US" dirty="0" smtClean="0"/>
              <a:t>09</a:t>
            </a:r>
          </a:p>
          <a:p>
            <a:r>
              <a:rPr lang="en-US" dirty="0" smtClean="0"/>
              <a:t>0a</a:t>
            </a:r>
          </a:p>
          <a:p>
            <a:r>
              <a:rPr lang="en-US" dirty="0" smtClean="0"/>
              <a:t>0b</a:t>
            </a:r>
          </a:p>
          <a:p>
            <a:r>
              <a:rPr lang="en-US" dirty="0" smtClean="0"/>
              <a:t>0c</a:t>
            </a:r>
          </a:p>
          <a:p>
            <a:r>
              <a:rPr lang="en-US" dirty="0" smtClean="0"/>
              <a:t>0d</a:t>
            </a:r>
          </a:p>
          <a:p>
            <a:r>
              <a:rPr lang="en-US" dirty="0" smtClean="0"/>
              <a:t>0e</a:t>
            </a:r>
          </a:p>
          <a:p>
            <a:r>
              <a:rPr lang="en-US" dirty="0" smtClean="0"/>
              <a:t>0f</a:t>
            </a:r>
            <a:endParaRPr lang="en-US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 bwMode="auto">
          <a:xfrm>
            <a:off x="1600200" y="1981200"/>
            <a:ext cx="990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13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14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14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16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17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18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19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1a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1b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1c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1f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 bwMode="auto">
          <a:xfrm>
            <a:off x="2590800" y="1981200"/>
            <a:ext cx="990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21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22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23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24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24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26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27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28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29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2a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2b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2c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2f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3"/>
          <p:cNvSpPr txBox="1">
            <a:spLocks/>
          </p:cNvSpPr>
          <p:nvPr/>
        </p:nvSpPr>
        <p:spPr bwMode="auto">
          <a:xfrm>
            <a:off x="4495800" y="1981200"/>
            <a:ext cx="990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90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91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92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93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94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94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96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97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98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99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9a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9b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9c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9f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3"/>
          <p:cNvSpPr txBox="1">
            <a:spLocks/>
          </p:cNvSpPr>
          <p:nvPr/>
        </p:nvSpPr>
        <p:spPr bwMode="auto">
          <a:xfrm>
            <a:off x="5410200" y="1981200"/>
            <a:ext cx="990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a0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a1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a2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a3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a4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a4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a6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a7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a8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a9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aa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ab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ae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af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3"/>
          <p:cNvSpPr txBox="1">
            <a:spLocks/>
          </p:cNvSpPr>
          <p:nvPr/>
        </p:nvSpPr>
        <p:spPr bwMode="auto">
          <a:xfrm>
            <a:off x="7239000" y="1981200"/>
            <a:ext cx="990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e0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e1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e2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e3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e4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e4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e6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e7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e8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e9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eb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ec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ed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ee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3"/>
          <p:cNvSpPr txBox="1">
            <a:spLocks/>
          </p:cNvSpPr>
          <p:nvPr/>
        </p:nvSpPr>
        <p:spPr bwMode="auto">
          <a:xfrm>
            <a:off x="3505200" y="1905000"/>
            <a:ext cx="990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lang="en-US" kern="0" dirty="0" smtClean="0">
                <a:latin typeface="+mn-lt"/>
              </a:rPr>
              <a:t>…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Content Placeholder 3"/>
          <p:cNvSpPr txBox="1">
            <a:spLocks/>
          </p:cNvSpPr>
          <p:nvPr/>
        </p:nvSpPr>
        <p:spPr bwMode="auto">
          <a:xfrm>
            <a:off x="8153400" y="1981200"/>
            <a:ext cx="990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f0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f1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f2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f3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f4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f4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f6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f7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f8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f9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fb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fc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fd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ff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Content Placeholder 3"/>
          <p:cNvSpPr txBox="1">
            <a:spLocks/>
          </p:cNvSpPr>
          <p:nvPr/>
        </p:nvSpPr>
        <p:spPr bwMode="auto">
          <a:xfrm>
            <a:off x="6248400" y="1905000"/>
            <a:ext cx="990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lang="en-US" kern="0" dirty="0" smtClean="0">
                <a:latin typeface="+mn-lt"/>
              </a:rPr>
              <a:t>…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Hexadecimal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hex numbers can conveniently  represent 1 byte or octet</a:t>
            </a:r>
          </a:p>
          <a:p>
            <a:pPr lvl="1"/>
            <a:r>
              <a:rPr lang="en-US" dirty="0" smtClean="0"/>
              <a:t>Gives 8 bits total</a:t>
            </a:r>
          </a:p>
          <a:p>
            <a:pPr lvl="1"/>
            <a:r>
              <a:rPr lang="en-US" dirty="0" err="1" smtClean="0"/>
              <a:t>E.g</a:t>
            </a:r>
            <a:r>
              <a:rPr lang="en-US" dirty="0" smtClean="0"/>
              <a:t>: </a:t>
            </a:r>
          </a:p>
          <a:p>
            <a:pPr lvl="2"/>
            <a:r>
              <a:rPr lang="en-US" dirty="0" smtClean="0">
                <a:latin typeface="Consolas" pitchFamily="49" charset="0"/>
                <a:cs typeface="Courier New" pitchFamily="49" charset="0"/>
              </a:rPr>
              <a:t>1F = 0001 1111</a:t>
            </a:r>
          </a:p>
          <a:p>
            <a:pPr lvl="2"/>
            <a:r>
              <a:rPr lang="en-US" dirty="0" smtClean="0">
                <a:latin typeface="Consolas" pitchFamily="49" charset="0"/>
                <a:cs typeface="Courier New" pitchFamily="49" charset="0"/>
              </a:rPr>
              <a:t>0C = 0000 1100</a:t>
            </a:r>
          </a:p>
          <a:p>
            <a:pPr lvl="2"/>
            <a:r>
              <a:rPr lang="en-US" dirty="0" smtClean="0">
                <a:latin typeface="Consolas" pitchFamily="49" charset="0"/>
                <a:cs typeface="Courier New" pitchFamily="49" charset="0"/>
              </a:rPr>
              <a:t>33 = 0011 0011</a:t>
            </a:r>
          </a:p>
          <a:p>
            <a:pPr lvl="2"/>
            <a:r>
              <a:rPr lang="en-US" dirty="0" smtClean="0">
                <a:latin typeface="Consolas" pitchFamily="49" charset="0"/>
                <a:cs typeface="Courier New" pitchFamily="49" charset="0"/>
              </a:rPr>
              <a:t>CF = 1100 1111</a:t>
            </a:r>
            <a:endParaRPr lang="en-US" dirty="0">
              <a:latin typeface="Consolas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Organization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371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many different symbols (values) are there in hexadecimal?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38862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spcAft>
                <a:spcPts val="0"/>
              </a:spcAft>
              <a:buFont typeface="Arial" pitchFamily="34" charset="0"/>
              <a:buAutoNum type="arabicPeriod"/>
            </a:pPr>
            <a:r>
              <a:rPr lang="en-US" dirty="0" smtClean="0"/>
              <a:t>2</a:t>
            </a:r>
          </a:p>
          <a:p>
            <a:pPr marL="514350" indent="-514350">
              <a:spcAft>
                <a:spcPts val="0"/>
              </a:spcAft>
              <a:buFont typeface="Arial" pitchFamily="34" charset="0"/>
              <a:buAutoNum type="arabicPeriod"/>
            </a:pPr>
            <a:r>
              <a:rPr lang="en-US" dirty="0" smtClean="0"/>
              <a:t>7</a:t>
            </a:r>
          </a:p>
          <a:p>
            <a:pPr marL="514350" indent="-514350">
              <a:spcAft>
                <a:spcPts val="0"/>
              </a:spcAft>
              <a:buFont typeface="Arial" pitchFamily="34" charset="0"/>
              <a:buAutoNum type="arabicPeriod"/>
            </a:pPr>
            <a:r>
              <a:rPr lang="en-US" dirty="0" smtClean="0"/>
              <a:t>8</a:t>
            </a:r>
          </a:p>
          <a:p>
            <a:pPr marL="514350" indent="-514350">
              <a:spcAft>
                <a:spcPts val="0"/>
              </a:spcAft>
              <a:buFont typeface="Arial" pitchFamily="34" charset="0"/>
              <a:buAutoNum type="arabicPeriod"/>
            </a:pPr>
            <a:r>
              <a:rPr lang="en-US" dirty="0" smtClean="0"/>
              <a:t>15</a:t>
            </a:r>
          </a:p>
          <a:p>
            <a:pPr marL="514350" indent="-514350">
              <a:spcAft>
                <a:spcPts val="0"/>
              </a:spcAft>
              <a:buFont typeface="Arial" pitchFamily="34" charset="0"/>
              <a:buAutoNum type="arabicPeriod"/>
            </a:pPr>
            <a:r>
              <a:rPr lang="en-US" dirty="0" smtClean="0"/>
              <a:t>16</a:t>
            </a:r>
          </a:p>
          <a:p>
            <a:pPr marL="514350" indent="-514350">
              <a:spcAft>
                <a:spcPts val="0"/>
              </a:spcAft>
              <a:buFont typeface="Arial" pitchFamily="34" charset="0"/>
              <a:buAutoNum type="arabicPeriod"/>
            </a:pPr>
            <a:r>
              <a:rPr lang="en-US" dirty="0" smtClean="0"/>
              <a:t>31</a:t>
            </a:r>
          </a:p>
          <a:p>
            <a:pPr marL="514350" indent="-514350">
              <a:spcAft>
                <a:spcPts val="0"/>
              </a:spcAft>
              <a:buFont typeface="Arial" pitchFamily="34" charset="0"/>
              <a:buAutoNum type="arabicPeriod"/>
            </a:pPr>
            <a:r>
              <a:rPr lang="en-US" dirty="0" smtClean="0"/>
              <a:t>32</a:t>
            </a:r>
          </a:p>
          <a:p>
            <a:pPr marL="514350" indent="-514350">
              <a:spcAft>
                <a:spcPts val="0"/>
              </a:spcAft>
              <a:buFont typeface="Arial" pitchFamily="34" charset="0"/>
              <a:buAutoNum type="arabicPeriod"/>
            </a:pPr>
            <a:r>
              <a:rPr lang="en-US" dirty="0" smtClean="0"/>
              <a:t>64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674821240"/>
              </p:ext>
            </p:extLst>
          </p:nvPr>
        </p:nvGraphicFramePr>
        <p:xfrm>
          <a:off x="4476475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91" name="Chart" r:id="rId8" imgW="4572034" imgH="5143584" progId="MSGraph.Chart.8">
                  <p:embed followColorScheme="full"/>
                </p:oleObj>
              </mc:Choice>
              <mc:Fallback>
                <p:oleObj name="Chart" r:id="rId8" imgW="4572034" imgH="5143584" progId="MSGraph.Chart.8">
                  <p:embed followColorScheme="full"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6475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 bwMode="auto">
          <a:xfrm>
            <a:off x="0" y="0"/>
            <a:ext cx="12700" cy="127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9" name="TPCountdown"/>
          <p:cNvGrpSpPr/>
          <p:nvPr>
            <p:custDataLst>
              <p:tags r:id="rId5"/>
            </p:custDataLst>
          </p:nvPr>
        </p:nvGrpSpPr>
        <p:grpSpPr>
          <a:xfrm>
            <a:off x="7747000" y="6096000"/>
            <a:ext cx="1270000" cy="635000"/>
            <a:chOff x="7683500" y="5842000"/>
            <a:chExt cx="1270000" cy="635000"/>
          </a:xfrm>
        </p:grpSpPr>
        <p:sp>
          <p:nvSpPr>
            <p:cNvPr id="6" name="CountdownShape"/>
            <p:cNvSpPr/>
            <p:nvPr/>
          </p:nvSpPr>
          <p:spPr bwMode="auto">
            <a:xfrm>
              <a:off x="7683500" y="5842000"/>
              <a:ext cx="1270000" cy="635000"/>
            </a:xfrm>
            <a:prstGeom prst="cube">
              <a:avLst/>
            </a:prstGeom>
            <a:solidFill>
              <a:srgbClr val="3333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CountdownText"/>
            <p:cNvSpPr txBox="1"/>
            <p:nvPr/>
          </p:nvSpPr>
          <p:spPr>
            <a:xfrm>
              <a:off x="7785100" y="6045200"/>
              <a:ext cx="889000" cy="3810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2400" b="1" smtClean="0">
                  <a:solidFill>
                    <a:srgbClr val="FF0000"/>
                  </a:solidFill>
                  <a:latin typeface="Tahoma"/>
                </a:rPr>
                <a:t>30</a:t>
              </a:r>
              <a:endParaRPr lang="en-US" sz="2400" b="1">
                <a:solidFill>
                  <a:srgbClr val="FF0000"/>
                </a:solidFill>
                <a:latin typeface="Tahoma"/>
              </a:endParaRPr>
            </a:p>
          </p:txBody>
        </p:sp>
        <p:cxnSp>
          <p:nvCxnSpPr>
            <p:cNvPr id="8" name="CountdownLine"/>
            <p:cNvCxnSpPr/>
            <p:nvPr/>
          </p:nvCxnSpPr>
          <p:spPr bwMode="auto">
            <a:xfrm>
              <a:off x="8001000" y="5943600"/>
              <a:ext cx="5080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0" name="CAI1"/>
          <p:cNvSpPr/>
          <p:nvPr>
            <p:custDataLst>
              <p:tags r:id="rId6"/>
            </p:custDataLst>
          </p:nvPr>
        </p:nvSpPr>
        <p:spPr bwMode="auto">
          <a:xfrm rot="10800000">
            <a:off x="162560" y="3506046"/>
            <a:ext cx="368300" cy="3683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33800" y="6299200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 sec countdown</a:t>
            </a:r>
            <a:endParaRPr lang="en-US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Eight values</a:t>
            </a:r>
          </a:p>
          <a:p>
            <a:pPr lvl="1"/>
            <a:r>
              <a:rPr lang="en-US" dirty="0" smtClean="0"/>
              <a:t>Collection of 3 bits to represent 8 values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0, 1, 2, 3, 4, 5, 6, 7</a:t>
            </a:r>
          </a:p>
          <a:p>
            <a:pPr lvl="1"/>
            <a:r>
              <a:rPr lang="en-US" dirty="0" smtClean="0"/>
              <a:t>Handy representation in some environments</a:t>
            </a:r>
          </a:p>
          <a:p>
            <a:pPr lvl="2"/>
            <a:r>
              <a:rPr lang="en-US" dirty="0" smtClean="0"/>
              <a:t>Linux permissions</a:t>
            </a:r>
          </a:p>
          <a:p>
            <a:pPr lvl="2"/>
            <a:r>
              <a:rPr lang="en-US" dirty="0" smtClean="0"/>
              <a:t>PDP-8 achitecture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Octal Counting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1143000" cy="44958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000</a:t>
            </a:r>
          </a:p>
          <a:p>
            <a:r>
              <a:rPr lang="en-US" dirty="0" smtClean="0"/>
              <a:t>001</a:t>
            </a:r>
          </a:p>
          <a:p>
            <a:r>
              <a:rPr lang="en-US" dirty="0" smtClean="0"/>
              <a:t>002</a:t>
            </a:r>
          </a:p>
          <a:p>
            <a:r>
              <a:rPr lang="en-US" dirty="0" smtClean="0"/>
              <a:t>003</a:t>
            </a:r>
          </a:p>
          <a:p>
            <a:r>
              <a:rPr lang="en-US" dirty="0" smtClean="0"/>
              <a:t>004</a:t>
            </a:r>
          </a:p>
          <a:p>
            <a:r>
              <a:rPr lang="en-US" dirty="0" smtClean="0"/>
              <a:t>005</a:t>
            </a:r>
          </a:p>
          <a:p>
            <a:r>
              <a:rPr lang="en-US" dirty="0" smtClean="0"/>
              <a:t>006</a:t>
            </a:r>
          </a:p>
          <a:p>
            <a:r>
              <a:rPr lang="en-US" dirty="0" smtClean="0"/>
              <a:t>007</a:t>
            </a:r>
          </a:p>
          <a:p>
            <a:r>
              <a:rPr lang="en-US" dirty="0" smtClean="0"/>
              <a:t>010</a:t>
            </a:r>
          </a:p>
          <a:p>
            <a:r>
              <a:rPr lang="en-US" dirty="0" smtClean="0"/>
              <a:t>011</a:t>
            </a:r>
          </a:p>
          <a:p>
            <a:r>
              <a:rPr lang="en-US" dirty="0" smtClean="0"/>
              <a:t>012</a:t>
            </a:r>
          </a:p>
          <a:p>
            <a:r>
              <a:rPr lang="en-US" dirty="0" smtClean="0"/>
              <a:t>013</a:t>
            </a:r>
          </a:p>
          <a:p>
            <a:r>
              <a:rPr lang="en-US" dirty="0" smtClean="0"/>
              <a:t>014</a:t>
            </a:r>
          </a:p>
          <a:p>
            <a:r>
              <a:rPr lang="en-US" dirty="0" smtClean="0"/>
              <a:t>015</a:t>
            </a:r>
          </a:p>
          <a:p>
            <a:r>
              <a:rPr lang="en-US" dirty="0" smtClean="0"/>
              <a:t>016</a:t>
            </a:r>
          </a:p>
          <a:p>
            <a:r>
              <a:rPr lang="en-US" dirty="0" smtClean="0"/>
              <a:t>017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447800" y="1905000"/>
            <a:ext cx="1143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020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021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022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023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024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025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026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027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030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031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032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033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034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035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036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037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200400" y="1905000"/>
            <a:ext cx="1143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060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061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062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063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064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065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066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067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070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071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072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073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074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075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076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077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419600" y="1905000"/>
            <a:ext cx="1143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100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101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102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103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104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105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106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107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110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111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112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113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114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115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116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117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 bwMode="auto">
          <a:xfrm>
            <a:off x="2590800" y="1905000"/>
            <a:ext cx="533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tabLst/>
              <a:defRPr/>
            </a:pPr>
            <a:r>
              <a:rPr lang="en-US" kern="0" dirty="0" smtClean="0">
                <a:latin typeface="+mn-lt"/>
              </a:rPr>
              <a:t>…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3"/>
          <p:cNvSpPr txBox="1">
            <a:spLocks/>
          </p:cNvSpPr>
          <p:nvPr/>
        </p:nvSpPr>
        <p:spPr bwMode="auto">
          <a:xfrm>
            <a:off x="5562600" y="1905000"/>
            <a:ext cx="45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lvl="0" indent="-342900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US" kern="0" dirty="0" smtClean="0"/>
              <a:t>…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096000" y="1905000"/>
            <a:ext cx="1143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160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161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162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163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164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165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166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167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170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171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172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173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174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175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176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177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7239000" y="1905000"/>
            <a:ext cx="1143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200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203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204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205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206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207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210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211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212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213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214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215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216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217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3"/>
          <p:cNvSpPr txBox="1">
            <a:spLocks/>
          </p:cNvSpPr>
          <p:nvPr/>
        </p:nvSpPr>
        <p:spPr bwMode="auto">
          <a:xfrm>
            <a:off x="8229600" y="1828800"/>
            <a:ext cx="762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lvl="0" indent="-342900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US" kern="0" dirty="0" smtClean="0"/>
              <a:t>…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Binary, Octal, Decimal and Hexadecimal Comparisons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3" y="1981200"/>
          <a:ext cx="7696197" cy="354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6392"/>
                <a:gridCol w="734650"/>
                <a:gridCol w="975617"/>
                <a:gridCol w="944738"/>
                <a:gridCol w="228600"/>
                <a:gridCol w="990600"/>
                <a:gridCol w="914400"/>
                <a:gridCol w="990600"/>
                <a:gridCol w="990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Binary Value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Octal Value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Decimal Value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Hex Value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Binary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Octal Value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Decimal Value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Hex Value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6248400"/>
            <a:ext cx="36407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</a:rPr>
              <a:t>Memorize this table!</a:t>
            </a:r>
            <a:endParaRPr lang="en-US" sz="2800" b="1" i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Binary – Decimal Conversions</a:t>
            </a:r>
            <a:br>
              <a:rPr lang="en-US" sz="3600" dirty="0" smtClean="0"/>
            </a:br>
            <a:r>
              <a:rPr lang="en-US" sz="3200" b="1" i="1" dirty="0" smtClean="0">
                <a:solidFill>
                  <a:srgbClr val="FF0000"/>
                </a:solidFill>
              </a:rPr>
              <a:t>Memorize this table!</a:t>
            </a:r>
            <a:endParaRPr lang="en-US" sz="3600" b="1" i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</p:nvPr>
        </p:nvGraphicFramePr>
        <p:xfrm>
          <a:off x="1600197" y="5334000"/>
          <a:ext cx="61722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3"/>
                <a:gridCol w="685800"/>
                <a:gridCol w="476247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30000" dirty="0" smtClean="0"/>
                        <a:t>…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10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9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8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7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6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5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4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3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2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1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0</a:t>
                      </a:r>
                      <a:endParaRPr lang="en-US" baseline="30000" dirty="0"/>
                    </a:p>
                  </a:txBody>
                  <a:tcPr marL="44873" marR="44873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1024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512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256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128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marL="44873" marR="44873"/>
                </a:tc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33400" y="1981200"/>
            <a:ext cx="8153400" cy="2514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Bits are designated by their position, from right to left, starting with 0 for the </a:t>
            </a:r>
            <a:r>
              <a:rPr lang="en-US" u="sng" dirty="0" smtClean="0"/>
              <a:t>l</a:t>
            </a:r>
            <a:r>
              <a:rPr lang="en-US" dirty="0" smtClean="0"/>
              <a:t>east </a:t>
            </a:r>
            <a:r>
              <a:rPr lang="en-US" u="sng" dirty="0" smtClean="0"/>
              <a:t>s</a:t>
            </a:r>
            <a:r>
              <a:rPr lang="en-US" dirty="0" smtClean="0"/>
              <a:t>ignificant </a:t>
            </a:r>
            <a:r>
              <a:rPr lang="en-US" u="sng" dirty="0" smtClean="0"/>
              <a:t>b</a:t>
            </a:r>
            <a:r>
              <a:rPr lang="en-US" dirty="0" smtClean="0"/>
              <a:t>it (</a:t>
            </a:r>
            <a:r>
              <a:rPr lang="en-US" dirty="0" err="1" smtClean="0"/>
              <a:t>lsb</a:t>
            </a:r>
            <a:r>
              <a:rPr lang="en-US" dirty="0" smtClean="0"/>
              <a:t>) up to the </a:t>
            </a:r>
            <a:r>
              <a:rPr lang="en-US" u="sng" dirty="0" smtClean="0"/>
              <a:t>m</a:t>
            </a:r>
            <a:r>
              <a:rPr lang="en-US" dirty="0" smtClean="0"/>
              <a:t>ost </a:t>
            </a:r>
            <a:r>
              <a:rPr lang="en-US" u="sng" dirty="0" smtClean="0"/>
              <a:t>s</a:t>
            </a:r>
            <a:r>
              <a:rPr lang="en-US" dirty="0" smtClean="0"/>
              <a:t>ignificant </a:t>
            </a:r>
            <a:r>
              <a:rPr lang="en-US" u="sng" dirty="0" smtClean="0"/>
              <a:t>b</a:t>
            </a:r>
            <a:r>
              <a:rPr lang="en-US" dirty="0" smtClean="0"/>
              <a:t>it (</a:t>
            </a:r>
            <a:r>
              <a:rPr lang="en-US" dirty="0" err="1" smtClean="0"/>
              <a:t>msb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Bit 0 is the </a:t>
            </a:r>
            <a:r>
              <a:rPr lang="en-US" dirty="0" err="1" smtClean="0"/>
              <a:t>lsb</a:t>
            </a:r>
            <a:endParaRPr lang="en-US" dirty="0" smtClean="0"/>
          </a:p>
          <a:p>
            <a:pPr lvl="1"/>
            <a:r>
              <a:rPr lang="en-US" dirty="0" smtClean="0"/>
              <a:t>In a 16 bit word bit 15 is the </a:t>
            </a:r>
            <a:r>
              <a:rPr lang="en-US" dirty="0" err="1" smtClean="0"/>
              <a:t>msb</a:t>
            </a:r>
            <a:endParaRPr lang="en-US" dirty="0" smtClean="0"/>
          </a:p>
          <a:p>
            <a:r>
              <a:rPr lang="en-US" dirty="0" smtClean="0"/>
              <a:t>The value of the binary number is the sum of all the values of the bits (a 1 or 0) times 2 raised to the power of the bit position</a:t>
            </a:r>
          </a:p>
          <a:p>
            <a:pPr lvl="1"/>
            <a:r>
              <a:rPr lang="en-US" dirty="0" smtClean="0"/>
              <a:t>Note: the values can be extended by doubling the decimal value for each increase in the position number</a:t>
            </a:r>
          </a:p>
          <a:p>
            <a:pPr lvl="1"/>
            <a:r>
              <a:rPr lang="en-US" dirty="0" smtClean="0"/>
              <a:t>CNI Appendix C.1 has more info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Decimal to Hex</a:t>
            </a:r>
          </a:p>
          <a:p>
            <a:pPr lvl="1"/>
            <a:r>
              <a:rPr lang="en-US" dirty="0" smtClean="0"/>
              <a:t>Find largest power of 2 less than the number</a:t>
            </a:r>
          </a:p>
          <a:p>
            <a:pPr lvl="2"/>
            <a:r>
              <a:rPr lang="en-US" dirty="0" smtClean="0"/>
              <a:t>Write down its binary pattern</a:t>
            </a:r>
          </a:p>
          <a:p>
            <a:pPr lvl="3"/>
            <a:r>
              <a:rPr lang="en-US" dirty="0" smtClean="0"/>
              <a:t>8 	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2</a:t>
            </a:r>
            <a:r>
              <a:rPr lang="en-US" baseline="30000" dirty="0" smtClean="0"/>
              <a:t>3	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1000		(1 with 3 zeros following)</a:t>
            </a:r>
          </a:p>
          <a:p>
            <a:pPr lvl="3"/>
            <a:r>
              <a:rPr lang="en-US" dirty="0" smtClean="0"/>
              <a:t>64 </a:t>
            </a:r>
            <a:r>
              <a:rPr lang="en-US" dirty="0" smtClean="0">
                <a:sym typeface="Wingdings" panose="05000000000000000000" pitchFamily="2" charset="2"/>
              </a:rPr>
              <a:t> 2</a:t>
            </a:r>
            <a:r>
              <a:rPr lang="en-US" baseline="30000" dirty="0" smtClean="0">
                <a:sym typeface="Wingdings" panose="05000000000000000000" pitchFamily="2" charset="2"/>
              </a:rPr>
              <a:t>6</a:t>
            </a:r>
            <a:r>
              <a:rPr lang="en-US" dirty="0" smtClean="0"/>
              <a:t> 	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100000	(1 with 6 zeros following)</a:t>
            </a:r>
          </a:p>
          <a:p>
            <a:pPr lvl="1"/>
            <a:r>
              <a:rPr lang="en-US" dirty="0" smtClean="0"/>
              <a:t>Subtract that power value from the number</a:t>
            </a:r>
          </a:p>
          <a:p>
            <a:pPr lvl="1"/>
            <a:r>
              <a:rPr lang="en-US" dirty="0" smtClean="0"/>
              <a:t>Repeat the top two steps until 0 left</a:t>
            </a:r>
          </a:p>
          <a:p>
            <a:pPr lvl="1"/>
            <a:r>
              <a:rPr lang="en-US" dirty="0" smtClean="0"/>
              <a:t>Add up the binary numbers</a:t>
            </a:r>
          </a:p>
          <a:p>
            <a:pPr lvl="1"/>
            <a:r>
              <a:rPr lang="en-US" dirty="0" smtClean="0"/>
              <a:t>Convert to hex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Hex to Decimal</a:t>
            </a:r>
          </a:p>
          <a:p>
            <a:pPr lvl="1"/>
            <a:r>
              <a:rPr lang="en-US" dirty="0" smtClean="0"/>
              <a:t>Write Hex as a binary string</a:t>
            </a:r>
          </a:p>
          <a:p>
            <a:pPr lvl="1"/>
            <a:r>
              <a:rPr lang="en-US" dirty="0" smtClean="0"/>
              <a:t>Write down corresponding decimal value for each binary 1</a:t>
            </a:r>
          </a:p>
          <a:p>
            <a:pPr lvl="1"/>
            <a:r>
              <a:rPr lang="en-US" dirty="0" smtClean="0"/>
              <a:t>Add up values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85</a:t>
            </a:r>
            <a:r>
              <a:rPr lang="en-US" baseline="-25000" dirty="0" smtClean="0"/>
              <a:t>10 </a:t>
            </a:r>
            <a:r>
              <a:rPr lang="en-US" dirty="0" smtClean="0">
                <a:sym typeface="Wingdings" pitchFamily="2" charset="2"/>
              </a:rPr>
              <a:t> Hex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157</a:t>
            </a:r>
            <a:r>
              <a:rPr lang="en-US" baseline="-25000" dirty="0" smtClean="0"/>
              <a:t>10</a:t>
            </a:r>
            <a:r>
              <a:rPr lang="en-US" dirty="0" smtClean="0">
                <a:sym typeface="Wingdings" pitchFamily="2" charset="2"/>
              </a:rPr>
              <a:t>  Hex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16</a:t>
            </a:r>
            <a:r>
              <a:rPr lang="en-US" baseline="-25000" dirty="0" smtClean="0"/>
              <a:t>H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Decimal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7E</a:t>
            </a:r>
            <a:r>
              <a:rPr lang="en-US" baseline="-25000" dirty="0" smtClean="0"/>
              <a:t>H</a:t>
            </a:r>
            <a:r>
              <a:rPr lang="en-US" dirty="0" smtClean="0">
                <a:sym typeface="Wingdings" pitchFamily="2" charset="2"/>
              </a:rPr>
              <a:t>  Decimal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371600"/>
          </a:xfrm>
        </p:spPr>
        <p:txBody>
          <a:bodyPr/>
          <a:lstStyle/>
          <a:p>
            <a:r>
              <a:rPr lang="en-US" dirty="0"/>
              <a:t>A</a:t>
            </a:r>
            <a:r>
              <a:rPr lang="en-US" baseline="-25000" dirty="0" smtClean="0"/>
              <a:t>H</a:t>
            </a:r>
            <a:r>
              <a:rPr lang="en-US" dirty="0" smtClean="0"/>
              <a:t>=?</a:t>
            </a:r>
            <a:r>
              <a:rPr lang="en-US" baseline="-25000" dirty="0" smtClean="0"/>
              <a:t>10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3886200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10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11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12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13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14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15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65440713"/>
              </p:ext>
            </p:extLst>
          </p:nvPr>
        </p:nvGraphicFramePr>
        <p:xfrm>
          <a:off x="4519153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15" name="Chart" r:id="rId7" imgW="4572034" imgH="5143584" progId="MSGraph.Chart.8">
                  <p:embed followColorScheme="full"/>
                </p:oleObj>
              </mc:Choice>
              <mc:Fallback>
                <p:oleObj name="Chart" r:id="rId7" imgW="4572034" imgH="5143584" progId="MSGraph.Chart.8">
                  <p:embed followColorScheme="full"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9153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 bwMode="auto">
          <a:xfrm>
            <a:off x="0" y="0"/>
            <a:ext cx="12700" cy="127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13" name="TPCountdown"/>
          <p:cNvGrpSpPr/>
          <p:nvPr>
            <p:custDataLst>
              <p:tags r:id="rId5"/>
            </p:custDataLst>
          </p:nvPr>
        </p:nvGrpSpPr>
        <p:grpSpPr>
          <a:xfrm>
            <a:off x="8178800" y="6096000"/>
            <a:ext cx="838200" cy="635000"/>
            <a:chOff x="8318500" y="6032500"/>
            <a:chExt cx="838200" cy="635000"/>
          </a:xfrm>
        </p:grpSpPr>
        <p:sp>
          <p:nvSpPr>
            <p:cNvPr id="11" name="CountdownShape"/>
            <p:cNvSpPr/>
            <p:nvPr/>
          </p:nvSpPr>
          <p:spPr bwMode="auto"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CountdownText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2000" b="1" smtClean="0">
                  <a:latin typeface="Tahoma"/>
                </a:rPr>
                <a:t>30</a:t>
              </a:r>
              <a:endParaRPr lang="en-US" sz="2000" b="1">
                <a:latin typeface="Tahoma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276600" y="6413500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 sec</a:t>
            </a:r>
            <a:endParaRPr lang="en-US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371600"/>
          </a:xfrm>
        </p:spPr>
        <p:txBody>
          <a:bodyPr/>
          <a:lstStyle/>
          <a:p>
            <a:r>
              <a:rPr lang="en-US" dirty="0" smtClean="0"/>
              <a:t>What is the largest octal character?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38862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1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2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7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8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9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10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E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F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713493744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39" name="Chart" r:id="rId8" imgW="4572034" imgH="5143584" progId="MSGraph.Chart.8">
                  <p:embed followColorScheme="full"/>
                </p:oleObj>
              </mc:Choice>
              <mc:Fallback>
                <p:oleObj name="Chart" r:id="rId8" imgW="4572034" imgH="5143584" progId="MSGraph.Chart.8">
                  <p:embed followColorScheme="full"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 bwMode="auto">
          <a:xfrm rot="10800000">
            <a:off x="162560" y="2591646"/>
            <a:ext cx="368300" cy="3683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TPCountdownTrigger"/>
          <p:cNvSpPr/>
          <p:nvPr/>
        </p:nvSpPr>
        <p:spPr bwMode="auto">
          <a:xfrm>
            <a:off x="0" y="0"/>
            <a:ext cx="12700" cy="127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14" name="TPCountdown"/>
          <p:cNvGrpSpPr/>
          <p:nvPr>
            <p:custDataLst>
              <p:tags r:id="rId6"/>
            </p:custDataLst>
          </p:nvPr>
        </p:nvGrpSpPr>
        <p:grpSpPr>
          <a:xfrm>
            <a:off x="8178800" y="6096000"/>
            <a:ext cx="838200" cy="635000"/>
            <a:chOff x="8318500" y="6032500"/>
            <a:chExt cx="838200" cy="635000"/>
          </a:xfrm>
        </p:grpSpPr>
        <p:sp>
          <p:nvSpPr>
            <p:cNvPr id="12" name="CountdownShape"/>
            <p:cNvSpPr/>
            <p:nvPr/>
          </p:nvSpPr>
          <p:spPr bwMode="auto"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CountdownText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2000" b="1" smtClean="0">
                  <a:latin typeface="Tahoma"/>
                </a:rPr>
                <a:t>30</a:t>
              </a:r>
              <a:endParaRPr lang="en-US" sz="2000" b="1">
                <a:latin typeface="Tahoma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3276600" y="6413500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 sec</a:t>
            </a:r>
            <a:endParaRPr lang="en-US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Data/Information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Bit</a:t>
            </a:r>
          </a:p>
          <a:p>
            <a:r>
              <a:rPr lang="en-US" dirty="0" smtClean="0"/>
              <a:t>Byte	</a:t>
            </a:r>
          </a:p>
          <a:p>
            <a:pPr lvl="1"/>
            <a:r>
              <a:rPr lang="en-US" dirty="0" err="1" smtClean="0"/>
              <a:t>Nybble</a:t>
            </a:r>
            <a:r>
              <a:rPr lang="en-US" dirty="0" smtClean="0"/>
              <a:t> (½ byte)</a:t>
            </a:r>
          </a:p>
          <a:p>
            <a:r>
              <a:rPr lang="en-US" dirty="0" smtClean="0"/>
              <a:t>Word</a:t>
            </a:r>
          </a:p>
          <a:p>
            <a:r>
              <a:rPr lang="en-US" dirty="0" smtClean="0"/>
              <a:t>Double word</a:t>
            </a:r>
          </a:p>
          <a:p>
            <a:r>
              <a:rPr lang="en-US" dirty="0" smtClean="0"/>
              <a:t>Etc.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smtClean="0">
                <a:solidFill>
                  <a:srgbClr val="FF0000"/>
                </a:solidFill>
              </a:rPr>
              <a:t>Resume 1/18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82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 Data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 Encoding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r>
              <a:rPr lang="en-US" dirty="0" smtClean="0"/>
              <a:t>Use bit patterns to represent characters</a:t>
            </a:r>
          </a:p>
          <a:p>
            <a:pPr lvl="1"/>
            <a:r>
              <a:rPr lang="en-US" dirty="0" smtClean="0"/>
              <a:t>And other punctuation/information</a:t>
            </a:r>
          </a:p>
          <a:p>
            <a:r>
              <a:rPr lang="en-US" dirty="0" smtClean="0"/>
              <a:t>Big three:</a:t>
            </a:r>
          </a:p>
          <a:p>
            <a:pPr lvl="1"/>
            <a:r>
              <a:rPr lang="en-US" dirty="0" smtClean="0"/>
              <a:t>ASCII</a:t>
            </a:r>
          </a:p>
          <a:p>
            <a:pPr lvl="1"/>
            <a:r>
              <a:rPr lang="en-US" dirty="0" smtClean="0"/>
              <a:t>UNICODE</a:t>
            </a:r>
          </a:p>
          <a:p>
            <a:pPr lvl="1"/>
            <a:r>
              <a:rPr lang="en-US" dirty="0" smtClean="0"/>
              <a:t>EBCDIC (IBM mainframes)</a:t>
            </a:r>
          </a:p>
          <a:p>
            <a:r>
              <a:rPr lang="en-US" dirty="0" smtClean="0"/>
              <a:t>Note: the character “1” has a different value than the integer 1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ASCII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610600" cy="3886200"/>
          </a:xfrm>
        </p:spPr>
        <p:txBody>
          <a:bodyPr/>
          <a:lstStyle/>
          <a:p>
            <a:r>
              <a:rPr lang="en-US" dirty="0" smtClean="0"/>
              <a:t>7 bits formally defined</a:t>
            </a:r>
          </a:p>
          <a:p>
            <a:pPr lvl="1"/>
            <a:r>
              <a:rPr lang="en-US" dirty="0" smtClean="0"/>
              <a:t>7 least significant bits of a byte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128 values</a:t>
            </a:r>
          </a:p>
          <a:p>
            <a:pPr lvl="2"/>
            <a:r>
              <a:rPr lang="en-US" dirty="0" smtClean="0"/>
              <a:t>8</a:t>
            </a:r>
            <a:r>
              <a:rPr lang="en-US" baseline="30000" dirty="0" smtClean="0"/>
              <a:t>th</a:t>
            </a:r>
            <a:r>
              <a:rPr lang="en-US" dirty="0" smtClean="0"/>
              <a:t> bit set to 0</a:t>
            </a:r>
          </a:p>
          <a:p>
            <a:pPr lvl="1"/>
            <a:r>
              <a:rPr lang="en-US" dirty="0" smtClean="0"/>
              <a:t>8</a:t>
            </a:r>
            <a:r>
              <a:rPr lang="en-US" baseline="30000" dirty="0" smtClean="0"/>
              <a:t>th</a:t>
            </a:r>
            <a:r>
              <a:rPr lang="en-US" dirty="0" smtClean="0"/>
              <a:t> bit set to 1 can be used for informal and de facto extensions</a:t>
            </a:r>
          </a:p>
          <a:p>
            <a:pPr lvl="2"/>
            <a:r>
              <a:rPr lang="en-US" dirty="0" smtClean="0"/>
              <a:t>IBM PC graphics</a:t>
            </a:r>
          </a:p>
          <a:p>
            <a:pPr lvl="2"/>
            <a:r>
              <a:rPr lang="en-US" dirty="0" smtClean="0"/>
              <a:t>Language character extensions</a:t>
            </a:r>
          </a:p>
          <a:p>
            <a:pPr lvl="2"/>
            <a:r>
              <a:rPr lang="en-US" dirty="0" smtClean="0"/>
              <a:t>Special character extensions</a:t>
            </a:r>
          </a:p>
          <a:p>
            <a:pPr lvl="2"/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Sidebar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CRLF?</a:t>
            </a:r>
          </a:p>
          <a:p>
            <a:pPr lvl="1"/>
            <a:r>
              <a:rPr lang="en-US" dirty="0" smtClean="0"/>
              <a:t>How many characters is CRLF?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3290" y="762000"/>
            <a:ext cx="8920709" cy="6088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657600" y="457200"/>
            <a:ext cx="2095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Base ASCII Codes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19400" y="533400"/>
            <a:ext cx="4416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One example of an extended ASCII Code</a:t>
            </a:r>
            <a:endParaRPr lang="en-US" dirty="0"/>
          </a:p>
        </p:txBody>
      </p:sp>
      <p:pic>
        <p:nvPicPr>
          <p:cNvPr id="4" name="Picture 3" descr="ascii128-25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4600" y="1019175"/>
            <a:ext cx="4638675" cy="583882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scii_oem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19400" y="762000"/>
            <a:ext cx="3990975" cy="2314575"/>
          </a:xfrm>
          <a:prstGeom prst="rect">
            <a:avLst/>
          </a:prstGeom>
        </p:spPr>
      </p:pic>
      <p:pic>
        <p:nvPicPr>
          <p:cNvPr id="3" name="Picture 2" descr="ascii_ansi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95600" y="3657600"/>
            <a:ext cx="3990975" cy="23050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33400"/>
            <a:ext cx="9144000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IBM PC (OEM) code pages</a:t>
            </a:r>
          </a:p>
          <a:p>
            <a:r>
              <a:rPr lang="en-US" sz="1400" dirty="0" smtClean="0"/>
              <a:t>These code pages were designed to be compatible with </a:t>
            </a:r>
            <a:r>
              <a:rPr lang="en-US" sz="1400" dirty="0" smtClean="0">
                <a:hlinkClick r:id="rId3" tooltip="Text mode"/>
              </a:rPr>
              <a:t>text modes</a:t>
            </a:r>
            <a:r>
              <a:rPr lang="en-US" sz="1400" dirty="0" smtClean="0"/>
              <a:t> provided by graphics adapters, including </a:t>
            </a:r>
            <a:r>
              <a:rPr lang="en-US" sz="1400" dirty="0" smtClean="0">
                <a:hlinkClick r:id="rId4" tooltip="VGA compatible text mode"/>
              </a:rPr>
              <a:t>VGA compatible text mode</a:t>
            </a:r>
            <a:r>
              <a:rPr lang="en-US" sz="1400" dirty="0" smtClean="0"/>
              <a:t>, that were used with </a:t>
            </a:r>
            <a:r>
              <a:rPr lang="en-US" sz="1400" dirty="0" smtClean="0">
                <a:hlinkClick r:id="rId5" tooltip="MS-DOS"/>
              </a:rPr>
              <a:t>MS-DOS</a:t>
            </a:r>
            <a:r>
              <a:rPr lang="en-US" sz="1400" dirty="0" smtClean="0"/>
              <a:t> and its clones. This limited code pages to 256 points, which often include </a:t>
            </a:r>
            <a:r>
              <a:rPr lang="en-US" sz="1400" dirty="0" smtClean="0">
                <a:hlinkClick r:id="rId6" tooltip="Box drawing characters"/>
              </a:rPr>
              <a:t>box-drawing characters</a:t>
            </a:r>
            <a:r>
              <a:rPr lang="en-US" sz="1400" dirty="0" smtClean="0"/>
              <a:t>. Since the original IBM PC code page (</a:t>
            </a:r>
            <a:r>
              <a:rPr lang="en-US" sz="1400" dirty="0" smtClean="0">
                <a:hlinkClick r:id="rId7" tooltip="Code page 437"/>
              </a:rPr>
              <a:t>number 437</a:t>
            </a:r>
            <a:r>
              <a:rPr lang="en-US" sz="1400" dirty="0" smtClean="0"/>
              <a:t>) was not really designed for international use, several incompatible variants emerged. Microsoft refers to these as the OEM code pages. </a:t>
            </a:r>
          </a:p>
          <a:p>
            <a:endParaRPr lang="en-US" sz="1400" dirty="0" smtClean="0"/>
          </a:p>
          <a:p>
            <a:r>
              <a:rPr lang="en-US" dirty="0" smtClean="0"/>
              <a:t>Examples include:</a:t>
            </a:r>
          </a:p>
          <a:p>
            <a:r>
              <a:rPr lang="en-US" dirty="0" smtClean="0">
                <a:hlinkClick r:id="rId7" tooltip="Code page 437"/>
              </a:rPr>
              <a:t>437</a:t>
            </a:r>
            <a:r>
              <a:rPr lang="en-US" dirty="0" smtClean="0"/>
              <a:t> — The original IBM PC code page</a:t>
            </a:r>
          </a:p>
          <a:p>
            <a:r>
              <a:rPr lang="en-US" dirty="0" smtClean="0">
                <a:hlinkClick r:id="rId8" tooltip="Code page 737"/>
              </a:rPr>
              <a:t>737</a:t>
            </a:r>
            <a:r>
              <a:rPr lang="en-US" dirty="0" smtClean="0"/>
              <a:t> — </a:t>
            </a:r>
            <a:r>
              <a:rPr lang="en-US" dirty="0" smtClean="0">
                <a:hlinkClick r:id="rId9" tooltip="Greek alphabet"/>
              </a:rPr>
              <a:t>Greek</a:t>
            </a:r>
            <a:endParaRPr lang="en-US" dirty="0" smtClean="0"/>
          </a:p>
          <a:p>
            <a:r>
              <a:rPr lang="en-US" dirty="0" smtClean="0">
                <a:hlinkClick r:id="rId10" tooltip="Code page 775"/>
              </a:rPr>
              <a:t>775</a:t>
            </a:r>
            <a:r>
              <a:rPr lang="en-US" dirty="0" smtClean="0"/>
              <a:t> — </a:t>
            </a:r>
            <a:r>
              <a:rPr lang="en-US" dirty="0" smtClean="0">
                <a:hlinkClick r:id="rId11" tooltip="Estonian alphabet"/>
              </a:rPr>
              <a:t>Estonian</a:t>
            </a:r>
            <a:r>
              <a:rPr lang="en-US" dirty="0" smtClean="0"/>
              <a:t>, </a:t>
            </a:r>
            <a:r>
              <a:rPr lang="en-US" dirty="0" smtClean="0">
                <a:hlinkClick r:id="rId12" tooltip="Lithuanian alphabet"/>
              </a:rPr>
              <a:t>Lithuanian</a:t>
            </a:r>
            <a:r>
              <a:rPr lang="en-US" dirty="0" smtClean="0"/>
              <a:t> and </a:t>
            </a:r>
            <a:r>
              <a:rPr lang="en-US" dirty="0" smtClean="0">
                <a:hlinkClick r:id="rId13" tooltip="Latvian alphabet"/>
              </a:rPr>
              <a:t>Latvian</a:t>
            </a:r>
            <a:endParaRPr lang="en-US" dirty="0" smtClean="0"/>
          </a:p>
          <a:p>
            <a:r>
              <a:rPr lang="en-US" dirty="0" smtClean="0">
                <a:hlinkClick r:id="rId14" tooltip="Code page 850"/>
              </a:rPr>
              <a:t>850</a:t>
            </a:r>
            <a:r>
              <a:rPr lang="en-US" dirty="0" smtClean="0"/>
              <a:t> — "</a:t>
            </a:r>
            <a:r>
              <a:rPr lang="en-US" dirty="0" smtClean="0">
                <a:hlinkClick r:id="rId15" tooltip="Multilingualism"/>
              </a:rPr>
              <a:t>Multilingual</a:t>
            </a:r>
            <a:r>
              <a:rPr lang="en-US" dirty="0" smtClean="0"/>
              <a:t> (</a:t>
            </a:r>
            <a:r>
              <a:rPr lang="en-US" dirty="0" smtClean="0">
                <a:hlinkClick r:id="rId16" tooltip="Latin-1"/>
              </a:rPr>
              <a:t>Latin-1</a:t>
            </a:r>
            <a:r>
              <a:rPr lang="en-US" dirty="0" smtClean="0"/>
              <a:t>)" (</a:t>
            </a:r>
            <a:r>
              <a:rPr lang="en-US" dirty="0" smtClean="0">
                <a:hlinkClick r:id="rId17" tooltip="Western Europe"/>
              </a:rPr>
              <a:t>Western European</a:t>
            </a:r>
            <a:r>
              <a:rPr lang="en-US" dirty="0" smtClean="0"/>
              <a:t> languages)</a:t>
            </a:r>
          </a:p>
          <a:p>
            <a:r>
              <a:rPr lang="en-US" dirty="0" smtClean="0">
                <a:hlinkClick r:id="rId18" tooltip="Code page 852"/>
              </a:rPr>
              <a:t>852</a:t>
            </a:r>
            <a:r>
              <a:rPr lang="en-US" dirty="0" smtClean="0"/>
              <a:t> — "</a:t>
            </a:r>
            <a:r>
              <a:rPr lang="en-US" dirty="0" smtClean="0">
                <a:hlinkClick r:id="rId19" tooltip="Slavic languages"/>
              </a:rPr>
              <a:t>Slavic</a:t>
            </a:r>
            <a:r>
              <a:rPr lang="en-US" dirty="0" smtClean="0"/>
              <a:t> (</a:t>
            </a:r>
            <a:r>
              <a:rPr lang="en-US" dirty="0" smtClean="0">
                <a:hlinkClick r:id="rId20" tooltip="Latin-2"/>
              </a:rPr>
              <a:t>Latin-2</a:t>
            </a:r>
            <a:r>
              <a:rPr lang="en-US" dirty="0" smtClean="0"/>
              <a:t>)" (</a:t>
            </a:r>
            <a:r>
              <a:rPr lang="en-US" dirty="0" smtClean="0">
                <a:hlinkClick r:id="rId21" tooltip="Central Europe"/>
              </a:rPr>
              <a:t>Central</a:t>
            </a:r>
            <a:r>
              <a:rPr lang="en-US" dirty="0" smtClean="0"/>
              <a:t> and </a:t>
            </a:r>
            <a:r>
              <a:rPr lang="en-US" dirty="0" smtClean="0">
                <a:hlinkClick r:id="rId22" tooltip="Eastern Europe"/>
              </a:rPr>
              <a:t>Eastern European</a:t>
            </a:r>
            <a:r>
              <a:rPr lang="en-US" dirty="0" smtClean="0"/>
              <a:t> languages)</a:t>
            </a:r>
          </a:p>
          <a:p>
            <a:r>
              <a:rPr lang="en-US" dirty="0" smtClean="0">
                <a:hlinkClick r:id="rId23" tooltip="Code page 855"/>
              </a:rPr>
              <a:t>855</a:t>
            </a:r>
            <a:r>
              <a:rPr lang="en-US" dirty="0" smtClean="0"/>
              <a:t> — </a:t>
            </a:r>
            <a:r>
              <a:rPr lang="en-US" dirty="0" smtClean="0">
                <a:hlinkClick r:id="rId24" tooltip="Cyrillic alphabet"/>
              </a:rPr>
              <a:t>Cyrillic</a:t>
            </a:r>
            <a:endParaRPr lang="en-US" dirty="0" smtClean="0"/>
          </a:p>
          <a:p>
            <a:r>
              <a:rPr lang="en-US" dirty="0" smtClean="0">
                <a:hlinkClick r:id="rId25" tooltip="Code page 857"/>
              </a:rPr>
              <a:t>857</a:t>
            </a:r>
            <a:r>
              <a:rPr lang="en-US" dirty="0" smtClean="0"/>
              <a:t> — </a:t>
            </a:r>
            <a:r>
              <a:rPr lang="en-US" dirty="0" smtClean="0">
                <a:hlinkClick r:id="rId26" tooltip="Turkish alphabet"/>
              </a:rPr>
              <a:t>Turkish</a:t>
            </a:r>
            <a:endParaRPr lang="en-US" dirty="0" smtClean="0"/>
          </a:p>
          <a:p>
            <a:r>
              <a:rPr lang="en-US" dirty="0" smtClean="0">
                <a:hlinkClick r:id="rId27" tooltip="Code page 858"/>
              </a:rPr>
              <a:t>858</a:t>
            </a:r>
            <a:r>
              <a:rPr lang="en-US" dirty="0" smtClean="0"/>
              <a:t> — "Multilingual" with </a:t>
            </a:r>
            <a:r>
              <a:rPr lang="en-US" dirty="0" smtClean="0">
                <a:hlinkClick r:id="rId28" tooltip="Euro"/>
              </a:rPr>
              <a:t>euro</a:t>
            </a:r>
            <a:r>
              <a:rPr lang="en-US" dirty="0" smtClean="0"/>
              <a:t> symbol</a:t>
            </a:r>
          </a:p>
          <a:p>
            <a:r>
              <a:rPr lang="en-US" dirty="0" smtClean="0">
                <a:hlinkClick r:id="rId29" tooltip="Code page 860"/>
              </a:rPr>
              <a:t>860</a:t>
            </a:r>
            <a:r>
              <a:rPr lang="en-US" dirty="0" smtClean="0"/>
              <a:t> — </a:t>
            </a:r>
            <a:r>
              <a:rPr lang="en-US" dirty="0" smtClean="0">
                <a:hlinkClick r:id="rId30" tooltip="Portuguese alphabet"/>
              </a:rPr>
              <a:t>Portuguese</a:t>
            </a:r>
            <a:endParaRPr lang="en-US" dirty="0" smtClean="0"/>
          </a:p>
          <a:p>
            <a:r>
              <a:rPr lang="en-US" dirty="0" smtClean="0">
                <a:hlinkClick r:id="rId31" tooltip="Code page 861"/>
              </a:rPr>
              <a:t>861</a:t>
            </a:r>
            <a:r>
              <a:rPr lang="en-US" dirty="0" smtClean="0"/>
              <a:t> — </a:t>
            </a:r>
            <a:r>
              <a:rPr lang="en-US" dirty="0" smtClean="0">
                <a:hlinkClick r:id="rId32" tooltip="Icelandic alphabet"/>
              </a:rPr>
              <a:t>Icelandic</a:t>
            </a:r>
            <a:endParaRPr lang="en-US" dirty="0" smtClean="0"/>
          </a:p>
          <a:p>
            <a:r>
              <a:rPr lang="en-US" dirty="0" smtClean="0">
                <a:hlinkClick r:id="rId33" tooltip="Code page 862"/>
              </a:rPr>
              <a:t>862</a:t>
            </a:r>
            <a:r>
              <a:rPr lang="en-US" dirty="0" smtClean="0"/>
              <a:t> — </a:t>
            </a:r>
            <a:r>
              <a:rPr lang="en-US" dirty="0" smtClean="0">
                <a:hlinkClick r:id="rId34" tooltip="Hebrew alphabet"/>
              </a:rPr>
              <a:t>Hebrew</a:t>
            </a:r>
            <a:endParaRPr lang="en-US" dirty="0" smtClean="0"/>
          </a:p>
          <a:p>
            <a:r>
              <a:rPr lang="en-US" dirty="0" smtClean="0">
                <a:hlinkClick r:id="rId35" tooltip="Code page 863"/>
              </a:rPr>
              <a:t>863</a:t>
            </a:r>
            <a:r>
              <a:rPr lang="en-US" dirty="0" smtClean="0"/>
              <a:t> — </a:t>
            </a:r>
            <a:r>
              <a:rPr lang="en-US" dirty="0" smtClean="0">
                <a:hlinkClick r:id="rId36" tooltip="French alphabet"/>
              </a:rPr>
              <a:t>French</a:t>
            </a:r>
            <a:r>
              <a:rPr lang="en-US" dirty="0" smtClean="0"/>
              <a:t> </a:t>
            </a:r>
            <a:r>
              <a:rPr lang="en-US" dirty="0" smtClean="0">
                <a:hlinkClick r:id="rId37" tooltip="French Canadian"/>
              </a:rPr>
              <a:t>Canadian</a:t>
            </a:r>
            <a:endParaRPr lang="en-US" dirty="0" smtClean="0"/>
          </a:p>
          <a:p>
            <a:r>
              <a:rPr lang="en-US" dirty="0" smtClean="0">
                <a:hlinkClick r:id="rId38" tooltip="Code page 865"/>
              </a:rPr>
              <a:t>865</a:t>
            </a:r>
            <a:r>
              <a:rPr lang="en-US" dirty="0" smtClean="0"/>
              <a:t> — </a:t>
            </a:r>
            <a:r>
              <a:rPr lang="en-US" dirty="0" smtClean="0">
                <a:hlinkClick r:id="rId39" tooltip="North Germanic languages"/>
              </a:rPr>
              <a:t>Nordic</a:t>
            </a:r>
            <a:endParaRPr lang="en-US" dirty="0" smtClean="0"/>
          </a:p>
          <a:p>
            <a:r>
              <a:rPr lang="en-US" dirty="0" smtClean="0">
                <a:hlinkClick r:id="rId40" tooltip="Code page 866"/>
              </a:rPr>
              <a:t>866</a:t>
            </a:r>
            <a:r>
              <a:rPr lang="en-US" dirty="0" smtClean="0"/>
              <a:t> — </a:t>
            </a:r>
            <a:r>
              <a:rPr lang="en-US" dirty="0" smtClean="0">
                <a:hlinkClick r:id="rId24" tooltip="Cyrillic alphabet"/>
              </a:rPr>
              <a:t>Cyrillic</a:t>
            </a:r>
            <a:endParaRPr lang="en-US" dirty="0" smtClean="0"/>
          </a:p>
          <a:p>
            <a:r>
              <a:rPr lang="en-US" dirty="0" smtClean="0">
                <a:hlinkClick r:id="rId41" tooltip="Code page 869"/>
              </a:rPr>
              <a:t>869</a:t>
            </a:r>
            <a:r>
              <a:rPr lang="en-US" dirty="0" smtClean="0"/>
              <a:t> — </a:t>
            </a:r>
            <a:r>
              <a:rPr lang="en-US" dirty="0" smtClean="0">
                <a:hlinkClick r:id="rId9" tooltip="Greek alphabet"/>
              </a:rPr>
              <a:t>Greek</a:t>
            </a:r>
            <a:endParaRPr lang="en-US" dirty="0" smtClean="0"/>
          </a:p>
          <a:p>
            <a:r>
              <a:rPr lang="en-US" dirty="0" smtClean="0">
                <a:hlinkClick r:id="rId42" tooltip="Code page 874 (page does not exist)"/>
              </a:rPr>
              <a:t>874</a:t>
            </a:r>
            <a:r>
              <a:rPr lang="en-US" dirty="0" smtClean="0"/>
              <a:t> — </a:t>
            </a:r>
            <a:r>
              <a:rPr lang="en-US" dirty="0" smtClean="0">
                <a:hlinkClick r:id="rId43" tooltip="Thai alphabet"/>
              </a:rPr>
              <a:t>Thai</a:t>
            </a:r>
            <a:r>
              <a:rPr lang="en-US" baseline="30000" dirty="0" smtClean="0">
                <a:hlinkClick r:id="rId44"/>
              </a:rPr>
              <a:t>[4]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EBCDIC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IBM Developed Code</a:t>
            </a:r>
          </a:p>
          <a:p>
            <a:pPr lvl="1"/>
            <a:r>
              <a:rPr lang="en-US" dirty="0" smtClean="0"/>
              <a:t>Extended Binary Coded Decimal Interchange Code</a:t>
            </a:r>
          </a:p>
          <a:p>
            <a:r>
              <a:rPr lang="en-US" dirty="0" smtClean="0"/>
              <a:t>Used by mainframes</a:t>
            </a:r>
          </a:p>
          <a:p>
            <a:r>
              <a:rPr lang="en-US" dirty="0" smtClean="0"/>
              <a:t>Extended from BCD</a:t>
            </a:r>
          </a:p>
          <a:p>
            <a:pPr lvl="1"/>
            <a:r>
              <a:rPr lang="en-US" dirty="0" smtClean="0"/>
              <a:t>8 bits used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dirty="0" smtClean="0"/>
              <a:t>One single “bit” of information</a:t>
            </a:r>
          </a:p>
          <a:p>
            <a:pPr lvl="1"/>
            <a:r>
              <a:rPr lang="en-US" dirty="0" smtClean="0"/>
              <a:t>Binary </a:t>
            </a:r>
            <a:r>
              <a:rPr lang="en-US" dirty="0" err="1" smtClean="0"/>
              <a:t>digiT</a:t>
            </a:r>
            <a:endParaRPr lang="en-US" dirty="0" smtClean="0"/>
          </a:p>
          <a:p>
            <a:r>
              <a:rPr lang="en-US" dirty="0" smtClean="0"/>
              <a:t>Contains one piece of binary information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two unambiguous states</a:t>
            </a:r>
          </a:p>
          <a:p>
            <a:pPr lvl="2"/>
            <a:r>
              <a:rPr lang="en-US" dirty="0" smtClean="0"/>
              <a:t>0/1</a:t>
            </a:r>
          </a:p>
          <a:p>
            <a:pPr lvl="2"/>
            <a:r>
              <a:rPr lang="en-US" dirty="0" smtClean="0"/>
              <a:t>true/false</a:t>
            </a:r>
          </a:p>
          <a:p>
            <a:pPr lvl="2"/>
            <a:r>
              <a:rPr lang="en-US" dirty="0" smtClean="0"/>
              <a:t>on/off</a:t>
            </a:r>
          </a:p>
          <a:p>
            <a:pPr lvl="2"/>
            <a:r>
              <a:rPr lang="en-US" dirty="0" smtClean="0"/>
              <a:t>yes/no</a:t>
            </a:r>
          </a:p>
          <a:p>
            <a:pPr lvl="2"/>
            <a:r>
              <a:rPr lang="en-US" dirty="0" smtClean="0"/>
              <a:t>0v/5v</a:t>
            </a:r>
          </a:p>
          <a:p>
            <a:pPr lvl="2"/>
            <a:r>
              <a:rPr lang="en-US" dirty="0" smtClean="0"/>
              <a:t>etc…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" y="533400"/>
          <a:ext cx="9143994" cy="6324594"/>
        </p:xfrm>
        <a:graphic>
          <a:graphicData uri="http://schemas.openxmlformats.org/drawingml/2006/table">
            <a:tbl>
              <a:tblPr bandCol="1"/>
              <a:tblGrid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</a:tblGrid>
              <a:tr h="484305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 00 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 10 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 20 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 30 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 40 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 50 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 60 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 70 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 80 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 90 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 A0 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 B0 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 C0 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 D0 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 E0 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 F0 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203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NUL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DLE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DS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SP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&amp;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-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{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}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\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203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SOH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DC1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SOS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/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a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j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~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A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J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1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203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STX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DC2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FS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SYN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b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k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s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B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K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S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2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203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ETX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DC3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c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l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t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C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L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T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3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203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PF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RES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BYP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PN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d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m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u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D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M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U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4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76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HT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NL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LF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RS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e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n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v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E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N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V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5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203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LC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BS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ETB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UC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f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o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w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F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O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W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6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203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DEL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IL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ESC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EOT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g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p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x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G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P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X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7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203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GE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CAN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q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y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H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Q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Y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8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203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RLF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EM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`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i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z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I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R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Z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9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203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SMM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CC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SM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¢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!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: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203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VT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CU1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CU2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CU3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.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$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,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#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203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FF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IFS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DC4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&lt;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*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%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@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203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CR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IGS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ENQ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NAK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(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)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_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'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203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SO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IRS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ACK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+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: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&gt;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=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203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SI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IUS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BEL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SUB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|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^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?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"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PAD</a:t>
                      </a:r>
                    </a:p>
                  </a:txBody>
                  <a:tcPr marL="23906" marR="23906" marT="11953" marB="11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pPr algn="ctr"/>
            <a:r>
              <a:rPr lang="en-US" dirty="0" smtClean="0"/>
              <a:t>UNICODE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2 bytes to represent a character</a:t>
            </a:r>
          </a:p>
          <a:p>
            <a:pPr lvl="1"/>
            <a:r>
              <a:rPr lang="en-US" dirty="0" smtClean="0"/>
              <a:t>64K (65536) combinations</a:t>
            </a:r>
          </a:p>
          <a:p>
            <a:pPr lvl="2"/>
            <a:r>
              <a:rPr lang="en-US" dirty="0" smtClean="0"/>
              <a:t>0-65535</a:t>
            </a:r>
          </a:p>
          <a:p>
            <a:r>
              <a:rPr lang="en-US" dirty="0" smtClean="0"/>
              <a:t>Especially useful when Internationalizing code</a:t>
            </a:r>
          </a:p>
          <a:p>
            <a:r>
              <a:rPr lang="en-US" dirty="0" smtClean="0"/>
              <a:t>The ASCII characters are the first 128 values in UNICODE</a:t>
            </a:r>
          </a:p>
          <a:p>
            <a:pPr lvl="1"/>
            <a:r>
              <a:rPr lang="en-US" dirty="0" smtClean="0"/>
              <a:t>Basic Latin</a:t>
            </a:r>
            <a:endParaRPr lang="en-US" dirty="0" smtClean="0">
              <a:hlinkClick r:id="rId3"/>
            </a:endParaRPr>
          </a:p>
          <a:p>
            <a:r>
              <a:rPr lang="en-US" dirty="0" smtClean="0">
                <a:hlinkClick r:id="rId3"/>
              </a:rPr>
              <a:t>http://unicode.org/charts/</a:t>
            </a:r>
            <a:r>
              <a:rPr lang="en-US" dirty="0" smtClean="0"/>
              <a:t> 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Representation in text or programming languages:</a:t>
            </a:r>
          </a:p>
          <a:p>
            <a:pPr lvl="1"/>
            <a:r>
              <a:rPr lang="en-US" dirty="0" smtClean="0"/>
              <a:t>Binary</a:t>
            </a:r>
          </a:p>
          <a:p>
            <a:pPr lvl="2"/>
            <a:r>
              <a:rPr lang="en-US" dirty="0" smtClean="0"/>
              <a:t>Subscript 2: 	101</a:t>
            </a:r>
            <a:r>
              <a:rPr lang="en-US" baseline="-25000" dirty="0" smtClean="0"/>
              <a:t>2</a:t>
            </a:r>
          </a:p>
          <a:p>
            <a:pPr lvl="2"/>
            <a:r>
              <a:rPr lang="en-US" baseline="30000" dirty="0" smtClean="0"/>
              <a:t>*</a:t>
            </a:r>
            <a:r>
              <a:rPr lang="en-US" dirty="0" smtClean="0"/>
              <a:t>Prefix b:	0b0101</a:t>
            </a:r>
          </a:p>
          <a:p>
            <a:pPr lvl="1"/>
            <a:r>
              <a:rPr lang="en-US" dirty="0" smtClean="0"/>
              <a:t>Octal</a:t>
            </a:r>
          </a:p>
          <a:p>
            <a:pPr lvl="2"/>
            <a:r>
              <a:rPr lang="en-US" dirty="0" smtClean="0"/>
              <a:t>Subscript 8: 	755</a:t>
            </a:r>
            <a:r>
              <a:rPr lang="en-US" baseline="-25000" dirty="0" smtClean="0"/>
              <a:t>8</a:t>
            </a:r>
          </a:p>
          <a:p>
            <a:pPr lvl="2"/>
            <a:r>
              <a:rPr lang="en-US" baseline="30000" dirty="0" smtClean="0"/>
              <a:t>*</a:t>
            </a:r>
            <a:r>
              <a:rPr lang="en-US" dirty="0" smtClean="0"/>
              <a:t>Prefix 0 or o: 	0755 or o755</a:t>
            </a:r>
          </a:p>
          <a:p>
            <a:pPr lvl="1"/>
            <a:r>
              <a:rPr lang="en-US" dirty="0" smtClean="0"/>
              <a:t>Decimal</a:t>
            </a:r>
          </a:p>
          <a:p>
            <a:pPr lvl="2"/>
            <a:r>
              <a:rPr lang="en-US" dirty="0" smtClean="0"/>
              <a:t>Subscript 10: 	8394</a:t>
            </a:r>
            <a:r>
              <a:rPr lang="en-US" baseline="-25000" dirty="0" smtClean="0"/>
              <a:t>10</a:t>
            </a:r>
          </a:p>
          <a:p>
            <a:pPr lvl="2"/>
            <a:r>
              <a:rPr lang="en-US" dirty="0" smtClean="0"/>
              <a:t>Nothing	8394</a:t>
            </a:r>
          </a:p>
          <a:p>
            <a:pPr lvl="1"/>
            <a:r>
              <a:rPr lang="en-US" dirty="0" smtClean="0"/>
              <a:t>Hexadecimal</a:t>
            </a:r>
          </a:p>
          <a:p>
            <a:pPr lvl="2"/>
            <a:r>
              <a:rPr lang="en-US" dirty="0" smtClean="0"/>
              <a:t>Subscript H:	F8</a:t>
            </a:r>
            <a:r>
              <a:rPr lang="en-US" baseline="-25000" dirty="0" smtClean="0"/>
              <a:t>H</a:t>
            </a:r>
          </a:p>
          <a:p>
            <a:pPr lvl="2"/>
            <a:r>
              <a:rPr lang="en-US" baseline="30000" dirty="0" smtClean="0"/>
              <a:t>*</a:t>
            </a:r>
            <a:r>
              <a:rPr lang="en-US" dirty="0" smtClean="0"/>
              <a:t>Prefix x or 0x:	x77f3 or 0x77f3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60960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 smtClean="0"/>
              <a:t>*</a:t>
            </a:r>
            <a:r>
              <a:rPr lang="en-US" dirty="0" smtClean="0"/>
              <a:t>Prefix notation are usually used by programming languages and notation varies by the language. Check your language for its notation.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9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Associated collection of 8 bits</a:t>
            </a:r>
          </a:p>
          <a:p>
            <a:r>
              <a:rPr lang="en-US" dirty="0" smtClean="0"/>
              <a:t>Can be assigned values:</a:t>
            </a:r>
          </a:p>
          <a:p>
            <a:pPr lvl="1"/>
            <a:r>
              <a:rPr lang="en-US" dirty="0" smtClean="0"/>
              <a:t>Numeric</a:t>
            </a:r>
          </a:p>
          <a:p>
            <a:pPr lvl="2"/>
            <a:r>
              <a:rPr lang="en-US" dirty="0" smtClean="0"/>
              <a:t>Integer</a:t>
            </a:r>
          </a:p>
          <a:p>
            <a:pPr lvl="3"/>
            <a:r>
              <a:rPr lang="en-US" dirty="0" smtClean="0"/>
              <a:t>Signed: 		-128 </a:t>
            </a:r>
            <a:r>
              <a:rPr lang="en-US" dirty="0" smtClean="0">
                <a:sym typeface="Wingdings" pitchFamily="2" charset="2"/>
              </a:rPr>
              <a:t> </a:t>
            </a:r>
            <a:r>
              <a:rPr lang="en-US" dirty="0" smtClean="0"/>
              <a:t> 127</a:t>
            </a:r>
          </a:p>
          <a:p>
            <a:pPr lvl="3"/>
            <a:r>
              <a:rPr lang="en-US" dirty="0" smtClean="0"/>
              <a:t>Unsigned: 	0 </a:t>
            </a:r>
            <a:r>
              <a:rPr lang="en-US" dirty="0" smtClean="0">
                <a:sym typeface="Wingdings" pitchFamily="2" charset="2"/>
              </a:rPr>
              <a:t> </a:t>
            </a:r>
            <a:r>
              <a:rPr lang="en-US" dirty="0" smtClean="0"/>
              <a:t> 255</a:t>
            </a:r>
          </a:p>
          <a:p>
            <a:pPr lvl="1"/>
            <a:r>
              <a:rPr lang="en-US" dirty="0" smtClean="0"/>
              <a:t>Character: arbitrary assignments</a:t>
            </a:r>
          </a:p>
          <a:p>
            <a:pPr lvl="2"/>
            <a:r>
              <a:rPr lang="en-US" dirty="0" smtClean="0"/>
              <a:t>ASCII</a:t>
            </a:r>
          </a:p>
          <a:p>
            <a:pPr lvl="3"/>
            <a:r>
              <a:rPr lang="en-US" dirty="0" smtClean="0"/>
              <a:t>Most modern computers</a:t>
            </a:r>
          </a:p>
          <a:p>
            <a:pPr lvl="2"/>
            <a:r>
              <a:rPr lang="en-US" dirty="0" smtClean="0"/>
              <a:t>EBCDIC</a:t>
            </a:r>
          </a:p>
          <a:p>
            <a:pPr lvl="3"/>
            <a:r>
              <a:rPr lang="en-US" dirty="0" smtClean="0"/>
              <a:t>IBM Mainframe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Note: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Byte referred to a machines character size</a:t>
            </a:r>
          </a:p>
          <a:p>
            <a:pPr lvl="1"/>
            <a:r>
              <a:rPr lang="en-US" dirty="0" smtClean="0"/>
              <a:t>Historically could be 6 or 7 or 8 bits</a:t>
            </a:r>
          </a:p>
          <a:p>
            <a:r>
              <a:rPr lang="en-US" dirty="0" smtClean="0"/>
              <a:t>Octet</a:t>
            </a:r>
          </a:p>
          <a:p>
            <a:pPr lvl="1"/>
            <a:r>
              <a:rPr lang="en-US" dirty="0" smtClean="0"/>
              <a:t>A formal definition of an 8 bit unit</a:t>
            </a:r>
          </a:p>
          <a:p>
            <a:r>
              <a:rPr lang="en-US" dirty="0" smtClean="0"/>
              <a:t>2002: IEEE formalized “B” as the symbol for a byte</a:t>
            </a:r>
          </a:p>
          <a:p>
            <a:pPr lvl="1"/>
            <a:r>
              <a:rPr lang="en-US" dirty="0" smtClean="0"/>
              <a:t>“o” is the symbol for octet</a:t>
            </a:r>
          </a:p>
          <a:p>
            <a:pPr lvl="1"/>
            <a:r>
              <a:rPr lang="en-US" dirty="0" smtClean="0"/>
              <a:t>“b” is the symbol for bit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514686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String of bits of an arbitrary length depending the on architecture of a referenced machine</a:t>
            </a:r>
          </a:p>
          <a:p>
            <a:pPr lvl="1"/>
            <a:r>
              <a:rPr lang="en-US" dirty="0" smtClean="0"/>
              <a:t>8 bits</a:t>
            </a:r>
          </a:p>
          <a:p>
            <a:pPr lvl="2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generation microprocessors</a:t>
            </a:r>
          </a:p>
          <a:p>
            <a:pPr lvl="1"/>
            <a:r>
              <a:rPr lang="en-US" dirty="0" smtClean="0"/>
              <a:t>16 bits</a:t>
            </a:r>
          </a:p>
          <a:p>
            <a:pPr lvl="2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generation mini-computers</a:t>
            </a:r>
          </a:p>
          <a:p>
            <a:pPr lvl="2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generation microprocessors</a:t>
            </a:r>
          </a:p>
          <a:p>
            <a:pPr lvl="1"/>
            <a:r>
              <a:rPr lang="en-US" dirty="0" smtClean="0"/>
              <a:t>32 bits</a:t>
            </a:r>
          </a:p>
          <a:p>
            <a:pPr lvl="2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generation modern business mainframes</a:t>
            </a:r>
          </a:p>
          <a:p>
            <a:pPr lvl="2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generation mini-computers</a:t>
            </a:r>
          </a:p>
          <a:p>
            <a:pPr lvl="2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generation microprocessors</a:t>
            </a:r>
          </a:p>
          <a:p>
            <a:pPr lvl="1"/>
            <a:r>
              <a:rPr lang="en-US" dirty="0" smtClean="0"/>
              <a:t>64 bits</a:t>
            </a:r>
          </a:p>
          <a:p>
            <a:pPr lvl="2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generation  business mainframes</a:t>
            </a:r>
          </a:p>
          <a:p>
            <a:pPr lvl="2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generation “minis”</a:t>
            </a:r>
          </a:p>
          <a:p>
            <a:pPr lvl="2"/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generation microprocessors</a:t>
            </a:r>
          </a:p>
          <a:p>
            <a:pPr lvl="1"/>
            <a:r>
              <a:rPr lang="en-US" dirty="0" smtClean="0"/>
              <a:t>128 bits</a:t>
            </a:r>
          </a:p>
          <a:p>
            <a:pPr lvl="2"/>
            <a:r>
              <a:rPr lang="en-US" dirty="0" smtClean="0"/>
              <a:t>Some </a:t>
            </a:r>
            <a:r>
              <a:rPr lang="en-US" dirty="0" err="1" smtClean="0"/>
              <a:t>GPUs</a:t>
            </a:r>
            <a:endParaRPr lang="en-US" dirty="0" smtClean="0"/>
          </a:p>
          <a:p>
            <a:pPr lvl="2"/>
            <a:r>
              <a:rPr lang="en-US" dirty="0" smtClean="0"/>
              <a:t>PS3	- 128 bit registers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Note: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all computers had word lengths that were multiples of 8 bits</a:t>
            </a:r>
          </a:p>
          <a:p>
            <a:pPr lvl="1"/>
            <a:r>
              <a:rPr lang="en-US" dirty="0" smtClean="0"/>
              <a:t>DEC PDP-8: 12 bits</a:t>
            </a:r>
          </a:p>
          <a:p>
            <a:pPr lvl="1"/>
            <a:r>
              <a:rPr lang="en-US" dirty="0" smtClean="0"/>
              <a:t>DEC PDP-10: 36 bits</a:t>
            </a:r>
          </a:p>
          <a:p>
            <a:pPr lvl="1"/>
            <a:r>
              <a:rPr lang="en-US" dirty="0" smtClean="0"/>
              <a:t>IBM 705: variable decimal (0-255)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Dword</a:t>
            </a:r>
            <a:r>
              <a:rPr lang="en-US" dirty="0" smtClean="0"/>
              <a:t>, Qword, </a:t>
            </a:r>
            <a:r>
              <a:rPr lang="en-US" dirty="0" err="1" smtClean="0"/>
              <a:t>Oword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Dword</a:t>
            </a:r>
            <a:r>
              <a:rPr lang="en-US" dirty="0" smtClean="0"/>
              <a:t> – Double word</a:t>
            </a:r>
          </a:p>
          <a:p>
            <a:pPr lvl="1"/>
            <a:r>
              <a:rPr lang="en-US" dirty="0" smtClean="0"/>
              <a:t>8 bit computers: 16 bits</a:t>
            </a:r>
          </a:p>
          <a:p>
            <a:pPr lvl="1"/>
            <a:r>
              <a:rPr lang="en-US" dirty="0" smtClean="0"/>
              <a:t>16 bit computers: 32 bits</a:t>
            </a:r>
          </a:p>
          <a:p>
            <a:pPr lvl="2"/>
            <a:r>
              <a:rPr lang="en-US" dirty="0" smtClean="0"/>
              <a:t>Most common – 4 bytes</a:t>
            </a:r>
          </a:p>
          <a:p>
            <a:r>
              <a:rPr lang="en-US" dirty="0" smtClean="0"/>
              <a:t>Qword – Quad word</a:t>
            </a:r>
          </a:p>
          <a:p>
            <a:r>
              <a:rPr lang="en-US" dirty="0" err="1" smtClean="0"/>
              <a:t>Oword</a:t>
            </a:r>
            <a:r>
              <a:rPr lang="en-US" dirty="0" smtClean="0"/>
              <a:t> – </a:t>
            </a:r>
            <a:r>
              <a:rPr lang="en-US" dirty="0" err="1" smtClean="0"/>
              <a:t>Octuple</a:t>
            </a:r>
            <a:r>
              <a:rPr lang="en-US" dirty="0" smtClean="0"/>
              <a:t> word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BARVISIBLE" val="True"/>
  <p:tag name="CSVFORMAT" val="8"/>
  <p:tag name="COUNTDOWNSTYLE" val="-1"/>
  <p:tag name="COUNTDOWNSECONDS" val="10"/>
  <p:tag name="BACKUPSESSIONS" val="True"/>
  <p:tag name="REVIEWONLY" val="False"/>
  <p:tag name="RACEENDPOINTS" val="100"/>
  <p:tag name="PARTICIPANTSINLEADERBOARD" val="5"/>
  <p:tag name="BUBBLESIZEVISIBLE" val="True"/>
  <p:tag name="CUSTOMGRIDBACKCOLOR" val="-2830136"/>
  <p:tag name="CUSTOMCELLBACKCOLOR3" val="-268652"/>
  <p:tag name="DISPLAYDEVICENUMBER" val="True"/>
  <p:tag name="AUTOSIZEGRID" val="True"/>
  <p:tag name="POLLINGCYCLE" val="2"/>
  <p:tag name="INCLUDENONRESPONDERS" val="False"/>
  <p:tag name="CORRECTPOINTVALUE" val="1"/>
  <p:tag name="ZEROBASED" val="False"/>
  <p:tag name="FIBDISPLAYRESULTS" val="True"/>
  <p:tag name="PRRESPONSE1" val="10"/>
  <p:tag name="PRRESPONSE5" val="6"/>
  <p:tag name="PRRESPONSE9" val="2"/>
  <p:tag name="USESECONDARYMONITOR" val="True"/>
  <p:tag name="ANSWERNOWTEXT" val="Answer Now"/>
  <p:tag name="INPUTSOURCE" val="1"/>
  <p:tag name="CHARTVALUEFORMAT" val="0%"/>
  <p:tag name="STDCHART" val="1"/>
  <p:tag name="TEAMSINLEADERBOARD" val="5"/>
  <p:tag name="BUBBLEGROUPING" val="3"/>
  <p:tag name="CUSTOMCELLBACKCOLOR2" val="-13395457"/>
  <p:tag name="DISPLAYDEVICEID" val="True"/>
  <p:tag name="GRIDPOSITION" val="1"/>
  <p:tag name="RESETCHARTS" val="True"/>
  <p:tag name="INCORRECTPOINTVALUE" val="0"/>
  <p:tag name="CHARTSCALE" val="True"/>
  <p:tag name="FIBDISPLAYKEYWORDS" val="True"/>
  <p:tag name="PRRESPONSE6" val="5"/>
  <p:tag name="SHOWFLASHWARNING" val="True"/>
  <p:tag name="RESPCOUNTERSTYLE" val="-1"/>
  <p:tag name="ALLOWDUPLICATES" val="False"/>
  <p:tag name="AUTOUPDATEALIASES" val="True"/>
  <p:tag name="MAXRESPONDERS" val="5"/>
  <p:tag name="CUSTOMCELLFORECOLOR" val="-16777216"/>
  <p:tag name="DISPLAYNAME" val="True"/>
  <p:tag name="GRIDFONTSIZE" val="12"/>
  <p:tag name="INCLUDEPPT" val="True"/>
  <p:tag name="AUTOADJUSTPARTRANGE" val="True"/>
  <p:tag name="PRRESPONSE2" val="9"/>
  <p:tag name="PRRESPONSE8" val="3"/>
  <p:tag name="RESPCOUNTERFORMAT" val="0"/>
  <p:tag name="AUTOADVANCE" val="False"/>
  <p:tag name="SKIPREMAININGRACESLIDES" val="True"/>
  <p:tag name="CUSTOMCELLBACKCOLOR1" val="-657956"/>
  <p:tag name="GRIDROTATIONINTERVAL" val="2"/>
  <p:tag name="MULTIRESPDIVISOR" val="1"/>
  <p:tag name="ADVANCEDSETTINGSVIEW" val="False"/>
  <p:tag name="PRRESPONSE4" val="7"/>
  <p:tag name="RESPTABLESTYLE" val="-1"/>
  <p:tag name="RACERSMAXDISPLAYED" val="5"/>
  <p:tag name="DEFAULTNUMTEAMS" val="5"/>
  <p:tag name="GRIDSIZE" val="{Width=800, Height=600}"/>
  <p:tag name="REALTIMEBACKUP" val="False"/>
  <p:tag name="PRRESPONSE3" val="8"/>
  <p:tag name="SAVECSVWITHSESSION" val="True"/>
  <p:tag name="BACKUPMAINTENANCE" val="7"/>
  <p:tag name="BUBBLEVALUEFORMAT" val="0.0"/>
  <p:tag name="CHARTCOLORS" val="0"/>
  <p:tag name="FIBNUMRESULTS" val="5"/>
  <p:tag name="ALWAYSOPENPOLL" val="False"/>
  <p:tag name="ROTATIONINTERVAL" val="2"/>
  <p:tag name="USESCHEMECOLORS" val="True"/>
  <p:tag name="REALTIMEBACKUPPATH" val="(None)"/>
  <p:tag name="BULLETTYPE" val="3"/>
  <p:tag name="BUBBLENAMEVISIBLE" val="True"/>
  <p:tag name="ALLOWUSERFEEDBACK" val="True"/>
  <p:tag name="ANSWERNOWSTYLE" val="-1"/>
  <p:tag name="GRIDOPACITY" val="90"/>
  <p:tag name="PRRESPONSE10" val="1"/>
  <p:tag name="CHARTLABELS" val="1"/>
  <p:tag name="RACEANIMATIONSPEED" val="3"/>
  <p:tag name="NUMRESPONSES" val="1"/>
  <p:tag name="CUSTOMCELLBACKCOLOR4" val="-8355712"/>
  <p:tag name="PRRESPONSE7" val="4"/>
  <p:tag name="FIBINCLUDEOTHER" val="True"/>
  <p:tag name="DELIMITERS" val="3.1"/>
  <p:tag name="LUIDIAENABLED" val="False"/>
  <p:tag name="TASKPANEKEY" val="976f524b-8918-449e-83c3-40e826d90932"/>
  <p:tag name="POWERPOINTVERSION" val="14.0"/>
  <p:tag name="EXPANDSHOWBAR" val="True"/>
  <p:tag name="TPPRESENTATIONGUID" val="757f3268-b8a6-46bf-91e8-852efdd4a0b7"/>
  <p:tag name="WASPOLLED" val="BF11E78C45FA4A38900D48DCC5B38CEF"/>
  <p:tag name="TPVERSION" val="6"/>
  <p:tag name="TPFULLVERSION" val="7.2.0.80"/>
  <p:tag name="PPTVERSION" val="15"/>
  <p:tag name="TPOS" val="2"/>
  <p:tag name="TPLASTSAVEVERSION" val="6.2 PC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LIVECHARTING" val="False"/>
  <p:tag name="TPQUESTIONXML" val="﻿&lt;?xml version=&quot;1.0&quot; encoding=&quot;utf-8&quot;?&gt;&#10;&lt;questionlist&gt;&#10;    &lt;properties&gt;&#10;        &lt;guid&gt;478A45393C7349CF8D859E8A480E6E12&lt;/guid&gt;&#10;        &lt;description /&gt;&#10;        &lt;date&gt;1/7/2014 3:14:4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AE4D726F6004C52B72722E625506220&lt;/guid&gt;&#10;            &lt;repollguid&gt;5B1465910EE94D98A83ACB519B6E3ACB&lt;/repollguid&gt;&#10;            &lt;sourceid&gt;29FE9A83FEA145689968E0F91128980D&lt;/sourceid&gt;&#10;            &lt;questiontext&gt;AH=?10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2&lt;/correctvalue&gt;&#10;            &lt;incorrectvalue&gt;1&lt;/incorrectvalue&gt;&#10;            &lt;responselimit&gt;1&lt;/responselimit&gt;&#10;            &lt;bulletstyle&gt;0&lt;/bulletstyle&gt;&#10;            &lt;answers&gt;&#10;                &lt;answer&gt;&#10;                    &lt;guid&gt;592AB5ABEFD24F22BC680F9C59DD1415&lt;/guid&gt;&#10;                    &lt;answertext&gt;10&lt;/answertext&gt;&#10;                    &lt;valuetype&gt;1&lt;/valuetype&gt;&#10;                &lt;/answer&gt;&#10;                &lt;answer&gt;&#10;                    &lt;guid&gt;4C7C4E2730AF410EBE80A3E0F25DF7E5&lt;/guid&gt;&#10;                    &lt;answertext&gt;11&lt;/answertext&gt;&#10;                    &lt;valuetype&gt;-1&lt;/valuetype&gt;&#10;                &lt;/answer&gt;&#10;                &lt;answer&gt;&#10;                    &lt;guid&gt;F209C6F4941B423A92DDD9C3D8EFC6DA&lt;/guid&gt;&#10;                    &lt;answertext&gt;12&lt;/answertext&gt;&#10;                    &lt;valuetype&gt;-1&lt;/valuetype&gt;&#10;                &lt;/answer&gt;&#10;                &lt;answer&gt;&#10;                    &lt;guid&gt;CCBF2C83EB6248E1A9CD2CC560BD8936&lt;/guid&gt;&#10;                    &lt;answertext&gt;13&lt;/answertext&gt;&#10;                    &lt;valuetype&gt;-1&lt;/valuetype&gt;&#10;                &lt;/answer&gt;&#10;                &lt;answer&gt;&#10;                    &lt;guid&gt;D339B4374BFF4D82914EBDF3D3B21584&lt;/guid&gt;&#10;                    &lt;answertext&gt;14&lt;/answertext&gt;&#10;                    &lt;valuetype&gt;-1&lt;/valuetype&gt;&#10;                &lt;/answer&gt;&#10;                &lt;answer&gt;&#10;                    &lt;guid&gt;EB08E816E3DA411EA5E7E79C6F792268&lt;/guid&gt;&#10;                    &lt;answertext&gt;15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AUTOOPENPOLL" val="True"/>
  <p:tag name="AUTOFORMATCHART" val="True"/>
  <p:tag name="HASRESULTS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LIVECHARTING" val="False"/>
  <p:tag name="TPQUESTIONXML" val="﻿&lt;?xml version=&quot;1.0&quot; encoding=&quot;utf-8&quot;?&gt;&#10;&lt;questionlist&gt;&#10;    &lt;properties&gt;&#10;        &lt;guid&gt;E1FD495F93D84123966601D9CAEDC238&lt;/guid&gt;&#10;        &lt;description /&gt;&#10;        &lt;date&gt;1/7/2014 3:04:4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7A26297D4D54CE6BF25CAB58D9C0E09&lt;/guid&gt;&#10;            &lt;repollguid&gt;F283C75D865A4B31AFD8D5210AA3A142&lt;/repollguid&gt;&#10;            &lt;sourceid&gt;AA791C37937342F3AEECB890F17E7B81&lt;/sourceid&gt;&#10;            &lt;questiontext&gt;What is the largest integer value for an unsigned byte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2&lt;/correctvalue&gt;&#10;            &lt;incorrectvalue&gt;1&lt;/incorrectvalue&gt;&#10;            &lt;responselimit&gt;1&lt;/responselimit&gt;&#10;            &lt;bulletstyle&gt;0&lt;/bulletstyle&gt;&#10;            &lt;answers&gt;&#10;                &lt;answer&gt;&#10;                    &lt;guid&gt;69717B2D9E1D44AD924BB68AFB311A97&lt;/guid&gt;&#10;                    &lt;answertext&gt;127&lt;/answertext&gt;&#10;                    &lt;valuetype&gt;-1&lt;/valuetype&gt;&#10;                &lt;/answer&gt;&#10;                &lt;answer&gt;&#10;                    &lt;guid&gt;3DDFBBC6F3C24359BE52B8CEF7EFC4C8&lt;/guid&gt;&#10;                    &lt;answertext&gt;128&lt;/answertext&gt;&#10;                    &lt;valuetype&gt;-1&lt;/valuetype&gt;&#10;                &lt;/answer&gt;&#10;                &lt;answer&gt;&#10;                    &lt;guid&gt;F44732F55FD849B18D7022B8F34BDD33&lt;/guid&gt;&#10;                    &lt;answertext&gt;255&lt;/answertext&gt;&#10;                    &lt;valuetype&gt;1&lt;/valuetype&gt;&#10;                &lt;/answer&gt;&#10;                &lt;answer&gt;&#10;                    &lt;guid&gt;A9E801D028E846C2808B7E0561BF2E29&lt;/guid&gt;&#10;                    &lt;answertext&gt;256&lt;/answertext&gt;&#10;                    &lt;valuetype&gt;-1&lt;/valuetype&gt;&#10;                &lt;/answer&gt;&#10;                &lt;answer&gt;&#10;                    &lt;guid&gt;2C44F43D5E8341B59767838B990867DB&lt;/guid&gt;&#10;                    &lt;answertext&gt;unlimited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AUTOOPENPOLL" val="True"/>
  <p:tag name="AUTOFORMATCHART" val="True"/>
  <p:tag name="HASRESULTS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CORRECTINCORRECT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3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LIVECHARTING" val="False"/>
  <p:tag name="TPQUESTIONXML" val="﻿&lt;?xml version=&quot;1.0&quot; encoding=&quot;utf-8&quot;?&gt;&#10;&lt;questionlist&gt;&#10;    &lt;properties&gt;&#10;        &lt;guid&gt;5CC7AE9CA8174584896A9514B3DD0D54&lt;/guid&gt;&#10;        &lt;description /&gt;&#10;        &lt;date&gt;1/7/2014 3:18:3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2FCA11B8C484B95AC14C09B1ECF8467&lt;/guid&gt;&#10;            &lt;repollguid&gt;993CECCB16014EE88F68A42ADAE6CE48&lt;/repollguid&gt;&#10;            &lt;sourceid&gt;600E11CA6E944C1B81735982B9527AF7&lt;/sourceid&gt;&#10;            &lt;questiontext&gt;What is the largest octal character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2&lt;/correctvalue&gt;&#10;            &lt;incorrectvalue&gt;1&lt;/incorrectvalue&gt;&#10;            &lt;responselimit&gt;1&lt;/responselimit&gt;&#10;            &lt;bulletstyle&gt;0&lt;/bulletstyle&gt;&#10;            &lt;correctanswerindicator&gt;True&lt;/correctanswerindicator&gt;&#10;            &lt;answers&gt;&#10;                &lt;answer&gt;&#10;                    &lt;guid&gt;AC4DD1FEF83B4AA79D9D420CCA711007&lt;/guid&gt;&#10;                    &lt;answertext&gt;1&lt;/answertext&gt;&#10;                    &lt;valuetype&gt;-1&lt;/valuetype&gt;&#10;                &lt;/answer&gt;&#10;                &lt;answer&gt;&#10;                    &lt;guid&gt;804B4A272C1345888249575294CE023E&lt;/guid&gt;&#10;                    &lt;answertext&gt;2&lt;/answertext&gt;&#10;                    &lt;valuetype&gt;-1&lt;/valuetype&gt;&#10;                &lt;/answer&gt;&#10;                &lt;answer&gt;&#10;                    &lt;guid&gt;2F55279E88CD43AF8F7CDC30AB531C34&lt;/guid&gt;&#10;                    &lt;answertext&gt;7&lt;/answertext&gt;&#10;                    &lt;valuetype&gt;1&lt;/valuetype&gt;&#10;                &lt;/answer&gt;&#10;                &lt;answer&gt;&#10;                    &lt;guid&gt;4F714A818FB348E295603C5D34A9FFB6&lt;/guid&gt;&#10;                    &lt;answertext&gt;8&lt;/answertext&gt;&#10;                    &lt;valuetype&gt;-1&lt;/valuetype&gt;&#10;                &lt;/answer&gt;&#10;                &lt;answer&gt;&#10;                    &lt;guid&gt;BE5017EAFE3941788F4F3822554C3AC0&lt;/guid&gt;&#10;                    &lt;answertext&gt;9&lt;/answertext&gt;&#10;                    &lt;valuetype&gt;-1&lt;/valuetype&gt;&#10;                &lt;/answer&gt;&#10;                &lt;answer&gt;&#10;                    &lt;guid&gt;FFCC46B0B3724185945BBF6BDA64A7CF&lt;/guid&gt;&#10;                    &lt;answertext&gt;10&lt;/answertext&gt;&#10;                    &lt;valuetype&gt;-1&lt;/valuetype&gt;&#10;                &lt;/answer&gt;&#10;                &lt;answer&gt;&#10;                    &lt;guid&gt;A000D6DA33A84FEC80ACDC7C21E1CC4D&lt;/guid&gt;&#10;                    &lt;answertext&gt;E&lt;/answertext&gt;&#10;                    &lt;valuetype&gt;-1&lt;/valuetype&gt;&#10;                &lt;/answer&gt;&#10;                &lt;answer&gt;&#10;                    &lt;guid&gt;C364FEDC5AFD419591CE59C087DA821D&lt;/guid&gt;&#10;                    &lt;answertext&gt;F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AUTOOPENPOLL" val="True"/>
  <p:tag name="AUTOFORMATCHART" val="True"/>
  <p:tag name="HASRESULTS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LABELFORMAT" val="0"/>
  <p:tag name="NUMBERFORMAT" val="0"/>
  <p:tag name="COLORTYPE" val="CORRECTINCORRECT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3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LABELFORMAT" val="0"/>
  <p:tag name="NUMBERFORMAT" val="0"/>
  <p:tag name="COLORTYPE" val="CORRECTINCORREC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2"/>
  <p:tag name="TPCOUNTDOWNSECONDS" val="3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LIVECHARTING" val="False"/>
  <p:tag name="TPQUESTIONXML" val="﻿&lt;?xml version=&quot;1.0&quot; encoding=&quot;utf-8&quot;?&gt;&#10;&lt;questionlist&gt;&#10;    &lt;properties&gt;&#10;        &lt;guid&gt;AA4D428D43DC4FC09AEF6A283954F4AE&lt;/guid&gt;&#10;        &lt;description /&gt;&#10;        &lt;date&gt;1/7/2014 3:09:4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8E19046D3194512947AAF932C7D983E&lt;/guid&gt;&#10;            &lt;repollguid&gt;81132A0126B14D9ABE9475FC5CCA32D2&lt;/repollguid&gt;&#10;            &lt;sourceid&gt;AFDE38C5E5BA41D3A8B3E6110A2121CC&lt;/sourceid&gt;&#10;            &lt;questiontext&gt;How many different symbols (values) are there in hexadecimal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2&lt;/correctvalue&gt;&#10;            &lt;incorrectvalue&gt;1&lt;/incorrectvalue&gt;&#10;            &lt;responselimit&gt;1&lt;/responselimit&gt;&#10;            &lt;bulletstyle&gt;0&lt;/bulletstyle&gt;&#10;            &lt;correctanswerindicator&gt;True&lt;/correctanswerindicator&gt;&#10;            &lt;answers&gt;&#10;                &lt;answer&gt;&#10;                    &lt;guid&gt;5B0075F6F616497495BC5862146D1EAC&lt;/guid&gt;&#10;                    &lt;answertext&gt;2&lt;/answertext&gt;&#10;                    &lt;valuetype&gt;-1&lt;/valuetype&gt;&#10;                &lt;/answer&gt;&#10;                &lt;answer&gt;&#10;                    &lt;guid&gt;5D66DB1AE8EE4862A269A46232A30457&lt;/guid&gt;&#10;                    &lt;answertext&gt;7&lt;/answertext&gt;&#10;                    &lt;valuetype&gt;-1&lt;/valuetype&gt;&#10;                &lt;/answer&gt;&#10;                &lt;answer&gt;&#10;                    &lt;guid&gt;BDACE61A00BA4F9091E95E4A5CA1F400&lt;/guid&gt;&#10;                    &lt;answertext&gt;8&lt;/answertext&gt;&#10;                    &lt;valuetype&gt;-1&lt;/valuetype&gt;&#10;                &lt;/answer&gt;&#10;                &lt;answer&gt;&#10;                    &lt;guid&gt;EE1275D9396B405995CD514B4FFF24E3&lt;/guid&gt;&#10;                    &lt;answertext&gt;15&lt;/answertext&gt;&#10;                    &lt;valuetype&gt;-1&lt;/valuetype&gt;&#10;                &lt;/answer&gt;&#10;                &lt;answer&gt;&#10;                    &lt;guid&gt;0A84BA27BF254923A6BEF3C07F694954&lt;/guid&gt;&#10;                    &lt;answertext&gt;16&lt;/answertext&gt;&#10;                    &lt;valuetype&gt;1&lt;/valuetype&gt;&#10;                &lt;/answer&gt;&#10;                &lt;answer&gt;&#10;                    &lt;guid&gt;A8DD1C981CFA43CBBA84061716CA16EF&lt;/guid&gt;&#10;                    &lt;answertext&gt;31&lt;/answertext&gt;&#10;                    &lt;valuetype&gt;-1&lt;/valuetype&gt;&#10;                &lt;/answer&gt;&#10;                &lt;answer&gt;&#10;                    &lt;guid&gt;47D1EF1F069846DD80E74373EF32D00D&lt;/guid&gt;&#10;                    &lt;answertext&gt;32&lt;/answertext&gt;&#10;                    &lt;valuetype&gt;-1&lt;/valuetype&gt;&#10;                &lt;/answer&gt;&#10;                &lt;answer&gt;&#10;                    &lt;guid&gt;C4514F32E45243C99034CD35EAC487CB&lt;/guid&gt;&#10;                    &lt;answertext&gt;64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AUTOOPENPOLL" val="True"/>
  <p:tag name="AUTOFORMATCHART" val="True"/>
  <p:tag name="HASRESULTS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LABELFORMAT" val="0"/>
  <p:tag name="NUMBERFORMAT" val="0"/>
  <p:tag name="COLORTYPE" val="CORRECTINCORRECT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2"/>
  <p:tag name="TPCOUNTDOWNSECONDS" val="30"/>
</p:tagLst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2062</TotalTime>
  <Words>1600</Words>
  <Application>Microsoft Office PowerPoint</Application>
  <PresentationFormat>On-screen Show (4:3)</PresentationFormat>
  <Paragraphs>797</Paragraphs>
  <Slides>42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1" baseType="lpstr">
      <vt:lpstr>Arial</vt:lpstr>
      <vt:lpstr>Arial Black</vt:lpstr>
      <vt:lpstr>Consolas</vt:lpstr>
      <vt:lpstr>Courier New</vt:lpstr>
      <vt:lpstr>Tahoma</vt:lpstr>
      <vt:lpstr>Times New Roman</vt:lpstr>
      <vt:lpstr>Wingdings</vt:lpstr>
      <vt:lpstr>Pixel</vt:lpstr>
      <vt:lpstr>Microsoft Graph Chart</vt:lpstr>
      <vt:lpstr>Computing Basics</vt:lpstr>
      <vt:lpstr>Data Organization</vt:lpstr>
      <vt:lpstr>Data/Information Organization</vt:lpstr>
      <vt:lpstr>Bit</vt:lpstr>
      <vt:lpstr>Byte</vt:lpstr>
      <vt:lpstr>Historical Note:</vt:lpstr>
      <vt:lpstr>Word</vt:lpstr>
      <vt:lpstr>Historical Note:</vt:lpstr>
      <vt:lpstr>Dword, Qword, Oword</vt:lpstr>
      <vt:lpstr>What is the largest integer value for an unsigned byte?</vt:lpstr>
      <vt:lpstr>Data Types</vt:lpstr>
      <vt:lpstr>Data Types</vt:lpstr>
      <vt:lpstr>Numeric Data</vt:lpstr>
      <vt:lpstr>Numbering Systems</vt:lpstr>
      <vt:lpstr>Decimal</vt:lpstr>
      <vt:lpstr>Binary</vt:lpstr>
      <vt:lpstr>Hexadecimal (Hex)</vt:lpstr>
      <vt:lpstr>Hex Counting Example</vt:lpstr>
      <vt:lpstr>Hexadecimal</vt:lpstr>
      <vt:lpstr>How many different symbols (values) are there in hexadecimal?</vt:lpstr>
      <vt:lpstr>Octal</vt:lpstr>
      <vt:lpstr>Octal Counting example</vt:lpstr>
      <vt:lpstr>Binary, Octal, Decimal and Hexadecimal Comparisons</vt:lpstr>
      <vt:lpstr>Binary – Decimal Conversions Memorize this table!</vt:lpstr>
      <vt:lpstr>Conversions</vt:lpstr>
      <vt:lpstr>Conversions</vt:lpstr>
      <vt:lpstr>Conversions</vt:lpstr>
      <vt:lpstr>AH=?10</vt:lpstr>
      <vt:lpstr>What is the largest octal character?</vt:lpstr>
      <vt:lpstr>Resume 1/18</vt:lpstr>
      <vt:lpstr>Character Data</vt:lpstr>
      <vt:lpstr>Character Encoding</vt:lpstr>
      <vt:lpstr>ASCII</vt:lpstr>
      <vt:lpstr>Sidebar </vt:lpstr>
      <vt:lpstr>PowerPoint Presentation</vt:lpstr>
      <vt:lpstr>PowerPoint Presentation</vt:lpstr>
      <vt:lpstr>PowerPoint Presentation</vt:lpstr>
      <vt:lpstr>PowerPoint Presentation</vt:lpstr>
      <vt:lpstr>EBCDIC</vt:lpstr>
      <vt:lpstr>PowerPoint Presentation</vt:lpstr>
      <vt:lpstr>UNICODE</vt:lpstr>
      <vt:lpstr>Last Notes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Kombol, Tony</cp:lastModifiedBy>
  <cp:revision>163</cp:revision>
  <cp:lastPrinted>1601-01-01T00:00:00Z</cp:lastPrinted>
  <dcterms:created xsi:type="dcterms:W3CDTF">1601-01-01T00:00:00Z</dcterms:created>
  <dcterms:modified xsi:type="dcterms:W3CDTF">2017-01-18T17:00:29Z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