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rts/chart1.xml" ContentType="application/vnd.openxmlformats-officedocument.drawingml.char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8" r:id="rId5"/>
    <p:sldId id="274" r:id="rId6"/>
    <p:sldId id="277" r:id="rId7"/>
    <p:sldId id="272" r:id="rId8"/>
    <p:sldId id="275" r:id="rId9"/>
    <p:sldId id="276" r:id="rId10"/>
    <p:sldId id="259" r:id="rId11"/>
    <p:sldId id="260" r:id="rId12"/>
    <p:sldId id="278" r:id="rId13"/>
    <p:sldId id="261" r:id="rId14"/>
    <p:sldId id="262" r:id="rId15"/>
    <p:sldId id="263" r:id="rId16"/>
    <p:sldId id="264" r:id="rId17"/>
    <p:sldId id="265" r:id="rId18"/>
    <p:sldId id="266" r:id="rId19"/>
    <p:sldId id="267" r:id="rId20"/>
    <p:sldId id="268" r:id="rId21"/>
    <p:sldId id="269" r:id="rId22"/>
    <p:sldId id="270" r:id="rId23"/>
    <p:sldId id="279" r:id="rId24"/>
    <p:sldId id="280" r:id="rId25"/>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8" d="100"/>
          <a:sy n="28" d="100"/>
        </p:scale>
        <p:origin x="66"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shape val="box"/>
        <c:axId val="437933032"/>
        <c:axId val="437936168"/>
        <c:axId val="517615552"/>
      </c:bar3DChart>
      <c:catAx>
        <c:axId val="437933032"/>
        <c:scaling>
          <c:orientation val="minMax"/>
        </c:scaling>
        <c:delete val="0"/>
        <c:axPos val="b"/>
        <c:numFmt formatCode="General" sourceLinked="1"/>
        <c:majorTickMark val="out"/>
        <c:minorTickMark val="none"/>
        <c:tickLblPos val="nextTo"/>
        <c:crossAx val="437936168"/>
        <c:crosses val="autoZero"/>
        <c:auto val="1"/>
        <c:lblAlgn val="ctr"/>
        <c:lblOffset val="100"/>
        <c:noMultiLvlLbl val="0"/>
      </c:catAx>
      <c:valAx>
        <c:axId val="437936168"/>
        <c:scaling>
          <c:orientation val="minMax"/>
        </c:scaling>
        <c:delete val="0"/>
        <c:axPos val="l"/>
        <c:majorGridlines/>
        <c:numFmt formatCode="General" sourceLinked="1"/>
        <c:majorTickMark val="out"/>
        <c:minorTickMark val="none"/>
        <c:tickLblPos val="nextTo"/>
        <c:crossAx val="437933032"/>
        <c:crosses val="autoZero"/>
        <c:crossBetween val="between"/>
      </c:valAx>
      <c:serAx>
        <c:axId val="517615552"/>
        <c:scaling>
          <c:orientation val="minMax"/>
        </c:scaling>
        <c:delete val="0"/>
        <c:axPos val="b"/>
        <c:majorTickMark val="out"/>
        <c:minorTickMark val="none"/>
        <c:tickLblPos val="nextTo"/>
        <c:crossAx val="437936168"/>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9D7A78-561E-468D-8DA5-87F329BF23D7}" type="datetimeFigureOut">
              <a:rPr lang="en-US" smtClean="0"/>
              <a:pPr/>
              <a:t>2/8/2017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C5659EF-52E9-4FD6-AFB6-D488FC03AC7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9D7A78-561E-468D-8DA5-87F329BF23D7}" type="datetimeFigureOut">
              <a:rPr lang="en-US" smtClean="0"/>
              <a:pPr/>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659EF-52E9-4FD6-AFB6-D488FC03AC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9D7A78-561E-468D-8DA5-87F329BF23D7}" type="datetimeFigureOut">
              <a:rPr lang="en-US" smtClean="0"/>
              <a:pPr/>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659EF-52E9-4FD6-AFB6-D488FC03AC7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D7A78-561E-468D-8DA5-87F329BF23D7}" type="datetimeFigureOut">
              <a:rPr lang="en-US" smtClean="0"/>
              <a:pPr/>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659EF-52E9-4FD6-AFB6-D488FC03AC79}" type="slidenum">
              <a:rPr lang="en-US" smtClean="0"/>
              <a:pPr/>
              <a:t>‹#›</a:t>
            </a:fld>
            <a:endParaRPr lang="en-US"/>
          </a:p>
        </p:txBody>
      </p:sp>
    </p:spTree>
    <p:extLst>
      <p:ext uri="{BB962C8B-B14F-4D97-AF65-F5344CB8AC3E}">
        <p14:creationId xmlns:p14="http://schemas.microsoft.com/office/powerpoint/2010/main" val="2034128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9D7A78-561E-468D-8DA5-87F329BF23D7}" type="datetimeFigureOut">
              <a:rPr lang="en-US" smtClean="0"/>
              <a:pPr/>
              <a:t>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5659EF-52E9-4FD6-AFB6-D488FC03AC79}" type="slidenum">
              <a:rPr lang="en-US" smtClean="0"/>
              <a:pPr/>
              <a:t>‹#›</a:t>
            </a:fld>
            <a:endParaRPr lang="en-US"/>
          </a:p>
        </p:txBody>
      </p:sp>
      <p:graphicFrame>
        <p:nvGraphicFramePr>
          <p:cNvPr id="6" name="TPChart" hidden="1"/>
          <p:cNvGraphicFramePr/>
          <p:nvPr userDrawn="1">
            <p:extLst>
              <p:ext uri="{D42A27DB-BD31-4B8C-83A1-F6EECF244321}">
                <p14:modId xmlns:p14="http://schemas.microsoft.com/office/powerpoint/2010/main" val="4013438452"/>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968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9D7A78-561E-468D-8DA5-87F329BF23D7}" type="datetimeFigureOut">
              <a:rPr lang="en-US" smtClean="0"/>
              <a:pPr/>
              <a:t>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659EF-52E9-4FD6-AFB6-D488FC03AC7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9D7A78-561E-468D-8DA5-87F329BF23D7}" type="datetimeFigureOut">
              <a:rPr lang="en-US" smtClean="0"/>
              <a:pPr/>
              <a:t>2/8/2017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C5659EF-52E9-4FD6-AFB6-D488FC03AC7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9D7A78-561E-468D-8DA5-87F329BF23D7}" type="datetimeFigureOut">
              <a:rPr lang="en-US" smtClean="0"/>
              <a:pPr/>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659EF-52E9-4FD6-AFB6-D488FC03AC7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59D7A78-561E-468D-8DA5-87F329BF23D7}" type="datetimeFigureOut">
              <a:rPr lang="en-US" smtClean="0"/>
              <a:pPr/>
              <a:t>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5659EF-52E9-4FD6-AFB6-D488FC03AC7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9D7A78-561E-468D-8DA5-87F329BF23D7}" type="datetimeFigureOut">
              <a:rPr lang="en-US" smtClean="0"/>
              <a:pPr/>
              <a:t>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5659EF-52E9-4FD6-AFB6-D488FC03AC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D7A78-561E-468D-8DA5-87F329BF23D7}" type="datetimeFigureOut">
              <a:rPr lang="en-US" smtClean="0"/>
              <a:pPr/>
              <a:t>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5659EF-52E9-4FD6-AFB6-D488FC03AC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9D7A78-561E-468D-8DA5-87F329BF23D7}" type="datetimeFigureOut">
              <a:rPr lang="en-US" smtClean="0"/>
              <a:pPr/>
              <a:t>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659EF-52E9-4FD6-AFB6-D488FC03AC7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9D7A78-561E-468D-8DA5-87F329BF23D7}" type="datetimeFigureOut">
              <a:rPr lang="en-US" smtClean="0"/>
              <a:pPr/>
              <a:t>2/8/2017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C5659EF-52E9-4FD6-AFB6-D488FC03AC7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59D7A78-561E-468D-8DA5-87F329BF23D7}" type="datetimeFigureOut">
              <a:rPr lang="en-US" smtClean="0"/>
              <a:pPr/>
              <a:t>2/8/2017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C5659EF-52E9-4FD6-AFB6-D488FC03AC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6.xml"/><Relationship Id="rId7" Type="http://schemas.openxmlformats.org/officeDocument/2006/relationships/oleObject" Target="../embeddings/oleObject1.bin"/><Relationship Id="rId2" Type="http://schemas.openxmlformats.org/officeDocument/2006/relationships/tags" Target="../tags/tag25.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28.xml"/><Relationship Id="rId4" Type="http://schemas.openxmlformats.org/officeDocument/2006/relationships/tags" Target="../tags/tag2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Dynamic Host Configuration Protocol</a:t>
            </a:r>
            <a:endParaRPr lang="en-US" dirty="0"/>
          </a:p>
        </p:txBody>
      </p:sp>
      <p:sp>
        <p:nvSpPr>
          <p:cNvPr id="2" name="Title 1"/>
          <p:cNvSpPr>
            <a:spLocks noGrp="1"/>
          </p:cNvSpPr>
          <p:nvPr>
            <p:ph type="ctrTitle"/>
          </p:nvPr>
        </p:nvSpPr>
        <p:spPr/>
        <p:txBody>
          <a:bodyPr/>
          <a:lstStyle/>
          <a:p>
            <a:r>
              <a:rPr lang="en-US" dirty="0" smtClean="0"/>
              <a:t>DHCP</a:t>
            </a:r>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Technical details</a:t>
            </a:r>
            <a:endParaRPr lang="en-US" dirty="0"/>
          </a:p>
        </p:txBody>
      </p:sp>
      <p:sp>
        <p:nvSpPr>
          <p:cNvPr id="3" name="Content Placeholder 2"/>
          <p:cNvSpPr>
            <a:spLocks noGrp="1"/>
          </p:cNvSpPr>
          <p:nvPr>
            <p:ph sz="quarter" idx="1"/>
          </p:nvPr>
        </p:nvSpPr>
        <p:spPr/>
        <p:txBody>
          <a:bodyPr/>
          <a:lstStyle/>
          <a:p>
            <a:r>
              <a:rPr lang="en-US" dirty="0" smtClean="0"/>
              <a:t>DHCP uses two ports:</a:t>
            </a:r>
          </a:p>
          <a:p>
            <a:pPr lvl="1"/>
            <a:r>
              <a:rPr lang="en-US" dirty="0" smtClean="0"/>
              <a:t>67/udp for the server side</a:t>
            </a:r>
          </a:p>
          <a:p>
            <a:pPr lvl="1"/>
            <a:r>
              <a:rPr lang="en-US" dirty="0" smtClean="0"/>
              <a:t>68/udp for the client side</a:t>
            </a:r>
          </a:p>
          <a:p>
            <a:pPr lvl="1"/>
            <a:r>
              <a:rPr lang="en-US" dirty="0" smtClean="0"/>
              <a:t>same as the ports assigned by IANA for BOOTP</a:t>
            </a:r>
          </a:p>
          <a:p>
            <a:r>
              <a:rPr lang="en-US" dirty="0" smtClean="0"/>
              <a:t>DHCP operations fall into four basic phases: </a:t>
            </a:r>
          </a:p>
          <a:p>
            <a:pPr lvl="1"/>
            <a:r>
              <a:rPr lang="en-US" dirty="0" smtClean="0"/>
              <a:t>Discovery</a:t>
            </a:r>
          </a:p>
          <a:p>
            <a:pPr lvl="1"/>
            <a:r>
              <a:rPr lang="en-US" dirty="0" smtClean="0"/>
              <a:t>Lease offer</a:t>
            </a:r>
          </a:p>
          <a:p>
            <a:pPr lvl="1"/>
            <a:r>
              <a:rPr lang="en-US" dirty="0" smtClean="0"/>
              <a:t>Request</a:t>
            </a:r>
          </a:p>
          <a:p>
            <a:pPr lvl="1"/>
            <a:r>
              <a:rPr lang="en-US" dirty="0" smtClean="0"/>
              <a:t>Lease acknowledgment</a:t>
            </a:r>
          </a:p>
          <a:p>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Discovery</a:t>
            </a:r>
            <a:endParaRPr lang="en-US" dirty="0"/>
          </a:p>
        </p:txBody>
      </p:sp>
      <p:sp>
        <p:nvSpPr>
          <p:cNvPr id="3" name="Content Placeholder 2"/>
          <p:cNvSpPr>
            <a:spLocks noGrp="1"/>
          </p:cNvSpPr>
          <p:nvPr>
            <p:ph sz="quarter" idx="1"/>
          </p:nvPr>
        </p:nvSpPr>
        <p:spPr/>
        <p:txBody>
          <a:bodyPr>
            <a:normAutofit/>
          </a:bodyPr>
          <a:lstStyle/>
          <a:p>
            <a:r>
              <a:rPr lang="en-US" dirty="0" smtClean="0"/>
              <a:t>Client broadcasts messages on the physical subnet to discover available DHCP servers</a:t>
            </a:r>
          </a:p>
          <a:p>
            <a:pPr lvl="1"/>
            <a:r>
              <a:rPr lang="en-US" dirty="0" smtClean="0"/>
              <a:t>Network administrators can configure a local router to forward DHCP packets to a DHCP server on a different subnet</a:t>
            </a:r>
          </a:p>
          <a:p>
            <a:pPr lvl="1"/>
            <a:r>
              <a:rPr lang="en-US" dirty="0" smtClean="0"/>
              <a:t>This client-implementation creates a User Datagram Protocol (UDP) packet with the broadcast destination</a:t>
            </a:r>
          </a:p>
          <a:p>
            <a:pPr lvl="2"/>
            <a:r>
              <a:rPr lang="en-US" dirty="0" smtClean="0"/>
              <a:t>255.255.255.255</a:t>
            </a:r>
          </a:p>
          <a:p>
            <a:pPr lvl="2">
              <a:buNone/>
            </a:pPr>
            <a:r>
              <a:rPr lang="en-US" b="1" i="1" dirty="0" smtClean="0">
                <a:solidFill>
                  <a:srgbClr val="FF0000"/>
                </a:solidFill>
              </a:rPr>
              <a:t>or</a:t>
            </a:r>
          </a:p>
          <a:p>
            <a:pPr lvl="2"/>
            <a:r>
              <a:rPr lang="en-US" dirty="0" smtClean="0"/>
              <a:t>Specific subnet broadcast address</a:t>
            </a:r>
          </a:p>
          <a:p>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Discovery</a:t>
            </a:r>
            <a:endParaRPr lang="en-US" dirty="0"/>
          </a:p>
        </p:txBody>
      </p:sp>
      <p:sp>
        <p:nvSpPr>
          <p:cNvPr id="3" name="Content Placeholder 2"/>
          <p:cNvSpPr>
            <a:spLocks noGrp="1"/>
          </p:cNvSpPr>
          <p:nvPr>
            <p:ph sz="quarter" idx="1"/>
          </p:nvPr>
        </p:nvSpPr>
        <p:spPr/>
        <p:txBody>
          <a:bodyPr>
            <a:normAutofit/>
          </a:bodyPr>
          <a:lstStyle/>
          <a:p>
            <a:r>
              <a:rPr lang="en-US" dirty="0" smtClean="0"/>
              <a:t>A DHCP client can also request its last-known IP address </a:t>
            </a:r>
          </a:p>
          <a:p>
            <a:pPr lvl="1"/>
            <a:r>
              <a:rPr lang="en-US" dirty="0" smtClean="0"/>
              <a:t>If the client remains connected to a network for which this IP is valid, the server might grant the request</a:t>
            </a:r>
          </a:p>
          <a:p>
            <a:pPr lvl="1"/>
            <a:r>
              <a:rPr lang="en-US" dirty="0" smtClean="0"/>
              <a:t>Otherwise, it depends whether the server is set up as authoritative or not</a:t>
            </a:r>
          </a:p>
          <a:p>
            <a:pPr lvl="2"/>
            <a:r>
              <a:rPr lang="en-US" dirty="0" smtClean="0"/>
              <a:t>An authoritative server will deny the request</a:t>
            </a:r>
          </a:p>
          <a:p>
            <a:pPr lvl="3"/>
            <a:r>
              <a:rPr lang="en-US" dirty="0" smtClean="0"/>
              <a:t>forcing the client ask for a new IP immediately</a:t>
            </a:r>
          </a:p>
          <a:p>
            <a:pPr lvl="2"/>
            <a:r>
              <a:rPr lang="en-US" dirty="0" smtClean="0"/>
              <a:t>A non-authoritative server simply ignores the request</a:t>
            </a:r>
          </a:p>
          <a:p>
            <a:pPr lvl="2"/>
            <a:r>
              <a:rPr lang="en-US" dirty="0" smtClean="0"/>
              <a:t>Leads to an implementation-dependent timeout for the client to give up on the request and ask for a new IP address</a:t>
            </a:r>
          </a:p>
          <a:p>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offer</a:t>
            </a:r>
            <a:endParaRPr lang="en-US" dirty="0"/>
          </a:p>
        </p:txBody>
      </p:sp>
      <p:sp>
        <p:nvSpPr>
          <p:cNvPr id="3" name="Content Placeholder 2"/>
          <p:cNvSpPr>
            <a:spLocks noGrp="1"/>
          </p:cNvSpPr>
          <p:nvPr>
            <p:ph sz="quarter" idx="1"/>
          </p:nvPr>
        </p:nvSpPr>
        <p:spPr>
          <a:xfrm>
            <a:off x="533400" y="1447800"/>
            <a:ext cx="8305800" cy="4953000"/>
          </a:xfrm>
        </p:spPr>
        <p:txBody>
          <a:bodyPr>
            <a:noAutofit/>
          </a:bodyPr>
          <a:lstStyle/>
          <a:p>
            <a:r>
              <a:rPr lang="en-US" sz="2400" dirty="0" smtClean="0"/>
              <a:t>When a DHCP server receives an IP lease request from a client, it:</a:t>
            </a:r>
          </a:p>
          <a:p>
            <a:pPr lvl="1"/>
            <a:r>
              <a:rPr lang="en-US" dirty="0" smtClean="0"/>
              <a:t>Reserves an IP address for the client</a:t>
            </a:r>
          </a:p>
          <a:p>
            <a:pPr lvl="1"/>
            <a:r>
              <a:rPr lang="en-US" dirty="0" smtClean="0"/>
              <a:t>Extends an IP lease offer by sending a DHCPOFFER message to the client containing:</a:t>
            </a:r>
          </a:p>
          <a:p>
            <a:pPr lvl="2">
              <a:spcBef>
                <a:spcPts val="0"/>
              </a:spcBef>
            </a:pPr>
            <a:r>
              <a:rPr lang="en-US" sz="1800" dirty="0" smtClean="0"/>
              <a:t>client's MAC address</a:t>
            </a:r>
          </a:p>
          <a:p>
            <a:pPr lvl="2">
              <a:spcBef>
                <a:spcPts val="0"/>
              </a:spcBef>
            </a:pPr>
            <a:r>
              <a:rPr lang="en-US" sz="1800" dirty="0" smtClean="0"/>
              <a:t>IP address that the server is offering</a:t>
            </a:r>
          </a:p>
          <a:p>
            <a:pPr lvl="2">
              <a:spcBef>
                <a:spcPts val="0"/>
              </a:spcBef>
            </a:pPr>
            <a:r>
              <a:rPr lang="en-US" sz="1800" dirty="0" smtClean="0"/>
              <a:t>subnet mask</a:t>
            </a:r>
          </a:p>
          <a:p>
            <a:pPr lvl="2">
              <a:spcBef>
                <a:spcPts val="0"/>
              </a:spcBef>
            </a:pPr>
            <a:r>
              <a:rPr lang="en-US" sz="1800" dirty="0" smtClean="0"/>
              <a:t>lease duration</a:t>
            </a:r>
          </a:p>
          <a:p>
            <a:pPr lvl="2">
              <a:spcBef>
                <a:spcPts val="0"/>
              </a:spcBef>
            </a:pPr>
            <a:r>
              <a:rPr lang="en-US" sz="1800" dirty="0" smtClean="0"/>
              <a:t>IP address of the DHCP server making the offer</a:t>
            </a:r>
          </a:p>
          <a:p>
            <a:r>
              <a:rPr lang="en-US" sz="2400" dirty="0" smtClean="0"/>
              <a:t>Server determines the configuration based on the client's hardware address as specified in the CHADDR (Client Hardware Address) field</a:t>
            </a:r>
          </a:p>
          <a:p>
            <a:pPr lvl="1"/>
            <a:r>
              <a:rPr lang="en-US" dirty="0" smtClean="0"/>
              <a:t>Here the server, 192.168.1.1, specifies the IP address in the YIADDR (Your IP Address) field</a:t>
            </a:r>
          </a:p>
          <a:p>
            <a:endParaRPr lang="en-US" sz="2400"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request</a:t>
            </a:r>
            <a:endParaRPr lang="en-US" dirty="0"/>
          </a:p>
        </p:txBody>
      </p:sp>
      <p:sp>
        <p:nvSpPr>
          <p:cNvPr id="3" name="Content Placeholder 2"/>
          <p:cNvSpPr>
            <a:spLocks noGrp="1"/>
          </p:cNvSpPr>
          <p:nvPr>
            <p:ph sz="quarter" idx="1"/>
          </p:nvPr>
        </p:nvSpPr>
        <p:spPr/>
        <p:txBody>
          <a:bodyPr>
            <a:normAutofit/>
          </a:bodyPr>
          <a:lstStyle/>
          <a:p>
            <a:r>
              <a:rPr lang="en-US" sz="2800" dirty="0" smtClean="0"/>
              <a:t>A client may receive DHCP offers from multiple servers</a:t>
            </a:r>
          </a:p>
          <a:p>
            <a:pPr lvl="1"/>
            <a:r>
              <a:rPr lang="en-US" sz="2800" dirty="0" smtClean="0"/>
              <a:t>Will only accept one DHCP offer</a:t>
            </a:r>
          </a:p>
          <a:p>
            <a:pPr lvl="1"/>
            <a:r>
              <a:rPr lang="en-US" sz="2800" dirty="0" smtClean="0"/>
              <a:t>Broadcast a DHCP request message for that offer</a:t>
            </a:r>
          </a:p>
          <a:p>
            <a:r>
              <a:rPr lang="en-US" sz="2800" dirty="0" smtClean="0"/>
              <a:t>Based on the Transaction ID field in the request</a:t>
            </a:r>
          </a:p>
          <a:p>
            <a:pPr lvl="1"/>
            <a:r>
              <a:rPr lang="en-US" sz="2800" dirty="0" smtClean="0"/>
              <a:t>Servers are informed whose offer the client has accepted </a:t>
            </a:r>
          </a:p>
          <a:p>
            <a:pPr lvl="1"/>
            <a:r>
              <a:rPr lang="en-US" sz="2800" dirty="0" smtClean="0"/>
              <a:t>When other DHCP servers receive this message</a:t>
            </a:r>
          </a:p>
          <a:p>
            <a:pPr lvl="2"/>
            <a:r>
              <a:rPr lang="en-US" sz="2400" dirty="0" smtClean="0"/>
              <a:t>Withdraw any offers that they might have made to the client</a:t>
            </a:r>
          </a:p>
          <a:p>
            <a:pPr lvl="2"/>
            <a:r>
              <a:rPr lang="en-US" sz="2400" dirty="0" smtClean="0"/>
              <a:t>Return the offered address to the pool of available addresses</a:t>
            </a:r>
          </a:p>
          <a:p>
            <a:endParaRPr lang="en-US" sz="2800"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acknowledgment</a:t>
            </a:r>
            <a:endParaRPr lang="en-US" dirty="0"/>
          </a:p>
        </p:txBody>
      </p:sp>
      <p:sp>
        <p:nvSpPr>
          <p:cNvPr id="3" name="Content Placeholder 2"/>
          <p:cNvSpPr>
            <a:spLocks noGrp="1"/>
          </p:cNvSpPr>
          <p:nvPr>
            <p:ph sz="quarter" idx="1"/>
          </p:nvPr>
        </p:nvSpPr>
        <p:spPr/>
        <p:txBody>
          <a:bodyPr>
            <a:normAutofit fontScale="92500"/>
          </a:bodyPr>
          <a:lstStyle/>
          <a:p>
            <a:r>
              <a:rPr lang="en-US" dirty="0" smtClean="0"/>
              <a:t>When the DHCP server receives the DHCPREQUEST message from the client</a:t>
            </a:r>
          </a:p>
          <a:p>
            <a:pPr lvl="1"/>
            <a:r>
              <a:rPr lang="en-US" dirty="0" smtClean="0"/>
              <a:t>Configuration processes enters its final phase</a:t>
            </a:r>
          </a:p>
          <a:p>
            <a:pPr lvl="1"/>
            <a:r>
              <a:rPr lang="en-US" dirty="0" smtClean="0"/>
              <a:t>Acknowledgement phase involves sending a DHCPACK packet to the client</a:t>
            </a:r>
          </a:p>
          <a:p>
            <a:pPr lvl="1"/>
            <a:r>
              <a:rPr lang="en-US" dirty="0" smtClean="0"/>
              <a:t>Packet includes </a:t>
            </a:r>
          </a:p>
          <a:p>
            <a:pPr lvl="2"/>
            <a:r>
              <a:rPr lang="en-US" dirty="0" smtClean="0"/>
              <a:t>Lease duration</a:t>
            </a:r>
          </a:p>
          <a:p>
            <a:pPr lvl="2"/>
            <a:r>
              <a:rPr lang="en-US" dirty="0"/>
              <a:t>A</a:t>
            </a:r>
            <a:r>
              <a:rPr lang="en-US" dirty="0" smtClean="0"/>
              <a:t>ny other configuration information that the client might have requested</a:t>
            </a:r>
          </a:p>
          <a:p>
            <a:pPr lvl="1"/>
            <a:r>
              <a:rPr lang="en-US" dirty="0" smtClean="0"/>
              <a:t>IP configuration process is then complete</a:t>
            </a:r>
          </a:p>
          <a:p>
            <a:r>
              <a:rPr lang="en-US" dirty="0" smtClean="0"/>
              <a:t>After the client obtains an IP address</a:t>
            </a:r>
          </a:p>
          <a:p>
            <a:pPr lvl="1"/>
            <a:r>
              <a:rPr lang="en-US" dirty="0" smtClean="0"/>
              <a:t>Client may use the Address Resolution Protocol (ARP) to prevent IP conflicts caused by overlapping address pools of DHCP servers</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information</a:t>
            </a:r>
            <a:endParaRPr lang="en-US" dirty="0"/>
          </a:p>
        </p:txBody>
      </p:sp>
      <p:sp>
        <p:nvSpPr>
          <p:cNvPr id="3" name="Content Placeholder 2"/>
          <p:cNvSpPr>
            <a:spLocks noGrp="1"/>
          </p:cNvSpPr>
          <p:nvPr>
            <p:ph sz="quarter" idx="1"/>
          </p:nvPr>
        </p:nvSpPr>
        <p:spPr/>
        <p:txBody>
          <a:bodyPr/>
          <a:lstStyle/>
          <a:p>
            <a:r>
              <a:rPr lang="en-US" dirty="0" smtClean="0"/>
              <a:t>A DHCP client may request more information than the server sent with the original DHCPOFFER</a:t>
            </a:r>
          </a:p>
          <a:p>
            <a:pPr lvl="1"/>
            <a:r>
              <a:rPr lang="en-US" dirty="0" smtClean="0"/>
              <a:t>The client may also request repeat data for a particular application</a:t>
            </a:r>
          </a:p>
          <a:p>
            <a:pPr lvl="2"/>
            <a:r>
              <a:rPr lang="en-US" dirty="0" smtClean="0"/>
              <a:t>For example, browsers use </a:t>
            </a:r>
            <a:r>
              <a:rPr lang="en-US" i="1" dirty="0" smtClean="0"/>
              <a:t>DHCP Inform</a:t>
            </a:r>
            <a:r>
              <a:rPr lang="en-US" dirty="0" smtClean="0"/>
              <a:t> to obtain web proxy settings via WPAD</a:t>
            </a:r>
          </a:p>
          <a:p>
            <a:pPr lvl="1"/>
            <a:r>
              <a:rPr lang="en-US" dirty="0" smtClean="0"/>
              <a:t>Such queries do not cause the DHCP server to refresh the IP expiry time in its database</a:t>
            </a:r>
          </a:p>
          <a:p>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releasing</a:t>
            </a:r>
            <a:endParaRPr lang="en-US" dirty="0"/>
          </a:p>
        </p:txBody>
      </p:sp>
      <p:sp>
        <p:nvSpPr>
          <p:cNvPr id="3" name="Content Placeholder 2"/>
          <p:cNvSpPr>
            <a:spLocks noGrp="1"/>
          </p:cNvSpPr>
          <p:nvPr>
            <p:ph sz="quarter" idx="1"/>
          </p:nvPr>
        </p:nvSpPr>
        <p:spPr/>
        <p:txBody>
          <a:bodyPr>
            <a:normAutofit/>
          </a:bodyPr>
          <a:lstStyle/>
          <a:p>
            <a:r>
              <a:rPr lang="en-US" sz="2800" dirty="0" smtClean="0"/>
              <a:t>Client</a:t>
            </a:r>
          </a:p>
          <a:p>
            <a:pPr lvl="1"/>
            <a:r>
              <a:rPr lang="en-US" sz="2800" dirty="0" smtClean="0"/>
              <a:t>Sends a request to the DHCP server to release the DHCP information</a:t>
            </a:r>
          </a:p>
          <a:p>
            <a:pPr lvl="1"/>
            <a:r>
              <a:rPr lang="en-US" sz="2800" dirty="0" smtClean="0"/>
              <a:t>Deactivates its IP address </a:t>
            </a:r>
          </a:p>
          <a:p>
            <a:r>
              <a:rPr lang="en-US" sz="2800" dirty="0" smtClean="0"/>
              <a:t>Client devices usually do not know when users may disconnect from the network</a:t>
            </a:r>
          </a:p>
          <a:p>
            <a:pPr lvl="1"/>
            <a:r>
              <a:rPr lang="en-US" sz="2800" dirty="0" smtClean="0"/>
              <a:t>Protocol does not mandate the sending of </a:t>
            </a:r>
            <a:r>
              <a:rPr lang="en-US" sz="2800" i="1" dirty="0" smtClean="0"/>
              <a:t>DHCP Release</a:t>
            </a:r>
            <a:endParaRPr lang="en-US" sz="2800" dirty="0" smtClean="0"/>
          </a:p>
          <a:p>
            <a:endParaRPr lang="en-US" sz="2800"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Client configuration parameters</a:t>
            </a:r>
            <a:endParaRPr lang="en-US" dirty="0"/>
          </a:p>
        </p:txBody>
      </p:sp>
      <p:sp>
        <p:nvSpPr>
          <p:cNvPr id="3" name="Content Placeholder 2"/>
          <p:cNvSpPr>
            <a:spLocks noGrp="1"/>
          </p:cNvSpPr>
          <p:nvPr>
            <p:ph sz="quarter" idx="1"/>
          </p:nvPr>
        </p:nvSpPr>
        <p:spPr/>
        <p:txBody>
          <a:bodyPr/>
          <a:lstStyle/>
          <a:p>
            <a:r>
              <a:rPr lang="en-US" dirty="0" smtClean="0"/>
              <a:t>DHCP server can provide optional configuration parameters to the client</a:t>
            </a:r>
          </a:p>
          <a:p>
            <a:pPr lvl="1"/>
            <a:r>
              <a:rPr lang="en-US" dirty="0" smtClean="0"/>
              <a:t>RFC 2132 describes the available DHCP options</a:t>
            </a:r>
          </a:p>
          <a:p>
            <a:pPr lvl="2"/>
            <a:r>
              <a:rPr lang="en-US" dirty="0" smtClean="0"/>
              <a:t>defined by Internet Assigned Numbers Authority (IANA)</a:t>
            </a:r>
          </a:p>
          <a:p>
            <a:pPr lvl="3"/>
            <a:r>
              <a:rPr lang="en-US" dirty="0" smtClean="0"/>
              <a:t>DHCP and BOOTP PARAMETERS</a:t>
            </a:r>
          </a:p>
          <a:p>
            <a:r>
              <a:rPr lang="en-US" dirty="0" smtClean="0"/>
              <a:t>DHCP client can select, manipulate and overwrite parameters provided by a DHCP server</a:t>
            </a:r>
          </a:p>
          <a:p>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Options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Option exists to identify vendor and functionality of a DHCP client</a:t>
            </a:r>
          </a:p>
          <a:p>
            <a:pPr lvl="1"/>
            <a:r>
              <a:rPr lang="en-US" dirty="0" smtClean="0"/>
              <a:t>Variable-length string of characters or octets</a:t>
            </a:r>
          </a:p>
          <a:p>
            <a:pPr lvl="2"/>
            <a:r>
              <a:rPr lang="en-US" dirty="0" smtClean="0"/>
              <a:t>Meaning specified by the vendor of the DHCP client</a:t>
            </a:r>
          </a:p>
          <a:p>
            <a:pPr lvl="1"/>
            <a:r>
              <a:rPr lang="en-US" dirty="0" smtClean="0"/>
              <a:t>Vendor Class Identifier (VCI) (Option 60). </a:t>
            </a:r>
          </a:p>
          <a:p>
            <a:pPr lvl="2"/>
            <a:r>
              <a:rPr lang="en-US" dirty="0" smtClean="0"/>
              <a:t>Method a DHCP client can utilize to communicate to the server that it is using a certain type of hardware or firmware is to set a value in its DHCP requests </a:t>
            </a:r>
          </a:p>
          <a:p>
            <a:pPr lvl="2"/>
            <a:r>
              <a:rPr lang="en-US" dirty="0" smtClean="0"/>
              <a:t>Allows DHCP server to differentiate between the two kinds of client machines</a:t>
            </a:r>
          </a:p>
          <a:p>
            <a:pPr lvl="3"/>
            <a:r>
              <a:rPr lang="en-US" dirty="0" smtClean="0"/>
              <a:t>e.g.  process requests from two types of modems appropriately</a:t>
            </a:r>
          </a:p>
          <a:p>
            <a:pPr lvl="1"/>
            <a:r>
              <a:rPr lang="en-US" dirty="0" smtClean="0"/>
              <a:t>Some types of set-top boxes also set the VCI (Option 60) to inform the DHCP server about the hardware type and functionality of the device</a:t>
            </a:r>
          </a:p>
          <a:p>
            <a:pPr lvl="2"/>
            <a:r>
              <a:rPr lang="en-US" dirty="0" smtClean="0"/>
              <a:t>Gives the DHCP server a hint about any required extra information that this client needs in a DHCP response</a:t>
            </a:r>
          </a:p>
          <a:p>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Dynamic Host Configuration Protocol</a:t>
            </a:r>
            <a:r>
              <a:rPr lang="en-US" dirty="0" smtClean="0"/>
              <a:t>  </a:t>
            </a:r>
            <a:br>
              <a:rPr lang="en-US" dirty="0" smtClean="0"/>
            </a:br>
            <a:r>
              <a:rPr lang="en-US" sz="3100" dirty="0" smtClean="0"/>
              <a:t>-- </a:t>
            </a:r>
            <a:r>
              <a:rPr lang="en-US" sz="3100" b="1" dirty="0" smtClean="0"/>
              <a:t>DHCP --</a:t>
            </a:r>
            <a:endParaRPr lang="en-US" sz="3100" dirty="0"/>
          </a:p>
        </p:txBody>
      </p:sp>
      <p:sp>
        <p:nvSpPr>
          <p:cNvPr id="3" name="Content Placeholder 2"/>
          <p:cNvSpPr>
            <a:spLocks noGrp="1"/>
          </p:cNvSpPr>
          <p:nvPr>
            <p:ph sz="quarter" idx="1"/>
          </p:nvPr>
        </p:nvSpPr>
        <p:spPr>
          <a:xfrm>
            <a:off x="533400" y="1447800"/>
            <a:ext cx="8153400" cy="5105400"/>
          </a:xfrm>
        </p:spPr>
        <p:txBody>
          <a:bodyPr>
            <a:normAutofit/>
          </a:bodyPr>
          <a:lstStyle/>
          <a:p>
            <a:r>
              <a:rPr lang="en-US" dirty="0" smtClean="0"/>
              <a:t>Networking protocol:</a:t>
            </a:r>
          </a:p>
          <a:p>
            <a:pPr lvl="1"/>
            <a:r>
              <a:rPr lang="en-US" dirty="0" smtClean="0"/>
              <a:t>Obtains </a:t>
            </a:r>
            <a:r>
              <a:rPr lang="en-US" b="1" i="1" dirty="0" smtClean="0"/>
              <a:t>configuration</a:t>
            </a:r>
            <a:r>
              <a:rPr lang="en-US" dirty="0" smtClean="0"/>
              <a:t> information for operation in an Internet Protocol network</a:t>
            </a:r>
          </a:p>
          <a:p>
            <a:pPr lvl="1"/>
            <a:r>
              <a:rPr lang="en-US" dirty="0" smtClean="0"/>
              <a:t>Used by network devices</a:t>
            </a:r>
          </a:p>
          <a:p>
            <a:pPr lvl="2"/>
            <a:r>
              <a:rPr lang="en-US" dirty="0" smtClean="0"/>
              <a:t>i.e. </a:t>
            </a:r>
            <a:r>
              <a:rPr lang="en-US" i="1" dirty="0" smtClean="0"/>
              <a:t>DHCP clients</a:t>
            </a:r>
            <a:endParaRPr lang="en-US" dirty="0" smtClean="0"/>
          </a:p>
          <a:p>
            <a:pPr lvl="1"/>
            <a:r>
              <a:rPr lang="en-US" dirty="0" smtClean="0"/>
              <a:t>Can reduce system administration workload</a:t>
            </a:r>
          </a:p>
          <a:p>
            <a:pPr lvl="1"/>
            <a:r>
              <a:rPr lang="en-US" dirty="0" smtClean="0"/>
              <a:t>Allows networks to add devices with little or no manual intervention</a:t>
            </a:r>
          </a:p>
          <a:p>
            <a:pPr lvl="1"/>
            <a:r>
              <a:rPr lang="en-US" dirty="0" smtClean="0"/>
              <a:t>Can reduce the number of IP addresses required for a network</a:t>
            </a:r>
          </a:p>
          <a:p>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DHCP Relaying</a:t>
            </a:r>
            <a:endParaRPr lang="en-US" dirty="0"/>
          </a:p>
        </p:txBody>
      </p:sp>
      <p:sp>
        <p:nvSpPr>
          <p:cNvPr id="3" name="Content Placeholder 2"/>
          <p:cNvSpPr>
            <a:spLocks noGrp="1"/>
          </p:cNvSpPr>
          <p:nvPr>
            <p:ph sz="quarter" idx="1"/>
          </p:nvPr>
        </p:nvSpPr>
        <p:spPr>
          <a:xfrm>
            <a:off x="914400" y="1447800"/>
            <a:ext cx="7772400" cy="5029200"/>
          </a:xfrm>
        </p:spPr>
        <p:txBody>
          <a:bodyPr>
            <a:normAutofit fontScale="92500" lnSpcReduction="20000"/>
          </a:bodyPr>
          <a:lstStyle/>
          <a:p>
            <a:r>
              <a:rPr lang="en-US" sz="2400" dirty="0" smtClean="0"/>
              <a:t>In small networks DHCP typically uses broadcasts</a:t>
            </a:r>
          </a:p>
          <a:p>
            <a:pPr lvl="1"/>
            <a:r>
              <a:rPr lang="en-US" sz="2000" dirty="0" smtClean="0"/>
              <a:t>In some circumstances, unicast addresses will be used</a:t>
            </a:r>
          </a:p>
          <a:p>
            <a:pPr lvl="2"/>
            <a:r>
              <a:rPr lang="en-US" sz="1800" dirty="0" smtClean="0"/>
              <a:t>For example: when networks have a single DHCP server that provides IP addresses for multiple subnets</a:t>
            </a:r>
          </a:p>
          <a:p>
            <a:r>
              <a:rPr lang="en-US" sz="2400" dirty="0" smtClean="0"/>
              <a:t>When a router for such a subnet receives a DHCP broadcast</a:t>
            </a:r>
          </a:p>
          <a:p>
            <a:pPr lvl="1"/>
            <a:r>
              <a:rPr lang="en-US" sz="2000" dirty="0" smtClean="0"/>
              <a:t>it converts it to unicast</a:t>
            </a:r>
          </a:p>
          <a:p>
            <a:pPr lvl="1"/>
            <a:r>
              <a:rPr lang="en-US" sz="2000" dirty="0" smtClean="0"/>
              <a:t>with a destination MAC/IP address of the configured DHCP server, source MAC/IP of the router itself</a:t>
            </a:r>
          </a:p>
          <a:p>
            <a:r>
              <a:rPr lang="en-US" sz="2400" dirty="0" smtClean="0"/>
              <a:t>GIADDR field of this modified request is populated with the IP address of the router interface on which it received the original DHCP request</a:t>
            </a:r>
          </a:p>
          <a:p>
            <a:pPr lvl="1"/>
            <a:r>
              <a:rPr lang="en-US" sz="2200" dirty="0" smtClean="0"/>
              <a:t>GIADDR: Gateway </a:t>
            </a:r>
            <a:r>
              <a:rPr lang="en-US" sz="2200" dirty="0" err="1" smtClean="0"/>
              <a:t>Ip</a:t>
            </a:r>
            <a:r>
              <a:rPr lang="en-US" sz="2200" dirty="0" smtClean="0"/>
              <a:t> </a:t>
            </a:r>
            <a:r>
              <a:rPr lang="en-US" sz="2200" dirty="0" err="1" smtClean="0"/>
              <a:t>ADDRess</a:t>
            </a:r>
            <a:endParaRPr lang="en-US" sz="2200" dirty="0" smtClean="0"/>
          </a:p>
          <a:p>
            <a:r>
              <a:rPr lang="en-US" sz="2400" dirty="0" smtClean="0"/>
              <a:t>DHCP server uses the GIADDR field to identify the subnet of the originating device in order to select an IP address from the correct pool</a:t>
            </a:r>
          </a:p>
          <a:p>
            <a:r>
              <a:rPr lang="en-US" sz="2400" dirty="0" smtClean="0"/>
              <a:t>DHCP server then sends the DHCP OFFER back to the router via unicast</a:t>
            </a:r>
          </a:p>
          <a:p>
            <a:r>
              <a:rPr lang="en-US" sz="2400" dirty="0" smtClean="0"/>
              <a:t>Router converts the DHCP OFFER back to a broadcast, sent out on the interface of the original device</a:t>
            </a:r>
          </a:p>
          <a:p>
            <a:endParaRPr lang="en-US" sz="2400"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a:t>
            </a:r>
            <a:endParaRPr lang="en-US" dirty="0"/>
          </a:p>
        </p:txBody>
      </p:sp>
      <p:sp>
        <p:nvSpPr>
          <p:cNvPr id="3" name="Content Placeholder 2"/>
          <p:cNvSpPr>
            <a:spLocks noGrp="1"/>
          </p:cNvSpPr>
          <p:nvPr>
            <p:ph sz="quarter" idx="1"/>
          </p:nvPr>
        </p:nvSpPr>
        <p:spPr>
          <a:xfrm>
            <a:off x="685800" y="1447800"/>
            <a:ext cx="8001000" cy="5105400"/>
          </a:xfrm>
        </p:spPr>
        <p:txBody>
          <a:bodyPr>
            <a:normAutofit fontScale="92500" lnSpcReduction="20000"/>
          </a:bodyPr>
          <a:lstStyle/>
          <a:p>
            <a:r>
              <a:rPr lang="en-US" dirty="0" smtClean="0"/>
              <a:t>DHCP protocol became a standard before network security became a significant issue: </a:t>
            </a:r>
          </a:p>
          <a:p>
            <a:pPr lvl="1"/>
            <a:r>
              <a:rPr lang="en-US" dirty="0" smtClean="0"/>
              <a:t>DHCP includes no security features</a:t>
            </a:r>
          </a:p>
          <a:p>
            <a:pPr lvl="1"/>
            <a:r>
              <a:rPr lang="en-US" dirty="0" smtClean="0"/>
              <a:t>Potentially vulnerable to two types of attacks:</a:t>
            </a:r>
          </a:p>
          <a:p>
            <a:pPr lvl="2"/>
            <a:r>
              <a:rPr lang="en-US" dirty="0" smtClean="0"/>
              <a:t>Unauthorized DHCP Servers:</a:t>
            </a:r>
          </a:p>
          <a:p>
            <a:pPr lvl="3"/>
            <a:r>
              <a:rPr lang="en-US" dirty="0" smtClean="0"/>
              <a:t>Since one cannot specify the server you want:</a:t>
            </a:r>
          </a:p>
          <a:p>
            <a:pPr lvl="4"/>
            <a:r>
              <a:rPr lang="en-US" dirty="0" smtClean="0"/>
              <a:t>an unauthorized server can respond to client requests</a:t>
            </a:r>
          </a:p>
          <a:p>
            <a:pPr lvl="4"/>
            <a:r>
              <a:rPr lang="en-US" dirty="0" smtClean="0"/>
              <a:t>sending client network configuration values that are beneficial to the attacker</a:t>
            </a:r>
          </a:p>
          <a:p>
            <a:pPr lvl="3"/>
            <a:r>
              <a:rPr lang="en-US" dirty="0" smtClean="0"/>
              <a:t>As an example, a hacker can hijack the DHCP process to configure clients to use a malicious DNS server or router</a:t>
            </a:r>
          </a:p>
          <a:p>
            <a:pPr lvl="2"/>
            <a:r>
              <a:rPr lang="en-US" dirty="0" smtClean="0"/>
              <a:t>Unauthorized DHCP Clients: </a:t>
            </a:r>
          </a:p>
          <a:p>
            <a:pPr lvl="3"/>
            <a:r>
              <a:rPr lang="en-US" dirty="0" smtClean="0"/>
              <a:t>By masquerading as a legitimate client, an unauthorized client can gain access to network configuration and an IP address on a network it should otherwise not be allowed to use</a:t>
            </a:r>
          </a:p>
          <a:p>
            <a:pPr lvl="3"/>
            <a:r>
              <a:rPr lang="en-US" dirty="0" smtClean="0"/>
              <a:t>By flooding the DHCP server with requests for IP addresses</a:t>
            </a:r>
          </a:p>
          <a:p>
            <a:pPr lvl="4"/>
            <a:r>
              <a:rPr lang="en-US" dirty="0" smtClean="0"/>
              <a:t>it is possible for an attacker to exhaust the pool of available IP addresses</a:t>
            </a:r>
          </a:p>
          <a:p>
            <a:pPr lvl="4"/>
            <a:r>
              <a:rPr lang="en-US" dirty="0" smtClean="0"/>
              <a:t>disrupting normal network activity (a denial of service attack)</a:t>
            </a:r>
          </a:p>
          <a:p>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a:t>
            </a:r>
            <a:endParaRPr lang="en-US" dirty="0"/>
          </a:p>
        </p:txBody>
      </p:sp>
      <p:sp>
        <p:nvSpPr>
          <p:cNvPr id="3" name="Content Placeholder 2"/>
          <p:cNvSpPr>
            <a:spLocks noGrp="1"/>
          </p:cNvSpPr>
          <p:nvPr>
            <p:ph sz="quarter" idx="1"/>
          </p:nvPr>
        </p:nvSpPr>
        <p:spPr/>
        <p:txBody>
          <a:bodyPr>
            <a:normAutofit/>
          </a:bodyPr>
          <a:lstStyle/>
          <a:p>
            <a:r>
              <a:rPr lang="en-US" dirty="0" smtClean="0"/>
              <a:t>RFC 3118 ("Authentication for DHCP Messages") introduced authentication information into DHCP messages</a:t>
            </a:r>
          </a:p>
          <a:p>
            <a:pPr lvl="1"/>
            <a:r>
              <a:rPr lang="en-US" dirty="0" smtClean="0"/>
              <a:t>Allows clients and servers to reject information from invalid sources</a:t>
            </a:r>
          </a:p>
          <a:p>
            <a:pPr lvl="1"/>
            <a:r>
              <a:rPr lang="en-US" dirty="0" smtClean="0"/>
              <a:t>Although support for this protocol is widespread:</a:t>
            </a:r>
          </a:p>
          <a:p>
            <a:pPr lvl="2"/>
            <a:r>
              <a:rPr lang="en-US" dirty="0" smtClean="0"/>
              <a:t>Large numbers of clients and servers still do not fully support authentication</a:t>
            </a:r>
          </a:p>
          <a:p>
            <a:pPr lvl="2"/>
            <a:r>
              <a:rPr lang="en-US" dirty="0" smtClean="0"/>
              <a:t>Forces servers to support clients that do not support this feature</a:t>
            </a:r>
          </a:p>
          <a:p>
            <a:pPr lvl="1"/>
            <a:r>
              <a:rPr lang="en-US" dirty="0" smtClean="0"/>
              <a:t>As a result, other security measures are usually implemented around the DHCP server (such as </a:t>
            </a:r>
            <a:r>
              <a:rPr lang="en-US" dirty="0" err="1" smtClean="0"/>
              <a:t>IPsec</a:t>
            </a:r>
            <a:r>
              <a:rPr lang="en-US" dirty="0" smtClean="0"/>
              <a:t>)</a:t>
            </a:r>
          </a:p>
          <a:p>
            <a:pPr lvl="2"/>
            <a:r>
              <a:rPr lang="en-US" dirty="0" smtClean="0"/>
              <a:t>Ensures that only authenticated clients and servers are granted access to the network</a:t>
            </a:r>
          </a:p>
          <a:p>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Addresses should be dynamically linked to a secure DNS server</a:t>
            </a:r>
          </a:p>
          <a:p>
            <a:pPr lvl="1"/>
            <a:r>
              <a:rPr lang="en-US" dirty="0" smtClean="0"/>
              <a:t>Allows troubleshooting by name rather than by a potentially unknown address</a:t>
            </a:r>
          </a:p>
          <a:p>
            <a:pPr lvl="1"/>
            <a:r>
              <a:rPr lang="en-US" dirty="0" smtClean="0"/>
              <a:t>Effective DHCP-DNS linkage requires having a file of either MAC addresses or local names that will be sent to DNS that uniquely identifies physical hosts, IP addresses, and other parameters such as the default gateway, subnet mask, and IP addresses of DNS servers from a DHCP server</a:t>
            </a:r>
          </a:p>
          <a:p>
            <a:pPr lvl="1"/>
            <a:r>
              <a:rPr lang="en-US" dirty="0" smtClean="0"/>
              <a:t>DHCP server ensures that all IP addresses are unique</a:t>
            </a:r>
          </a:p>
          <a:p>
            <a:pPr lvl="2"/>
            <a:r>
              <a:rPr lang="en-US" dirty="0" smtClean="0"/>
              <a:t>i.e. no IP address are assigned to a second client while the first client's assignment is valid (its </a:t>
            </a:r>
            <a:r>
              <a:rPr lang="en-US" i="1" dirty="0" smtClean="0"/>
              <a:t>lease</a:t>
            </a:r>
            <a:r>
              <a:rPr lang="en-US" dirty="0" smtClean="0"/>
              <a:t> has not expired)</a:t>
            </a:r>
          </a:p>
          <a:p>
            <a:pPr lvl="1"/>
            <a:r>
              <a:rPr lang="en-US" smtClean="0"/>
              <a:t>IP </a:t>
            </a:r>
            <a:r>
              <a:rPr lang="en-US" dirty="0" smtClean="0"/>
              <a:t>address pool management is done by the server and not by a </a:t>
            </a:r>
            <a:r>
              <a:rPr lang="en-US" smtClean="0"/>
              <a:t>network administrator</a:t>
            </a:r>
            <a:endParaRPr lang="en-US" dirty="0" smtClean="0"/>
          </a:p>
          <a:p>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7772400" cy="1143000"/>
          </a:xfrm>
        </p:spPr>
        <p:txBody>
          <a:bodyPr/>
          <a:lstStyle/>
          <a:p>
            <a:r>
              <a:rPr lang="en-US" dirty="0" smtClean="0"/>
              <a:t>DHCP can:</a:t>
            </a:r>
            <a:endParaRPr lang="en-US" dirty="0"/>
          </a:p>
        </p:txBody>
      </p:sp>
      <p:sp>
        <p:nvSpPr>
          <p:cNvPr id="3" name="TPAnswers"/>
          <p:cNvSpPr>
            <a:spLocks noGrp="1"/>
          </p:cNvSpPr>
          <p:nvPr>
            <p:ph type="body" idx="1"/>
            <p:custDataLst>
              <p:tags r:id="rId3"/>
            </p:custDataLst>
          </p:nvPr>
        </p:nvSpPr>
        <p:spPr>
          <a:xfrm>
            <a:off x="457200" y="1600200"/>
            <a:ext cx="4114800" cy="4572000"/>
          </a:xfrm>
        </p:spPr>
        <p:txBody>
          <a:bodyPr>
            <a:normAutofit lnSpcReduction="10000"/>
          </a:bodyPr>
          <a:lstStyle/>
          <a:p>
            <a:pPr marL="514350" indent="-514350">
              <a:spcBef>
                <a:spcPct val="20000"/>
              </a:spcBef>
              <a:buFont typeface="Wingdings 2"/>
              <a:buAutoNum type="alphaUcPeriod"/>
            </a:pPr>
            <a:r>
              <a:rPr lang="en-US" sz="3200" dirty="0" smtClean="0"/>
              <a:t>Ease the installation of new computers</a:t>
            </a:r>
          </a:p>
          <a:p>
            <a:pPr marL="514350" indent="-514350">
              <a:spcBef>
                <a:spcPct val="20000"/>
              </a:spcBef>
              <a:buFont typeface="Wingdings 2"/>
              <a:buAutoNum type="alphaUcPeriod"/>
            </a:pPr>
            <a:r>
              <a:rPr lang="en-US" sz="3200" dirty="0"/>
              <a:t>Reduce the number of IP addresses required in an organization</a:t>
            </a:r>
          </a:p>
          <a:p>
            <a:pPr marL="514350" indent="-514350">
              <a:spcBef>
                <a:spcPct val="20000"/>
              </a:spcBef>
              <a:buFont typeface="Wingdings 2"/>
              <a:buAutoNum type="alphaUcPeriod"/>
            </a:pPr>
            <a:r>
              <a:rPr lang="en-US" sz="3200" smtClean="0"/>
              <a:t>Assign </a:t>
            </a:r>
            <a:r>
              <a:rPr lang="en-US" sz="3200" dirty="0" smtClean="0"/>
              <a:t>gateway addresses on clients</a:t>
            </a:r>
          </a:p>
          <a:p>
            <a:pPr marL="514350" indent="-514350">
              <a:spcBef>
                <a:spcPct val="20000"/>
              </a:spcBef>
              <a:buFont typeface="Wingdings 2"/>
              <a:buAutoNum type="alphaUcPeriod"/>
            </a:pPr>
            <a:r>
              <a:rPr lang="en-US" sz="3200" dirty="0" smtClean="0"/>
              <a:t>All of the above</a:t>
            </a:r>
          </a:p>
          <a:p>
            <a:pPr marL="514350" indent="-514350">
              <a:spcBef>
                <a:spcPct val="20000"/>
              </a:spcBef>
              <a:buFont typeface="Wingdings 2"/>
              <a:buAutoNum type="alphaUcPeriod"/>
            </a:pPr>
            <a:r>
              <a:rPr lang="en-US" sz="3200" dirty="0" smtClean="0"/>
              <a:t>None of the above</a:t>
            </a:r>
            <a:endParaRPr lang="en-US"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767701293"/>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048" name="Chart" r:id="rId7" imgW="4572034" imgH="5143584" progId="MSGraph.Chart.8">
                  <p:embed followColorScheme="full"/>
                </p:oleObj>
              </mc:Choice>
              <mc:Fallback>
                <p:oleObj name="Chart" r:id="rId7" imgW="4572034" imgH="5143584" progId="MSGraph.Chart.8">
                  <p:embed followColorScheme="full"/>
                  <p:pic>
                    <p:nvPicPr>
                      <p:cNvPr id="0" name=""/>
                      <p:cNvPicPr/>
                      <p:nvPr/>
                    </p:nvPicPr>
                    <p:blipFill>
                      <a:blip r:embed="rId8"/>
                      <a:stretch>
                        <a:fillRect/>
                      </a:stretch>
                    </p:blipFill>
                    <p:spPr>
                      <a:xfrm>
                        <a:off x="4508500" y="1600200"/>
                        <a:ext cx="4572000" cy="5143500"/>
                      </a:xfrm>
                      <a:prstGeom prst="rect">
                        <a:avLst/>
                      </a:prstGeom>
                    </p:spPr>
                  </p:pic>
                </p:oleObj>
              </mc:Fallback>
            </mc:AlternateContent>
          </a:graphicData>
        </a:graphic>
      </p:graphicFrame>
      <p:sp>
        <p:nvSpPr>
          <p:cNvPr id="5" name="TPCountdownTrigger"/>
          <p:cNvSpPr/>
          <p:nvPr/>
        </p:nvSpPr>
        <p:spPr>
          <a:xfrm>
            <a:off x="0" y="0"/>
            <a:ext cx="12700" cy="12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TPCountdown" hidden="1"/>
          <p:cNvGrpSpPr/>
          <p:nvPr>
            <p:custDataLst>
              <p:tags r:id="rId5"/>
            </p:custDataLst>
          </p:nvPr>
        </p:nvGrpSpPr>
        <p:grpSpPr>
          <a:xfrm>
            <a:off x="8382000" y="6096000"/>
            <a:ext cx="635000" cy="635000"/>
            <a:chOff x="8318500" y="6032500"/>
            <a:chExt cx="635000" cy="635000"/>
          </a:xfrm>
        </p:grpSpPr>
        <p:sp>
          <p:nvSpPr>
            <p:cNvPr id="6" name="Countdown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untdownText" hidden="1"/>
            <p:cNvSpPr txBox="1"/>
            <p:nvPr/>
          </p:nvSpPr>
          <p:spPr>
            <a:xfrm>
              <a:off x="8318500" y="6032500"/>
              <a:ext cx="635000" cy="635000"/>
            </a:xfrm>
            <a:prstGeom prst="rect">
              <a:avLst/>
            </a:prstGeom>
            <a:noFill/>
          </p:spPr>
          <p:txBody>
            <a:bodyPr vert="horz" rtlCol="0" anchor="ctr" anchorCtr="1">
              <a:noAutofit/>
            </a:bodyPr>
            <a:lstStyle/>
            <a:p>
              <a:pPr algn="ctr"/>
              <a:r>
                <a:rPr lang="en-US" b="1" smtClean="0">
                  <a:latin typeface="Tahoma"/>
                </a:rPr>
                <a:t>5</a:t>
              </a:r>
              <a:endParaRPr lang="en-US" b="1">
                <a:latin typeface="Tahoma"/>
              </a:endParaRPr>
            </a:p>
          </p:txBody>
        </p:sp>
      </p:grpSp>
      <p:sp>
        <p:nvSpPr>
          <p:cNvPr id="9" name="TextBox 8"/>
          <p:cNvSpPr txBox="1"/>
          <p:nvPr/>
        </p:nvSpPr>
        <p:spPr>
          <a:xfrm>
            <a:off x="990600" y="6413500"/>
            <a:ext cx="700833" cy="369332"/>
          </a:xfrm>
          <a:prstGeom prst="rect">
            <a:avLst/>
          </a:prstGeom>
          <a:noFill/>
        </p:spPr>
        <p:txBody>
          <a:bodyPr wrap="none" rtlCol="0">
            <a:spAutoFit/>
          </a:bodyPr>
          <a:lstStyle/>
          <a:p>
            <a:r>
              <a:rPr lang="en-US" smtClean="0"/>
              <a:t>30 sec</a:t>
            </a:r>
            <a:endParaRPr lang="en-US"/>
          </a:p>
        </p:txBody>
      </p:sp>
    </p:spTree>
    <p:custDataLst>
      <p:tags r:id="rId2"/>
    </p:custDataLst>
    <p:extLst>
      <p:ext uri="{BB962C8B-B14F-4D97-AF65-F5344CB8AC3E}">
        <p14:creationId xmlns:p14="http://schemas.microsoft.com/office/powerpoint/2010/main" val="361450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Dynamic Host Configuration Protocol</a:t>
            </a:r>
            <a:r>
              <a:rPr lang="en-US" dirty="0" smtClean="0"/>
              <a:t>  </a:t>
            </a:r>
            <a:br>
              <a:rPr lang="en-US" dirty="0" smtClean="0"/>
            </a:br>
            <a:r>
              <a:rPr lang="en-US" b="1" dirty="0" smtClean="0"/>
              <a:t>DHCP</a:t>
            </a:r>
            <a:endParaRPr lang="en-US" dirty="0"/>
          </a:p>
        </p:txBody>
      </p:sp>
      <p:sp>
        <p:nvSpPr>
          <p:cNvPr id="3" name="Content Placeholder 2"/>
          <p:cNvSpPr>
            <a:spLocks noGrp="1"/>
          </p:cNvSpPr>
          <p:nvPr>
            <p:ph sz="quarter" idx="1"/>
          </p:nvPr>
        </p:nvSpPr>
        <p:spPr>
          <a:xfrm>
            <a:off x="914400" y="1447800"/>
            <a:ext cx="7772400" cy="5105400"/>
          </a:xfrm>
        </p:spPr>
        <p:txBody>
          <a:bodyPr>
            <a:normAutofit/>
          </a:bodyPr>
          <a:lstStyle/>
          <a:p>
            <a:r>
              <a:rPr lang="en-US" dirty="0" smtClean="0"/>
              <a:t>Specifications:</a:t>
            </a:r>
          </a:p>
          <a:p>
            <a:pPr lvl="1"/>
            <a:r>
              <a:rPr lang="en-US" dirty="0" smtClean="0"/>
              <a:t>RFC 1531 initially defined DHCP as a standard-track protocol</a:t>
            </a:r>
          </a:p>
          <a:p>
            <a:pPr lvl="2"/>
            <a:r>
              <a:rPr lang="en-US" dirty="0" smtClean="0"/>
              <a:t>October 1993 </a:t>
            </a:r>
          </a:p>
          <a:p>
            <a:pPr lvl="2"/>
            <a:r>
              <a:rPr lang="en-US" dirty="0" smtClean="0"/>
              <a:t>Succeeded the Bootstrap Protocol (BOOTP)</a:t>
            </a:r>
          </a:p>
          <a:p>
            <a:pPr lvl="1"/>
            <a:r>
              <a:rPr lang="en-US" dirty="0" smtClean="0"/>
              <a:t>RFC 2131 updated DHCP for Internet Protocol version 4 (IPv4) networks</a:t>
            </a:r>
          </a:p>
          <a:p>
            <a:pPr lvl="2"/>
            <a:r>
              <a:rPr lang="en-US" dirty="0" smtClean="0"/>
              <a:t>released in 1997</a:t>
            </a:r>
          </a:p>
          <a:p>
            <a:pPr lvl="1"/>
            <a:r>
              <a:rPr lang="en-US" dirty="0" smtClean="0"/>
              <a:t>RFC 3315 defined the extensions of DHCP for IPv6 (DHCPv6)</a:t>
            </a:r>
          </a:p>
          <a:p>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Technical overview</a:t>
            </a:r>
            <a:endParaRPr lang="en-US" dirty="0"/>
          </a:p>
        </p:txBody>
      </p:sp>
      <p:sp>
        <p:nvSpPr>
          <p:cNvPr id="3" name="Content Placeholder 2"/>
          <p:cNvSpPr>
            <a:spLocks noGrp="1"/>
          </p:cNvSpPr>
          <p:nvPr>
            <p:ph sz="quarter" idx="1"/>
          </p:nvPr>
        </p:nvSpPr>
        <p:spPr>
          <a:xfrm>
            <a:off x="457200" y="1600200"/>
            <a:ext cx="8229600" cy="5257800"/>
          </a:xfrm>
        </p:spPr>
        <p:txBody>
          <a:bodyPr>
            <a:normAutofit/>
          </a:bodyPr>
          <a:lstStyle/>
          <a:p>
            <a:r>
              <a:rPr lang="en-US" dirty="0" smtClean="0"/>
              <a:t>DHCP automates network-parameter assignment to network devices</a:t>
            </a:r>
          </a:p>
          <a:p>
            <a:pPr lvl="1"/>
            <a:r>
              <a:rPr lang="en-US" dirty="0" smtClean="0"/>
              <a:t>From one or more DHCP servers</a:t>
            </a:r>
          </a:p>
          <a:p>
            <a:pPr lvl="1"/>
            <a:r>
              <a:rPr lang="en-US" dirty="0" smtClean="0"/>
              <a:t>DHCP makes it easy to add new machines to the network</a:t>
            </a:r>
          </a:p>
          <a:p>
            <a:pPr lvl="2"/>
            <a:r>
              <a:rPr lang="en-US" dirty="0" smtClean="0"/>
              <a:t>Even for small networks</a:t>
            </a:r>
          </a:p>
          <a:p>
            <a:pPr lvl="2"/>
            <a:endParaRPr lang="en-US" dirty="0"/>
          </a:p>
          <a:p>
            <a:r>
              <a:rPr lang="en-US" dirty="0" smtClean="0"/>
              <a:t>May reduce number of IP addresses required for an organization</a:t>
            </a:r>
          </a:p>
          <a:p>
            <a:pPr lvl="1"/>
            <a:r>
              <a:rPr lang="en-US" dirty="0" smtClean="0"/>
              <a:t>E.g. laptops that may be off site don’t need an IP address</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b="1" dirty="0" smtClean="0"/>
              <a:t>Technical overview</a:t>
            </a:r>
            <a:endParaRPr lang="en-US" dirty="0"/>
          </a:p>
        </p:txBody>
      </p:sp>
      <p:sp>
        <p:nvSpPr>
          <p:cNvPr id="3" name="Content Placeholder 2"/>
          <p:cNvSpPr>
            <a:spLocks noGrp="1"/>
          </p:cNvSpPr>
          <p:nvPr>
            <p:ph sz="quarter" idx="1"/>
          </p:nvPr>
        </p:nvSpPr>
        <p:spPr>
          <a:xfrm>
            <a:off x="457200" y="914400"/>
            <a:ext cx="8229600" cy="5943600"/>
          </a:xfrm>
        </p:spPr>
        <p:txBody>
          <a:bodyPr>
            <a:normAutofit fontScale="92500" lnSpcReduction="10000"/>
          </a:bodyPr>
          <a:lstStyle/>
          <a:p>
            <a:r>
              <a:rPr lang="en-US" dirty="0" smtClean="0"/>
              <a:t>When a DHCP-configured client connects to a network:</a:t>
            </a:r>
          </a:p>
          <a:p>
            <a:pPr lvl="2"/>
            <a:r>
              <a:rPr lang="en-US" dirty="0" smtClean="0"/>
              <a:t>computer or any other network-aware device</a:t>
            </a:r>
          </a:p>
          <a:p>
            <a:pPr lvl="1"/>
            <a:r>
              <a:rPr lang="en-US" dirty="0" smtClean="0"/>
              <a:t>DHCP client sends a broadcast query requesting information from a DHCP server</a:t>
            </a:r>
          </a:p>
          <a:p>
            <a:pPr lvl="2"/>
            <a:r>
              <a:rPr lang="en-US" dirty="0" smtClean="0"/>
              <a:t>DHCP server manages a pool of available IP addresses</a:t>
            </a:r>
          </a:p>
          <a:p>
            <a:pPr lvl="3"/>
            <a:r>
              <a:rPr lang="en-US" dirty="0" smtClean="0"/>
              <a:t>Contains information about client configuration parameters such as:</a:t>
            </a:r>
          </a:p>
          <a:p>
            <a:pPr lvl="4"/>
            <a:r>
              <a:rPr lang="en-US" dirty="0" smtClean="0"/>
              <a:t>Default gateway</a:t>
            </a:r>
          </a:p>
          <a:p>
            <a:pPr lvl="4"/>
            <a:r>
              <a:rPr lang="en-US" dirty="0"/>
              <a:t>D</a:t>
            </a:r>
            <a:r>
              <a:rPr lang="en-US" dirty="0" smtClean="0"/>
              <a:t>omain name</a:t>
            </a:r>
          </a:p>
          <a:p>
            <a:pPr lvl="4"/>
            <a:r>
              <a:rPr lang="en-US" dirty="0" smtClean="0"/>
              <a:t>DNS servers</a:t>
            </a:r>
          </a:p>
          <a:p>
            <a:pPr lvl="4"/>
            <a:r>
              <a:rPr lang="en-US" dirty="0"/>
              <a:t>O</a:t>
            </a:r>
            <a:r>
              <a:rPr lang="en-US" dirty="0" smtClean="0"/>
              <a:t>ther servers (such as time servers)</a:t>
            </a:r>
          </a:p>
          <a:p>
            <a:pPr lvl="4"/>
            <a:r>
              <a:rPr lang="en-US" dirty="0" smtClean="0"/>
              <a:t>and others…</a:t>
            </a:r>
          </a:p>
          <a:p>
            <a:pPr lvl="1"/>
            <a:r>
              <a:rPr lang="en-US" dirty="0" smtClean="0"/>
              <a:t>DHCP server assigns the requesting computer:</a:t>
            </a:r>
          </a:p>
          <a:p>
            <a:pPr lvl="2"/>
            <a:r>
              <a:rPr lang="en-US" dirty="0" smtClean="0"/>
              <a:t>IP address</a:t>
            </a:r>
          </a:p>
          <a:p>
            <a:pPr lvl="2"/>
            <a:r>
              <a:rPr lang="en-US" dirty="0"/>
              <a:t>L</a:t>
            </a:r>
            <a:r>
              <a:rPr lang="en-US" dirty="0" smtClean="0"/>
              <a:t>ease (length of time the allocation is valid)</a:t>
            </a:r>
          </a:p>
          <a:p>
            <a:pPr lvl="2"/>
            <a:r>
              <a:rPr lang="en-US" dirty="0"/>
              <a:t>O</a:t>
            </a:r>
            <a:r>
              <a:rPr lang="en-US" dirty="0" smtClean="0"/>
              <a:t>ther IP configuration parameters</a:t>
            </a:r>
          </a:p>
          <a:p>
            <a:pPr lvl="3"/>
            <a:r>
              <a:rPr lang="en-US" dirty="0" smtClean="0"/>
              <a:t>Such as the subnet mask and the default gateway</a:t>
            </a:r>
          </a:p>
          <a:p>
            <a:r>
              <a:rPr lang="en-US" dirty="0" smtClean="0"/>
              <a:t>Query typically initiated immediately after booting</a:t>
            </a:r>
          </a:p>
          <a:p>
            <a:pPr lvl="1"/>
            <a:r>
              <a:rPr lang="en-US" dirty="0" smtClean="0"/>
              <a:t>Must complete before the client can initiate IP-based communication</a:t>
            </a:r>
          </a:p>
          <a:p>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Technical overview</a:t>
            </a:r>
            <a:endParaRPr lang="en-US" dirty="0"/>
          </a:p>
        </p:txBody>
      </p:sp>
      <p:sp>
        <p:nvSpPr>
          <p:cNvPr id="3" name="Content Placeholder 2"/>
          <p:cNvSpPr>
            <a:spLocks noGrp="1"/>
          </p:cNvSpPr>
          <p:nvPr>
            <p:ph sz="quarter" idx="1"/>
          </p:nvPr>
        </p:nvSpPr>
        <p:spPr>
          <a:xfrm>
            <a:off x="533400" y="1447800"/>
            <a:ext cx="8153400" cy="4572000"/>
          </a:xfrm>
        </p:spPr>
        <p:txBody>
          <a:bodyPr/>
          <a:lstStyle/>
          <a:p>
            <a:r>
              <a:rPr lang="en-US" dirty="0" smtClean="0"/>
              <a:t>Depending on implementation, the DHCP server may have three methods of allocating IP-addresses:</a:t>
            </a:r>
          </a:p>
          <a:p>
            <a:pPr lvl="1"/>
            <a:r>
              <a:rPr lang="en-US" i="1" dirty="0" smtClean="0"/>
              <a:t>dynamic allocation</a:t>
            </a:r>
            <a:endParaRPr lang="en-US" dirty="0" smtClean="0"/>
          </a:p>
          <a:p>
            <a:pPr lvl="1"/>
            <a:r>
              <a:rPr lang="en-US" i="1" dirty="0" smtClean="0"/>
              <a:t>automatic allocation</a:t>
            </a:r>
            <a:endParaRPr lang="en-US" dirty="0" smtClean="0"/>
          </a:p>
          <a:p>
            <a:pPr lvl="1"/>
            <a:r>
              <a:rPr lang="en-US" i="1" dirty="0" smtClean="0"/>
              <a:t>static allocation</a:t>
            </a:r>
            <a:endParaRPr lang="en-US" dirty="0" smtClean="0"/>
          </a:p>
          <a:p>
            <a:pPr lvl="1"/>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Technical overview</a:t>
            </a:r>
            <a:endParaRPr lang="en-US" dirty="0"/>
          </a:p>
        </p:txBody>
      </p:sp>
      <p:sp>
        <p:nvSpPr>
          <p:cNvPr id="3" name="Content Placeholder 2"/>
          <p:cNvSpPr>
            <a:spLocks noGrp="1"/>
          </p:cNvSpPr>
          <p:nvPr>
            <p:ph sz="quarter" idx="1"/>
          </p:nvPr>
        </p:nvSpPr>
        <p:spPr>
          <a:xfrm>
            <a:off x="457200" y="1600200"/>
            <a:ext cx="8229600" cy="5257800"/>
          </a:xfrm>
        </p:spPr>
        <p:txBody>
          <a:bodyPr>
            <a:normAutofit/>
          </a:bodyPr>
          <a:lstStyle/>
          <a:p>
            <a:r>
              <a:rPr lang="en-US" sz="3200" i="1" dirty="0" smtClean="0"/>
              <a:t>Dynamic Allocation</a:t>
            </a:r>
            <a:r>
              <a:rPr lang="en-US" sz="3200" dirty="0" smtClean="0"/>
              <a:t>: </a:t>
            </a:r>
          </a:p>
          <a:p>
            <a:pPr lvl="1"/>
            <a:r>
              <a:rPr lang="en-US" dirty="0" smtClean="0"/>
              <a:t>Network administrator:</a:t>
            </a:r>
          </a:p>
          <a:p>
            <a:pPr lvl="2"/>
            <a:r>
              <a:rPr lang="en-US" dirty="0" smtClean="0"/>
              <a:t>Assigns a range of IP addresses available to DHCP</a:t>
            </a:r>
          </a:p>
          <a:p>
            <a:pPr lvl="1"/>
            <a:r>
              <a:rPr lang="en-US" dirty="0" smtClean="0"/>
              <a:t>Client computers on the LAN:</a:t>
            </a:r>
          </a:p>
          <a:p>
            <a:pPr lvl="2"/>
            <a:r>
              <a:rPr lang="en-US" dirty="0" smtClean="0"/>
              <a:t>IP software configured:</a:t>
            </a:r>
          </a:p>
          <a:p>
            <a:pPr lvl="3"/>
            <a:r>
              <a:rPr lang="en-US" dirty="0" smtClean="0"/>
              <a:t>Request an IP address from the DHCP server </a:t>
            </a:r>
          </a:p>
          <a:p>
            <a:pPr lvl="3"/>
            <a:r>
              <a:rPr lang="en-US" dirty="0" smtClean="0"/>
              <a:t>During network initialization</a:t>
            </a:r>
          </a:p>
          <a:p>
            <a:pPr lvl="1"/>
            <a:r>
              <a:rPr lang="en-US" dirty="0" smtClean="0"/>
              <a:t>Request-and-grant process uses a lease concept</a:t>
            </a:r>
          </a:p>
          <a:p>
            <a:pPr lvl="2"/>
            <a:r>
              <a:rPr lang="en-US" dirty="0" smtClean="0"/>
              <a:t>Has a controllable time period</a:t>
            </a:r>
          </a:p>
          <a:p>
            <a:pPr lvl="2"/>
            <a:r>
              <a:rPr lang="en-US" dirty="0" smtClean="0"/>
              <a:t>Allows the DHCP server to reclaim (and later reallocate) IP addresses that are not renewed</a:t>
            </a:r>
          </a:p>
          <a:p>
            <a:pPr lvl="3"/>
            <a:r>
              <a:rPr lang="en-US" dirty="0" smtClean="0"/>
              <a:t>Dynamic re-use of IP addresses</a:t>
            </a:r>
          </a:p>
          <a:p>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Technical overview</a:t>
            </a:r>
            <a:endParaRPr lang="en-US" dirty="0"/>
          </a:p>
        </p:txBody>
      </p:sp>
      <p:sp>
        <p:nvSpPr>
          <p:cNvPr id="3" name="Content Placeholder 2"/>
          <p:cNvSpPr>
            <a:spLocks noGrp="1"/>
          </p:cNvSpPr>
          <p:nvPr>
            <p:ph sz="quarter" idx="1"/>
          </p:nvPr>
        </p:nvSpPr>
        <p:spPr>
          <a:xfrm>
            <a:off x="457200" y="1600200"/>
            <a:ext cx="8229600" cy="5257800"/>
          </a:xfrm>
        </p:spPr>
        <p:txBody>
          <a:bodyPr>
            <a:normAutofit/>
          </a:bodyPr>
          <a:lstStyle/>
          <a:p>
            <a:r>
              <a:rPr lang="en-US" sz="3200" i="1" dirty="0" smtClean="0"/>
              <a:t>Automatic Allocation</a:t>
            </a:r>
            <a:r>
              <a:rPr lang="en-US" sz="3200" dirty="0" smtClean="0"/>
              <a:t>:</a:t>
            </a:r>
            <a:r>
              <a:rPr lang="en-US" dirty="0" smtClean="0"/>
              <a:t> </a:t>
            </a:r>
          </a:p>
          <a:p>
            <a:pPr lvl="1"/>
            <a:r>
              <a:rPr lang="en-US" dirty="0" smtClean="0"/>
              <a:t>DHCP server permanently assigns a free IP address to a requesting client from the range defined by the administrator</a:t>
            </a:r>
          </a:p>
          <a:p>
            <a:pPr lvl="1"/>
            <a:r>
              <a:rPr lang="en-US" dirty="0" smtClean="0"/>
              <a:t>Similar to dynamic allocation, except:</a:t>
            </a:r>
          </a:p>
          <a:p>
            <a:pPr lvl="2"/>
            <a:r>
              <a:rPr lang="en-US" dirty="0" smtClean="0"/>
              <a:t>DHCP server keeps a table of past IP address assignments</a:t>
            </a:r>
          </a:p>
          <a:p>
            <a:pPr lvl="2"/>
            <a:r>
              <a:rPr lang="en-US" dirty="0" smtClean="0"/>
              <a:t>Server can preferentially assign a client the same IP address that the client previously had</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Technical overview</a:t>
            </a:r>
            <a:endParaRPr lang="en-US" dirty="0"/>
          </a:p>
        </p:txBody>
      </p:sp>
      <p:sp>
        <p:nvSpPr>
          <p:cNvPr id="3" name="Content Placeholder 2"/>
          <p:cNvSpPr>
            <a:spLocks noGrp="1"/>
          </p:cNvSpPr>
          <p:nvPr>
            <p:ph sz="quarter" idx="1"/>
          </p:nvPr>
        </p:nvSpPr>
        <p:spPr>
          <a:xfrm>
            <a:off x="457200" y="1447800"/>
            <a:ext cx="8229600" cy="5257800"/>
          </a:xfrm>
        </p:spPr>
        <p:txBody>
          <a:bodyPr>
            <a:normAutofit/>
          </a:bodyPr>
          <a:lstStyle/>
          <a:p>
            <a:r>
              <a:rPr lang="en-US" sz="3200" i="1" dirty="0" smtClean="0"/>
              <a:t>Static Allocation</a:t>
            </a:r>
            <a:r>
              <a:rPr lang="en-US" sz="3200" dirty="0" smtClean="0"/>
              <a:t>: </a:t>
            </a:r>
          </a:p>
          <a:p>
            <a:pPr lvl="1"/>
            <a:r>
              <a:rPr lang="en-US" dirty="0" smtClean="0"/>
              <a:t>DHCP server allocates an IP address based on a table</a:t>
            </a:r>
          </a:p>
          <a:p>
            <a:pPr lvl="2"/>
            <a:r>
              <a:rPr lang="en-US" dirty="0" smtClean="0"/>
              <a:t>Contains MAC address/IP address pairs</a:t>
            </a:r>
          </a:p>
          <a:p>
            <a:pPr lvl="2"/>
            <a:r>
              <a:rPr lang="en-US" dirty="0" smtClean="0"/>
              <a:t>Manually generated</a:t>
            </a:r>
          </a:p>
          <a:p>
            <a:pPr lvl="3"/>
            <a:r>
              <a:rPr lang="en-US" dirty="0" smtClean="0"/>
              <a:t>Typically by a network administrator</a:t>
            </a:r>
          </a:p>
          <a:p>
            <a:pPr lvl="1"/>
            <a:r>
              <a:rPr lang="en-US" dirty="0" smtClean="0"/>
              <a:t>Only requesting clients with a MAC address listed in this table will be allocated an IP address </a:t>
            </a:r>
          </a:p>
          <a:p>
            <a:pPr lvl="1"/>
            <a:r>
              <a:rPr lang="en-US" dirty="0" smtClean="0"/>
              <a:t>No “official” name - variously called: </a:t>
            </a:r>
          </a:p>
          <a:p>
            <a:pPr lvl="2"/>
            <a:r>
              <a:rPr lang="en-US" i="1" dirty="0" smtClean="0"/>
              <a:t>Static DHCP Assignment</a:t>
            </a:r>
            <a:r>
              <a:rPr lang="en-US" dirty="0" smtClean="0"/>
              <a:t> (DD-WRT)</a:t>
            </a:r>
          </a:p>
          <a:p>
            <a:pPr lvl="2"/>
            <a:r>
              <a:rPr lang="en-US" i="1" dirty="0" smtClean="0"/>
              <a:t>Fixed-address</a:t>
            </a:r>
            <a:r>
              <a:rPr lang="en-US" dirty="0" smtClean="0"/>
              <a:t> (in the </a:t>
            </a:r>
            <a:r>
              <a:rPr lang="en-US" dirty="0" err="1" smtClean="0"/>
              <a:t>dhcpd</a:t>
            </a:r>
            <a:r>
              <a:rPr lang="en-US" dirty="0" smtClean="0"/>
              <a:t> documentation)</a:t>
            </a:r>
          </a:p>
          <a:p>
            <a:pPr lvl="2"/>
            <a:r>
              <a:rPr lang="en-US" i="1" dirty="0" smtClean="0"/>
              <a:t>DHCP reservation</a:t>
            </a:r>
            <a:r>
              <a:rPr lang="en-US" dirty="0" smtClean="0"/>
              <a:t> or </a:t>
            </a:r>
            <a:r>
              <a:rPr lang="en-US" i="1" dirty="0" smtClean="0"/>
              <a:t>Static DHCP</a:t>
            </a:r>
            <a:r>
              <a:rPr lang="en-US" dirty="0" smtClean="0"/>
              <a:t> (Cisco/Linksys and Tomato)</a:t>
            </a:r>
          </a:p>
          <a:p>
            <a:pPr lvl="2"/>
            <a:r>
              <a:rPr lang="en-US" i="1" dirty="0" smtClean="0"/>
              <a:t>IP reservation</a:t>
            </a:r>
            <a:r>
              <a:rPr lang="en-US" dirty="0" smtClean="0"/>
              <a:t> or </a:t>
            </a:r>
            <a:r>
              <a:rPr lang="en-US" i="1" dirty="0" smtClean="0"/>
              <a:t>MAC/IP binding</a:t>
            </a:r>
            <a:r>
              <a:rPr lang="en-US" dirty="0" smtClean="0"/>
              <a:t> (various other router manufacturers)</a:t>
            </a:r>
          </a:p>
          <a:p>
            <a:pPr lvl="1"/>
            <a:r>
              <a:rPr lang="en-US" dirty="0" smtClean="0"/>
              <a:t>Note: not all home routers support static allocation</a:t>
            </a:r>
          </a:p>
          <a:p>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8"/>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False"/>
  <p:tag name="DISPLAYNAME" val="True"/>
  <p:tag name="PRRESPONSE7" val="4"/>
  <p:tag name="GRIDFONTSIZE" val="12"/>
  <p:tag name="STDCHART" val="1"/>
  <p:tag name="RESPTABLESTYLE" val="-1"/>
  <p:tag name="CUSTOMCELLBACKCOLOR1" val="-657956"/>
  <p:tag name="PRRESPONSE4" val="7"/>
  <p:tag name="ADVANCEDSETTINGSVIEW" val="False"/>
  <p:tag name="DELIMITERS" val="3.1"/>
  <p:tag name="TPPRESENTATIONGUID" val="ed1a5e26-a395-43f1-a03e-4b6e79f65e36"/>
  <p:tag name="WASPOLLED" val="0BA57E0D6BF047198C03C7F5C8BB7403"/>
  <p:tag name="TPVERSION" val="6"/>
  <p:tag name="TPFULLVERSION" val="7.2.0.80"/>
  <p:tag name="PPTVERSION" val="15"/>
  <p:tag name="TPOS" val="2"/>
  <p:tag name="TPLASTSAVEVERSION" val="6.2 PC"/>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B290F6CA1515461883B6F7D032A2B0E8&lt;/guid&gt;&#10;        &lt;description /&gt;&#10;        &lt;date&gt;2/4/2015 2:29:5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31CC16E29E647908EC141F9E3433504&lt;/guid&gt;&#10;            &lt;repollguid&gt;0CBFF01F02354313B30D4DA4441D248A&lt;/repollguid&gt;&#10;            &lt;sourceid&gt;C7D0667A2EEB447FAFC9494137898F7A&lt;/sourceid&gt;&#10;            &lt;questiontext&gt;DHCP can:&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answers&gt;&#10;                &lt;answer&gt;&#10;                    &lt;guid&gt;0F62DDF7E93E4A488C21D84427A9A7A2&lt;/guid&gt;&#10;                    &lt;answertext&gt;Ease the installation of new computers&lt;/answertext&gt;&#10;                    &lt;valuetype&gt;-1&lt;/valuetype&gt;&#10;                &lt;/answer&gt;&#10;                &lt;answer&gt;&#10;                    &lt;guid&gt;B7BA7AF74CB54B9EACA2E0B8B7296AA4&lt;/guid&gt;&#10;                    &lt;answertext&gt;Reduce the number of IP addresses required in an organization&lt;/answertext&gt;&#10;                    &lt;valuetype&gt;-1&lt;/valuetype&gt;&#10;                &lt;/answer&gt;&#10;                &lt;answer&gt;&#10;                    &lt;guid&gt;310A280F8D834276A3466C214B377418&lt;/guid&gt;&#10;                    &lt;answertext&gt;Assign gateway addresses on clients&lt;/answertext&gt;&#10;                    &lt;valuetype&gt;-1&lt;/valuetype&gt;&#10;                &lt;/answer&gt;&#10;                &lt;answer&gt;&#10;                    &lt;guid&gt;4D1F86C288344B1194E89ED6149BD732&lt;/guid&gt;&#10;                    &lt;answertext&gt;All of the above&lt;/answertext&gt;&#10;                    &lt;valuetype&gt;1&lt;/valuetype&gt;&#10;                &lt;/answer&gt;&#10;                &lt;answer&gt;&#10;                    &lt;guid&gt;CB50512BEC534270AEA519EB6C961882&lt;/guid&gt;&#10;                    &lt;answertext&gt;None of the above&lt;/answertext&gt;&#10;                    &lt;valuetype&gt;-1&lt;/valuetype&gt;&#10;                &lt;/answer&gt;&#10;            &lt;/answers&gt;&#10;            &lt;metadata&gt;&#10;                &lt;entry&gt;&#10;                    &lt;key&gt;AUTOFORMATCHART&lt;/key&gt;&#10;                    &lt;value&gt;True&lt;/value&gt;&#10;                &lt;/entry&gt;&#10;                &lt;entry&gt;&#10;                    &lt;key&gt;AUTOOPENPOLL&lt;/key&gt;&#10;                    &lt;value&gt;True&lt;/value&gt;&#10;                &lt;/entry&gt;&#10;                &lt;entry&gt;&#10;                    &lt;key&gt;LIVECHARTING&lt;/key&gt;&#10;                    &lt;value&gt;False&lt;/value&gt;&#10;                &lt;/entry&gt;&#10;            &lt;/metadata&gt;&#10;        &lt;/multichoice&gt;&#10;    &lt;/questions&gt;&#10;&lt;/questionlist&gt;"/>
  <p:tag name="LIVECHARTING" val="False"/>
  <p:tag name="AUTOOPENPOLL" val="True"/>
  <p:tag name="AUTOFORMATCHART" val="True"/>
  <p:tag name="RESULTS" val="DHCP can:[;crlf;]35[;]35[;]35[;]False[;]33[;][;crlf;]3.91428571428571[;]4[;]0.368117106477861[;]0.135510204081633[;crlf;]0[;]-1[;]Ease the installation of new computers1[;]Ease the installation of new computers[;][;crlf;]1[;]-1[;]Reduce the number of IP addresses required in an organization2[;]Reduce the number of IP addresses required in an organization[;][;crlf;]1[;]-1[;]Assign gateway addresses on clients3[;]Assign gateway addresses on clients[;][;crlf;]33[;]1[;]All of the above4[;]All of the above[;][;crlf;]0[;]-1[;]None of the above5[;]None of the above[;]"/>
  <p:tag name="HASRESULTS" val="True"/>
</p:tagLst>
</file>

<file path=ppt/tags/tag26.xml><?xml version="1.0" encoding="utf-8"?>
<p:tagLst xmlns:a="http://schemas.openxmlformats.org/drawingml/2006/main" xmlns:r="http://schemas.openxmlformats.org/officeDocument/2006/relationships" xmlns:p="http://schemas.openxmlformats.org/presentationml/2006/main">
  <p:tag name="ZEROBASED" val="False"/>
</p:tagLst>
</file>

<file path=ppt/tags/tag27.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CORRECTINCORRECT"/>
</p:tagLst>
</file>

<file path=ppt/tags/tag28.xml><?xml version="1.0" encoding="utf-8"?>
<p:tagLst xmlns:a="http://schemas.openxmlformats.org/drawingml/2006/main" xmlns:r="http://schemas.openxmlformats.org/officeDocument/2006/relationships" xmlns:p="http://schemas.openxmlformats.org/presentationml/2006/main">
  <p:tag name="TYPE" val="0"/>
  <p:tag name="TPCOUNTDOWNSECONDS" val="30"/>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1093</TotalTime>
  <Words>1788</Words>
  <Application>Microsoft Office PowerPoint</Application>
  <PresentationFormat>On-screen Show (4:3)</PresentationFormat>
  <Paragraphs>211</Paragraphs>
  <Slides>24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Franklin Gothic Book</vt:lpstr>
      <vt:lpstr>Perpetua</vt:lpstr>
      <vt:lpstr>Tahoma</vt:lpstr>
      <vt:lpstr>Wingdings 2</vt:lpstr>
      <vt:lpstr>Equity</vt:lpstr>
      <vt:lpstr>Microsoft Graph Chart</vt:lpstr>
      <vt:lpstr>DHCP</vt:lpstr>
      <vt:lpstr>Dynamic Host Configuration Protocol   -- DHCP --</vt:lpstr>
      <vt:lpstr>Dynamic Host Configuration Protocol   DHCP</vt:lpstr>
      <vt:lpstr>Technical overview</vt:lpstr>
      <vt:lpstr>Technical overview</vt:lpstr>
      <vt:lpstr>Technical overview</vt:lpstr>
      <vt:lpstr>Technical overview</vt:lpstr>
      <vt:lpstr>Technical overview</vt:lpstr>
      <vt:lpstr>Technical overview</vt:lpstr>
      <vt:lpstr>Technical details</vt:lpstr>
      <vt:lpstr>DHCP Discovery</vt:lpstr>
      <vt:lpstr>DHCP Discovery</vt:lpstr>
      <vt:lpstr>DHCP offer</vt:lpstr>
      <vt:lpstr>DHCP request</vt:lpstr>
      <vt:lpstr>DHCP acknowledgment</vt:lpstr>
      <vt:lpstr>DHCP information</vt:lpstr>
      <vt:lpstr>DHCP releasing</vt:lpstr>
      <vt:lpstr>Client configuration parameters</vt:lpstr>
      <vt:lpstr>Options</vt:lpstr>
      <vt:lpstr>DHCP Relaying</vt:lpstr>
      <vt:lpstr>Security</vt:lpstr>
      <vt:lpstr>Security</vt:lpstr>
      <vt:lpstr>Security</vt:lpstr>
      <vt:lpstr>DHCP can: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DHCP</dc:title>
  <dc:creator>ajkombol</dc:creator>
  <cp:lastModifiedBy>Kombol, Tony</cp:lastModifiedBy>
  <cp:revision>106</cp:revision>
  <dcterms:created xsi:type="dcterms:W3CDTF">2009-10-25T00:20:10Z</dcterms:created>
  <dcterms:modified xsi:type="dcterms:W3CDTF">2017-02-08T16:57:39Z</dcterms:modified>
</cp:coreProperties>
</file>