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35"/>
  </p:notesMasterIdLst>
  <p:handoutMasterIdLst>
    <p:handoutMasterId r:id="rId36"/>
  </p:handoutMasterIdLst>
  <p:sldIdLst>
    <p:sldId id="256" r:id="rId2"/>
    <p:sldId id="342" r:id="rId3"/>
    <p:sldId id="268" r:id="rId4"/>
    <p:sldId id="316" r:id="rId5"/>
    <p:sldId id="292" r:id="rId6"/>
    <p:sldId id="293" r:id="rId7"/>
    <p:sldId id="343" r:id="rId8"/>
    <p:sldId id="272" r:id="rId9"/>
    <p:sldId id="295" r:id="rId10"/>
    <p:sldId id="294" r:id="rId11"/>
    <p:sldId id="296" r:id="rId12"/>
    <p:sldId id="271" r:id="rId13"/>
    <p:sldId id="317" r:id="rId14"/>
    <p:sldId id="291" r:id="rId15"/>
    <p:sldId id="270" r:id="rId16"/>
    <p:sldId id="279" r:id="rId17"/>
    <p:sldId id="274" r:id="rId18"/>
    <p:sldId id="299" r:id="rId19"/>
    <p:sldId id="298" r:id="rId20"/>
    <p:sldId id="273" r:id="rId21"/>
    <p:sldId id="282" r:id="rId22"/>
    <p:sldId id="345" r:id="rId23"/>
    <p:sldId id="344" r:id="rId24"/>
    <p:sldId id="351" r:id="rId25"/>
    <p:sldId id="283" r:id="rId26"/>
    <p:sldId id="348" r:id="rId27"/>
    <p:sldId id="300" r:id="rId28"/>
    <p:sldId id="352" r:id="rId29"/>
    <p:sldId id="353" r:id="rId30"/>
    <p:sldId id="284" r:id="rId31"/>
    <p:sldId id="349" r:id="rId32"/>
    <p:sldId id="347" r:id="rId33"/>
    <p:sldId id="285" r:id="rId34"/>
  </p:sldIdLst>
  <p:sldSz cx="9144000" cy="6858000" type="screen4x3"/>
  <p:notesSz cx="7086600" cy="9080500"/>
  <p:custDataLst>
    <p:tags r:id="rId3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8" d="100"/>
          <a:sy n="28" d="100"/>
        </p:scale>
        <p:origin x="66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4788" y="0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4888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4788" y="8624888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6DCBCC6-0FB5-45C4-A554-866AC7AB4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571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4788" y="0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3175" y="681038"/>
            <a:ext cx="4540250" cy="3405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025" y="4313238"/>
            <a:ext cx="5670550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4888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788" y="8624888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CD3F607-D89F-4706-9FCC-12702B917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5958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</a:endParaRPr>
            </a:p>
          </p:txBody>
        </p:sp>
      </p:grpSp>
      <p:sp>
        <p:nvSpPr>
          <p:cNvPr id="553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53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D31E66D-4722-4C73-98E7-611E73959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4E7A9-8BA5-463A-B748-E20C6C202E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A6CB7-24E2-44AA-AB41-066FB4EE93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4151313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5EC85-E34D-4035-86B5-6C05E35C2D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56AF58-ED50-45E7-A7EF-595FA7EA4A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ACA18-63DD-4913-B58E-2B3F72C2A9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FC00D-DAAC-4F4D-9EE4-4B06D68221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D97C6-2B00-4108-BB2D-76F4FE9E7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DE870-7005-4AC2-B7C6-6DA24B609F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854C6-7630-4A60-92B0-9FFD10CE14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1C716-D2CB-4E0E-A1AC-5171DE0BE8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1BF67-BEA6-470D-B345-B4F2620902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C5979-EF60-463E-8AB1-EC01714043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42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fld id="{4E56AF58-ED50-45E7-A7EF-595FA7EA4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8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na.org/domains/root/servers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hyperlink" Target="ftp://rs.internic.net/domain/named.root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ootstrapping_(computing)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Relationship Id="rId4" Type="http://schemas.openxmlformats.org/officeDocument/2006/relationships/hyperlink" Target="http://en.wikipedia.org/wiki/1_(number)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ois.net/" TargetMode="External"/><Relationship Id="rId2" Type="http://schemas.openxmlformats.org/officeDocument/2006/relationships/hyperlink" Target="http://whois.icann.org/e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jklinux2.uncc.edu/cgi-bin/whois.sh?uncc.edu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7" Type="http://schemas.openxmlformats.org/officeDocument/2006/relationships/image" Target="../media/image2.emf"/><Relationship Id="rId2" Type="http://schemas.openxmlformats.org/officeDocument/2006/relationships/tags" Target="../tags/tag30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3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ynamic_DNS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Relationship Id="rId5" Type="http://schemas.openxmlformats.org/officeDocument/2006/relationships/hyperlink" Target="http://en.wikipedia.org/wiki/Comparison_of_DNS_server_software" TargetMode="External"/><Relationship Id="rId4" Type="http://schemas.openxmlformats.org/officeDocument/2006/relationships/hyperlink" Target="http://en.wikipedia.org/wiki/Alternative_DNS_root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adomain.example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pedia.org/" TargetMode="Externa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DNS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Domain Name Systems</a:t>
            </a:r>
          </a:p>
          <a:p>
            <a:pPr eaLnBrk="1" hangingPunct="1"/>
            <a:r>
              <a:rPr lang="en-US" dirty="0" smtClean="0"/>
              <a:t>In Practice</a:t>
            </a:r>
          </a:p>
        </p:txBody>
      </p:sp>
      <p:sp>
        <p:nvSpPr>
          <p:cNvPr id="307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3CD91C-959E-4D13-A9EC-4419BA863E38}" type="slidenum">
              <a:rPr lang="en-US" smtClean="0">
                <a:latin typeface="Tahoma" charset="0"/>
              </a:rPr>
              <a:pPr/>
              <a:t>1</a:t>
            </a:fld>
            <a:endParaRPr lang="en-US" dirty="0" smtClean="0">
              <a:latin typeface="Tahoma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4FABB9-744F-4E5D-B1C2-13AD260B1FD0}" type="slidenum">
              <a:rPr lang="en-US" smtClean="0">
                <a:latin typeface="Tahoma" charset="0"/>
              </a:rPr>
              <a:pPr/>
              <a:t>10</a:t>
            </a:fld>
            <a:endParaRPr lang="en-US" smtClean="0">
              <a:latin typeface="Tahoma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 smtClean="0"/>
              <a:t>Address resolution mechanism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017712"/>
            <a:ext cx="8802688" cy="445928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As originally envisaged, the process was simple: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Local system is pre-configured with the known addresses of the </a:t>
            </a:r>
            <a:r>
              <a:rPr lang="en-US" sz="2400" b="1" dirty="0" smtClean="0">
                <a:hlinkClick r:id="rId3"/>
              </a:rPr>
              <a:t>root servers</a:t>
            </a:r>
            <a:r>
              <a:rPr lang="en-US" sz="2400" dirty="0" smtClean="0">
                <a:hlinkClick r:id="rId3"/>
              </a:rPr>
              <a:t> </a:t>
            </a:r>
            <a:r>
              <a:rPr lang="en-US" sz="2400" dirty="0" smtClean="0"/>
              <a:t>in a file of </a:t>
            </a:r>
            <a:r>
              <a:rPr lang="en-US" sz="2400" i="1" dirty="0" smtClean="0">
                <a:hlinkClick r:id="rId4"/>
              </a:rPr>
              <a:t>root hints</a:t>
            </a:r>
            <a:endParaRPr lang="en-US" sz="2400" i="1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Updated periodically by a local administrator from a reliable source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Kept up to date with latest changes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Query one of the root servers to find the server authoritative for the next level down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Query this second server for the address of a DNS server with detailed knowledge of the second-level domain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Repeat the previous step to progress down the name, until the final step which would return the final address sought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F7112C-AC97-4F2D-9990-01D951760AF4}" type="slidenum">
              <a:rPr lang="en-US" smtClean="0">
                <a:latin typeface="Tahoma" charset="0"/>
              </a:rPr>
              <a:pPr/>
              <a:t>11</a:t>
            </a:fld>
            <a:endParaRPr lang="en-US" smtClean="0">
              <a:latin typeface="Tahoma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 smtClean="0"/>
              <a:t>Address resolution mechanism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17713"/>
            <a:ext cx="8574088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Search done in this simple form has a major problem: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Puts a huge operating burden on the root servers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Each and every search for an address would be started by querying one of them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Root name servers are critical to the overall function of the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Such a heavy use would create an insurmountable bottleneck for trillions of queries placed every day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In practice preemptive measures are taken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15C449-F146-4C33-B2F1-D45D11C13CCD}" type="slidenum">
              <a:rPr lang="en-US" smtClean="0">
                <a:latin typeface="Tahoma" charset="0"/>
              </a:rPr>
              <a:pPr/>
              <a:t>12</a:t>
            </a:fld>
            <a:endParaRPr lang="en-US" smtClean="0">
              <a:latin typeface="Tahoma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 smtClean="0"/>
              <a:t>Circular dependencies and glue records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17713"/>
            <a:ext cx="8574088" cy="43830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Name servers in delegations listed by name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Not by IP address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A resolving name server must issue another DNS request to find out the IP address of the server to which it has been referred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Could introduce a circular dependency if the name server referred to is under the domain that it is authoritative of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Occasionally necessary for the name server providing the delegation to also provide the IP address of the next name server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Record is called a </a:t>
            </a:r>
            <a:r>
              <a:rPr lang="en-US" sz="2000" b="1" dirty="0" smtClean="0"/>
              <a:t>glue record</a:t>
            </a:r>
            <a:endParaRPr lang="en-US" sz="20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802253-CCCD-41CB-8042-967A35145CE8}" type="slidenum">
              <a:rPr lang="en-US" smtClean="0">
                <a:latin typeface="Tahoma" charset="0"/>
              </a:rPr>
              <a:pPr/>
              <a:t>13</a:t>
            </a:fld>
            <a:endParaRPr lang="en-US" smtClean="0">
              <a:latin typeface="Tahoma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 smtClean="0"/>
              <a:t>Circular dependencies and glue records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017713"/>
            <a:ext cx="8991600" cy="4764087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For example: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S</a:t>
            </a:r>
            <a:r>
              <a:rPr lang="en-US" sz="2400" dirty="0" smtClean="0"/>
              <a:t>ub-domain </a:t>
            </a:r>
            <a:r>
              <a:rPr lang="en-US" sz="2400" i="1" dirty="0" smtClean="0"/>
              <a:t>en.wikipedia.org  </a:t>
            </a:r>
            <a:r>
              <a:rPr lang="en-US" sz="2400" dirty="0" smtClean="0"/>
              <a:t>contains more sub-domains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i="1" dirty="0"/>
              <a:t>e</a:t>
            </a:r>
            <a:r>
              <a:rPr lang="en-US" sz="2000" i="1" dirty="0" smtClean="0"/>
              <a:t>.g. w3.en.wikipedia.org</a:t>
            </a:r>
            <a:endParaRPr lang="en-US" sz="20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The authoritative name server for these are at </a:t>
            </a:r>
            <a:r>
              <a:rPr lang="en-US" sz="2000" i="1" dirty="0" smtClean="0"/>
              <a:t>ns1.en.wikipedia.org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To resolve </a:t>
            </a:r>
            <a:r>
              <a:rPr lang="en-US" sz="2400" i="1" dirty="0" smtClean="0">
                <a:solidFill>
                  <a:srgbClr val="FF0000"/>
                </a:solidFill>
              </a:rPr>
              <a:t>w3.</a:t>
            </a:r>
            <a:r>
              <a:rPr lang="en-US" sz="2400" i="1" dirty="0" smtClean="0"/>
              <a:t>en.wikipedia.org</a:t>
            </a:r>
            <a:r>
              <a:rPr lang="en-US" sz="2400" dirty="0" smtClean="0"/>
              <a:t>  a computer will have to resolve </a:t>
            </a:r>
            <a:r>
              <a:rPr lang="en-US" sz="2400" i="1" dirty="0" smtClean="0">
                <a:solidFill>
                  <a:srgbClr val="FF0000"/>
                </a:solidFill>
              </a:rPr>
              <a:t>ns1</a:t>
            </a:r>
            <a:r>
              <a:rPr lang="en-US" sz="2400" i="1" dirty="0" smtClean="0"/>
              <a:t>.en.wikipedia.org</a:t>
            </a:r>
            <a:r>
              <a:rPr lang="en-US" sz="2400" dirty="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Since the host </a:t>
            </a:r>
            <a:r>
              <a:rPr lang="en-US" sz="2400" i="1" dirty="0" smtClean="0"/>
              <a:t>ns1</a:t>
            </a:r>
            <a:r>
              <a:rPr lang="en-US" sz="2400" dirty="0" smtClean="0"/>
              <a:t> is also under the </a:t>
            </a:r>
            <a:r>
              <a:rPr lang="en-US" sz="2400" i="1" dirty="0" smtClean="0"/>
              <a:t>en.wikipedia.org  </a:t>
            </a:r>
            <a:r>
              <a:rPr lang="en-US" sz="2400" dirty="0" smtClean="0"/>
              <a:t>subdomain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Resolving </a:t>
            </a:r>
            <a:r>
              <a:rPr lang="en-US" sz="1800" i="1" dirty="0" smtClean="0"/>
              <a:t>ns1.en.wikipedia.org</a:t>
            </a:r>
            <a:r>
              <a:rPr lang="en-US" sz="1800" dirty="0" smtClean="0"/>
              <a:t> requires resolving </a:t>
            </a:r>
            <a:r>
              <a:rPr lang="en-US" sz="1800" i="1" dirty="0" smtClean="0"/>
              <a:t>ns1.en.wikipedia.org</a:t>
            </a:r>
            <a:r>
              <a:rPr lang="en-US" sz="1800" dirty="0" smtClean="0"/>
              <a:t>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Which leads to the circular dependency mentioned above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Dependency is broken by the glue record in the name server of </a:t>
            </a:r>
            <a:r>
              <a:rPr lang="en-US" sz="2400" i="1" dirty="0" smtClean="0"/>
              <a:t>wikipedia.org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Provides the IP address of </a:t>
            </a:r>
            <a:r>
              <a:rPr lang="en-US" sz="1800" i="1" dirty="0" smtClean="0"/>
              <a:t>ns1.en.wikipedia.org</a:t>
            </a:r>
            <a:r>
              <a:rPr lang="en-US" sz="1800" dirty="0" smtClean="0"/>
              <a:t> directly to the requestor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Enabling it to </a:t>
            </a:r>
            <a:r>
              <a:rPr lang="en-US" sz="1800" dirty="0" smtClean="0">
                <a:hlinkClick r:id="rId3" tooltip="Bootstrapping (computing)"/>
              </a:rPr>
              <a:t>bootstrap</a:t>
            </a:r>
            <a:r>
              <a:rPr lang="en-US" sz="1800" dirty="0" smtClean="0"/>
              <a:t> the process by figuring out where </a:t>
            </a:r>
            <a:r>
              <a:rPr lang="en-US" sz="1800" i="1" dirty="0" smtClean="0"/>
              <a:t>ns1.en.wikipedia.org</a:t>
            </a:r>
            <a:r>
              <a:rPr lang="en-US" sz="1800" dirty="0" smtClean="0"/>
              <a:t> is located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DNS Works</a:t>
            </a:r>
          </a:p>
        </p:txBody>
      </p:sp>
      <p:sp>
        <p:nvSpPr>
          <p:cNvPr id="3174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Practice</a:t>
            </a:r>
          </a:p>
        </p:txBody>
      </p:sp>
      <p:sp>
        <p:nvSpPr>
          <p:cNvPr id="31746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330510-25EA-4F70-85DA-DE432028BE62}" type="slidenum">
              <a:rPr lang="en-US" smtClean="0">
                <a:latin typeface="Tahoma" charset="0"/>
              </a:rPr>
              <a:pPr/>
              <a:t>14</a:t>
            </a:fld>
            <a:endParaRPr lang="en-US" smtClean="0">
              <a:latin typeface="Tahoma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C29604-D603-4BDE-AE39-3AE1E34B1109}" type="slidenum">
              <a:rPr lang="en-US" smtClean="0">
                <a:latin typeface="Tahoma" charset="0"/>
              </a:rPr>
              <a:pPr/>
              <a:t>15</a:t>
            </a:fld>
            <a:endParaRPr lang="en-US" smtClean="0">
              <a:latin typeface="Tahoma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How DNS Works In Practice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pPr eaLnBrk="1" hangingPunct="1"/>
            <a:r>
              <a:rPr lang="en-US" dirty="0" smtClean="0"/>
              <a:t>When an application tries to find the IP address of a domain name:</a:t>
            </a:r>
          </a:p>
          <a:p>
            <a:pPr lvl="1" eaLnBrk="1" hangingPunct="1"/>
            <a:r>
              <a:rPr lang="en-US" dirty="0" smtClean="0"/>
              <a:t>Doesn't necessarily follow all of the steps outlined in the </a:t>
            </a:r>
            <a:r>
              <a:rPr lang="en-US" i="1" dirty="0" smtClean="0"/>
              <a:t>Theory</a:t>
            </a:r>
            <a:r>
              <a:rPr lang="en-US" dirty="0" smtClean="0"/>
              <a:t> section</a:t>
            </a:r>
          </a:p>
          <a:p>
            <a:pPr lvl="1" eaLnBrk="1" hangingPunct="1"/>
            <a:r>
              <a:rPr lang="en-US" dirty="0" smtClean="0"/>
              <a:t>Uses caching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60C90A-BF33-4554-9430-14EB85C01AA2}" type="slidenum">
              <a:rPr lang="en-US" smtClean="0">
                <a:latin typeface="Tahoma" charset="0"/>
              </a:rPr>
              <a:pPr/>
              <a:t>16</a:t>
            </a:fld>
            <a:endParaRPr lang="en-US" smtClean="0">
              <a:latin typeface="Tahoma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385887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b="1" dirty="0" smtClean="0"/>
              <a:t>How DNS works In </a:t>
            </a:r>
            <a:r>
              <a:rPr lang="en-US" sz="2400" b="1" dirty="0"/>
              <a:t>practice:</a:t>
            </a: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4000" b="1" dirty="0"/>
              <a:t>Caching and time to </a:t>
            </a:r>
            <a:r>
              <a:rPr lang="en-US" sz="4000" b="1" dirty="0" smtClean="0"/>
              <a:t>live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534400" cy="4953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Huge volume of requests generated by the DNS system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Need a mechanism to reduce the load on individual DNS servers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DNS resolution process allows for </a:t>
            </a:r>
            <a:r>
              <a:rPr lang="en-US" i="1" dirty="0" smtClean="0"/>
              <a:t>caching</a:t>
            </a:r>
            <a:r>
              <a:rPr lang="en-US" dirty="0" smtClean="0"/>
              <a:t> for a given period of time after a successful answer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200" dirty="0" smtClean="0"/>
              <a:t>Caching: the local recording and subsequent consultation of the results of a DNS query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How long a resolver caches a DNS response is determined by a value called the time to live (TTL)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TTL is set by the administrator of the DNS server handing out the response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200" dirty="0" smtClean="0"/>
              <a:t>The period of validity may vary from just seconds to days or even weeks or years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66096B-4A9F-471D-B6DC-5B78449725ED}" type="slidenum">
              <a:rPr lang="en-US" smtClean="0">
                <a:latin typeface="Tahoma" charset="0"/>
              </a:rPr>
              <a:pPr/>
              <a:t>17</a:t>
            </a:fld>
            <a:endParaRPr lang="en-US" smtClean="0">
              <a:latin typeface="Tahoma" charset="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93037" cy="1462087"/>
          </a:xfrm>
        </p:spPr>
        <p:txBody>
          <a:bodyPr/>
          <a:lstStyle/>
          <a:p>
            <a:pPr eaLnBrk="1" hangingPunct="1"/>
            <a:r>
              <a:rPr lang="en-US" sz="2800" b="1" dirty="0"/>
              <a:t>How DNS works In practice:</a:t>
            </a:r>
            <a:br>
              <a:rPr lang="en-US" sz="2800" b="1" dirty="0"/>
            </a:br>
            <a:r>
              <a:rPr lang="en-US" sz="4000" b="1" dirty="0" smtClean="0"/>
              <a:t>Caching time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As a consequence of the distributed and caching architecture, changes to DNS do not always take effect immediately and globally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Example: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An administrator has set a TTL of 6 hours for the host www.wikipedia.org  (valid at 12:00)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Then changes the IP address to which www.wikipedia.org resolves at 12:01pm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Administrator must consider that a person who cached a response with the old IP address at 12:00pm will not consult the DNS server again until 6:00pm.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The period between 12:01pm and 6:00pm in this example is called </a:t>
            </a:r>
            <a:r>
              <a:rPr lang="en-US" sz="1800" b="1" dirty="0" smtClean="0"/>
              <a:t>caching time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The period of time that begins when you make a change to a DNS record and ends after the maximum amount of time specified by the TTL expires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This essentially leads to an important logistical consideration when making changes to DNS: </a:t>
            </a:r>
            <a:r>
              <a:rPr lang="en-US" sz="1800" i="1" dirty="0" smtClean="0"/>
              <a:t>not everyone is necessarily seeing the same thing you're seeing</a:t>
            </a:r>
            <a:r>
              <a:rPr lang="en-US" sz="1800" dirty="0" smtClean="0"/>
              <a:t>. 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RFC 1537 helps to convey basic rules for how to set the TTL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5A27F1-7A44-446B-9711-77711982A07F}" type="slidenum">
              <a:rPr lang="en-US" smtClean="0">
                <a:latin typeface="Tahoma" charset="0"/>
              </a:rPr>
              <a:pPr/>
              <a:t>18</a:t>
            </a:fld>
            <a:endParaRPr lang="en-US" smtClean="0">
              <a:latin typeface="Tahoma" charset="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000" b="1" dirty="0"/>
              <a:t>How DNS works In practice:</a:t>
            </a:r>
            <a:br>
              <a:rPr lang="en-US" sz="2000" b="1" dirty="0"/>
            </a:br>
            <a:r>
              <a:rPr lang="en-US" sz="4000" b="1" dirty="0" smtClean="0"/>
              <a:t>Caching time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382000" cy="49530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Note that the term "propagation” does not describe the effects of caching well</a:t>
            </a:r>
          </a:p>
          <a:p>
            <a:pPr lvl="1" eaLnBrk="1" hangingPunct="1"/>
            <a:r>
              <a:rPr lang="en-US" sz="2400" dirty="0" smtClean="0"/>
              <a:t>Specifically, it implies that </a:t>
            </a:r>
          </a:p>
          <a:p>
            <a:pPr marL="1371600" lvl="2" indent="-457200" eaLnBrk="1" hangingPunct="1">
              <a:buFont typeface="+mj-lt"/>
              <a:buAutoNum type="arabicPeriod"/>
            </a:pPr>
            <a:r>
              <a:rPr lang="en-US" sz="2000" dirty="0" smtClean="0"/>
              <a:t>When a DNS change is made, it somehow spreads to all other DNS servers</a:t>
            </a:r>
          </a:p>
          <a:p>
            <a:pPr lvl="3" eaLnBrk="1" hangingPunct="1"/>
            <a:r>
              <a:rPr lang="en-US" sz="1800" dirty="0" smtClean="0"/>
              <a:t>Instead, other DNS servers check in with </a:t>
            </a:r>
            <a:r>
              <a:rPr lang="en-US" sz="1800" dirty="0" err="1" smtClean="0"/>
              <a:t>dns</a:t>
            </a:r>
            <a:r>
              <a:rPr lang="en-US" sz="1800" dirty="0" smtClean="0"/>
              <a:t> as needed</a:t>
            </a:r>
          </a:p>
          <a:p>
            <a:pPr marL="1371600" lvl="2" indent="-457200" eaLnBrk="1" hangingPunct="1">
              <a:buFont typeface="+mj-lt"/>
              <a:buAutoNum type="arabicPeriod"/>
            </a:pPr>
            <a:r>
              <a:rPr lang="en-US" sz="2000" dirty="0" smtClean="0"/>
              <a:t>There is no control over the amount of time the record is cached</a:t>
            </a:r>
          </a:p>
          <a:p>
            <a:pPr lvl="3" eaLnBrk="1" hangingPunct="1"/>
            <a:r>
              <a:rPr lang="en-US" sz="1800" dirty="0" smtClean="0"/>
              <a:t>There is control over the TTL values for all DNS records in your domain</a:t>
            </a:r>
          </a:p>
          <a:p>
            <a:pPr lvl="3" eaLnBrk="1" hangingPunct="1"/>
            <a:r>
              <a:rPr lang="en-US" sz="1800" dirty="0" smtClean="0"/>
              <a:t>Except NS records and any authoritative DNS servers that use that domain name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5134FC-2E0C-4E73-8359-FC0CAC338D77}" type="slidenum">
              <a:rPr lang="en-US" smtClean="0">
                <a:latin typeface="Tahoma" charset="0"/>
              </a:rPr>
              <a:pPr/>
              <a:t>19</a:t>
            </a:fld>
            <a:endParaRPr lang="en-US" smtClean="0">
              <a:latin typeface="Tahoma" charset="0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b="1" dirty="0"/>
              <a:t>How DNS works In practice:</a:t>
            </a:r>
            <a:br>
              <a:rPr lang="en-US" sz="2800" b="1" dirty="0"/>
            </a:br>
            <a:r>
              <a:rPr lang="en-US" sz="4000" b="1" dirty="0" smtClean="0"/>
              <a:t>Caching time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153400" cy="49530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Some resolvers may override TTL values</a:t>
            </a:r>
          </a:p>
          <a:p>
            <a:pPr lvl="1" eaLnBrk="1" hangingPunct="1"/>
            <a:r>
              <a:rPr lang="en-US" sz="2400" dirty="0" smtClean="0"/>
              <a:t>Protocol supports caching over vast periods</a:t>
            </a:r>
          </a:p>
          <a:p>
            <a:pPr lvl="2" eaLnBrk="1" hangingPunct="1"/>
            <a:r>
              <a:rPr lang="en-US" sz="2000" dirty="0" smtClean="0"/>
              <a:t>up to 68 years</a:t>
            </a:r>
          </a:p>
          <a:p>
            <a:pPr lvl="2" eaLnBrk="1" hangingPunct="1"/>
            <a:r>
              <a:rPr lang="en-US" sz="2000" dirty="0" smtClean="0"/>
              <a:t>no caching at all (0 seconds)</a:t>
            </a:r>
          </a:p>
          <a:p>
            <a:pPr lvl="1" eaLnBrk="1" hangingPunct="1"/>
            <a:r>
              <a:rPr lang="en-US" sz="2400" dirty="0" smtClean="0"/>
              <a:t>Negative caching (the non-existence of records) is determined by name servers authoritative for a zone which MUST include the SOA record (</a:t>
            </a:r>
            <a:r>
              <a:rPr lang="en-US" sz="2400" u="sng" dirty="0" smtClean="0"/>
              <a:t>S</a:t>
            </a:r>
            <a:r>
              <a:rPr lang="en-US" sz="2400" dirty="0" smtClean="0"/>
              <a:t>tart </a:t>
            </a:r>
            <a:r>
              <a:rPr lang="en-US" sz="2400" u="sng" dirty="0" smtClean="0"/>
              <a:t>O</a:t>
            </a:r>
            <a:r>
              <a:rPr lang="en-US" sz="2400" dirty="0" smtClean="0"/>
              <a:t>f </a:t>
            </a:r>
            <a:r>
              <a:rPr lang="en-US" sz="2400" u="sng" dirty="0" smtClean="0"/>
              <a:t>A</a:t>
            </a:r>
            <a:r>
              <a:rPr lang="en-US" sz="2400" dirty="0" smtClean="0"/>
              <a:t>uthority) when reporting no data of the requested type exists. </a:t>
            </a:r>
          </a:p>
          <a:p>
            <a:pPr lvl="1" eaLnBrk="1" hangingPunct="1"/>
            <a:r>
              <a:rPr lang="en-US" sz="2400" dirty="0" smtClean="0"/>
              <a:t>The MINIMUM field of the SOA record and the TTL of the SOA itself is used to establish the TTL for the negative answer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Name Parts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9ACA18-63DD-4913-B58E-2B3F72C2A9F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AF0B3A-F143-4BD9-92BE-7E804AD11BEA}" type="slidenum">
              <a:rPr lang="en-US" smtClean="0">
                <a:latin typeface="Tahoma" charset="0"/>
              </a:rPr>
              <a:pPr/>
              <a:t>20</a:t>
            </a:fld>
            <a:endParaRPr lang="en-US" smtClean="0">
              <a:latin typeface="Tahoma" charset="0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b="1" dirty="0"/>
              <a:t>How DNS works In practice</a:t>
            </a:r>
            <a:r>
              <a:rPr lang="en-US" sz="2800" b="1" dirty="0" smtClean="0"/>
              <a:t>: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In the Real World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7848600" cy="50292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800" dirty="0" smtClean="0"/>
              <a:t>DNS resolving from program to OS-resolver to ISP-resolver to greater system</a:t>
            </a:r>
          </a:p>
          <a:p>
            <a:pPr eaLnBrk="1" hangingPunct="1"/>
            <a:r>
              <a:rPr lang="en-US" sz="2800" dirty="0" smtClean="0"/>
              <a:t>Users generally do not communicate directly with a DNS resolver</a:t>
            </a:r>
          </a:p>
          <a:p>
            <a:pPr lvl="1" eaLnBrk="1" hangingPunct="1"/>
            <a:r>
              <a:rPr lang="en-US" sz="2400" dirty="0" smtClean="0"/>
              <a:t>DNS-resolution takes place transparently in client-applications</a:t>
            </a:r>
          </a:p>
          <a:p>
            <a:pPr lvl="2" eaLnBrk="1" hangingPunct="1"/>
            <a:r>
              <a:rPr lang="en-US" sz="2000" dirty="0" smtClean="0"/>
              <a:t>Web-browsers</a:t>
            </a:r>
          </a:p>
          <a:p>
            <a:pPr lvl="2" eaLnBrk="1" hangingPunct="1"/>
            <a:r>
              <a:rPr lang="en-US" sz="2000" dirty="0" smtClean="0"/>
              <a:t>Mail-clients</a:t>
            </a:r>
          </a:p>
          <a:p>
            <a:pPr lvl="2" eaLnBrk="1" hangingPunct="1"/>
            <a:r>
              <a:rPr lang="en-US" sz="2000" dirty="0" smtClean="0"/>
              <a:t>Other Internet applications </a:t>
            </a:r>
          </a:p>
          <a:p>
            <a:pPr lvl="1" eaLnBrk="1" hangingPunct="1"/>
            <a:r>
              <a:rPr lang="en-US" sz="2400" dirty="0" smtClean="0"/>
              <a:t>When an application makes a request which necessitates a DNS lookup</a:t>
            </a:r>
          </a:p>
          <a:p>
            <a:pPr lvl="2" eaLnBrk="1" hangingPunct="1"/>
            <a:r>
              <a:rPr lang="en-US" sz="2000" dirty="0" smtClean="0"/>
              <a:t>Such programs send a resolution request to the local DNS resolver in the local operating system</a:t>
            </a:r>
          </a:p>
          <a:p>
            <a:pPr lvl="2" eaLnBrk="1" hangingPunct="1"/>
            <a:r>
              <a:rPr lang="en-US" sz="2000" dirty="0" smtClean="0"/>
              <a:t>Which in turn handles the communications required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79CE31-82FA-4647-A8B1-6C6515122C60}" type="slidenum">
              <a:rPr lang="en-US" smtClean="0">
                <a:latin typeface="Tahoma" charset="0"/>
              </a:rPr>
              <a:pPr/>
              <a:t>21</a:t>
            </a:fld>
            <a:endParaRPr lang="en-US" smtClean="0">
              <a:latin typeface="Tahoma" charset="0"/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Security issues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133599"/>
            <a:ext cx="8574088" cy="4724401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DNS was not originally designed with security in mind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Has a number of security issues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DNS responses are traditionally not cryptographically signed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Leads to many attack possibilities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DNSSEC “enhances” DNS</a:t>
            </a:r>
          </a:p>
          <a:p>
            <a:pPr lvl="3" eaLnBrk="1" hangingPunct="1">
              <a:lnSpc>
                <a:spcPct val="80000"/>
              </a:lnSpc>
            </a:pPr>
            <a:r>
              <a:rPr lang="en-US" dirty="0" smtClean="0"/>
              <a:t>Adds support for cryptographically signed responses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Various extensions to support securing zone transfer information as well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79CE31-82FA-4647-A8B1-6C6515122C60}" type="slidenum">
              <a:rPr lang="en-US" smtClean="0">
                <a:latin typeface="Tahoma" charset="0"/>
              </a:rPr>
              <a:pPr/>
              <a:t>22</a:t>
            </a:fld>
            <a:endParaRPr lang="en-US" smtClean="0">
              <a:latin typeface="Tahoma" charset="0"/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Security issues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199"/>
            <a:ext cx="8497888" cy="4876801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Encryption it still doesn't prevent a DNS server from becoming infected with a virus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Allowing IP addresses of that server to be redirected to a malicious address with a long TTL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/>
              <a:t> (or for that matter a disgruntled employee) 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Could have far reaching impact to potentially millions of internet users if busy DNS servers cache the bad IP data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Would require manual purging of all affected DNS caches as required by the long TTL (up to 68 years)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79CE31-82FA-4647-A8B1-6C6515122C60}" type="slidenum">
              <a:rPr lang="en-US" smtClean="0">
                <a:latin typeface="Tahoma" charset="0"/>
              </a:rPr>
              <a:pPr/>
              <a:t>23</a:t>
            </a:fld>
            <a:endParaRPr lang="en-US" smtClean="0">
              <a:latin typeface="Tahoma" charset="0"/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Security issues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199"/>
            <a:ext cx="9144000" cy="4876801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Some domain names can spoof similar-looking domain names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"paypal.com" and "paypa1.com" are different names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Users may be unable to tell the difference when the user's typeface (font) does not clearly differentiate the letter </a:t>
            </a:r>
            <a:r>
              <a:rPr lang="en-US" dirty="0" smtClean="0">
                <a:hlinkClick r:id="rId3" tooltip="L"/>
              </a:rPr>
              <a:t>l</a:t>
            </a:r>
            <a:r>
              <a:rPr lang="en-US" dirty="0" smtClean="0"/>
              <a:t> and the number </a:t>
            </a:r>
            <a:r>
              <a:rPr lang="en-US" dirty="0" smtClean="0">
                <a:hlinkClick r:id="rId4" tooltip="1 (number)"/>
              </a:rPr>
              <a:t>1</a:t>
            </a:r>
            <a:r>
              <a:rPr lang="en-US" dirty="0" smtClean="0"/>
              <a:t>. </a:t>
            </a:r>
          </a:p>
          <a:p>
            <a:pPr lvl="3" eaLnBrk="1" hangingPunct="1">
              <a:lnSpc>
                <a:spcPct val="80000"/>
              </a:lnSpc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Courier New: 1 or l</a:t>
            </a:r>
          </a:p>
          <a:p>
            <a:pPr lvl="3" eaLnBrk="1" hangingPunct="1">
              <a:lnSpc>
                <a:spcPct val="80000"/>
              </a:lnSpc>
            </a:pPr>
            <a:r>
              <a:rPr lang="en-US" dirty="0" smtClean="0">
                <a:latin typeface="Rockwell" pitchFamily="18" charset="0"/>
                <a:ea typeface="Batang" pitchFamily="18" charset="-127"/>
                <a:cs typeface="Courier New" pitchFamily="49" charset="0"/>
              </a:rPr>
              <a:t>Rockwell:1 or l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Problem is much more serious in systems that support internationalized domain names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Many characters that are different, from the point of view of ISO 10646, appear identical on typical computer screens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“Players”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Who’s involved?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9ACA18-63DD-4913-B58E-2B3F72C2A9F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2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23EF11-9E3A-4B19-9A56-6F4F55A8CCF8}" type="slidenum">
              <a:rPr lang="en-US" smtClean="0">
                <a:latin typeface="Tahoma" charset="0"/>
              </a:rPr>
              <a:pPr/>
              <a:t>25</a:t>
            </a:fld>
            <a:endParaRPr lang="en-US" smtClean="0">
              <a:latin typeface="Tahoma" charset="0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Legal users of domains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839200" cy="48402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4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b="1" dirty="0" smtClean="0"/>
              <a:t>Registrant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Most of the NICs in the world receive an annual fee from a legal user in order for the legal user to utilize the domain name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i.e. a sort of a leasing agreement exists, subject to the registry's terms and conditions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Depending on the various naming convention of the registries, legal users become commonly known as "registrants" or as "domain holders"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ICANN holds a complete list of domain registries in the world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One can find the legal user of a domain name by looking in the WHOIS database held by most domain registries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For most of the more than 140+ country code top-level domains (</a:t>
            </a:r>
            <a:r>
              <a:rPr lang="en-US" sz="2000" dirty="0" err="1" smtClean="0"/>
              <a:t>ccTLDs</a:t>
            </a:r>
            <a:r>
              <a:rPr lang="en-US" sz="2000" dirty="0" smtClean="0"/>
              <a:t>), the domain registries hold the authoritative WHOIS (Registrant, name servers, expiry dates, etc.).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For instance, DENIC, Germany NIC, holds the authoritative WHOIS to a .DE domain name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23EF11-9E3A-4B19-9A56-6F4F55A8CCF8}" type="slidenum">
              <a:rPr lang="en-US" smtClean="0">
                <a:latin typeface="Tahoma" charset="0"/>
              </a:rPr>
              <a:pPr/>
              <a:t>26</a:t>
            </a:fld>
            <a:endParaRPr lang="en-US" smtClean="0">
              <a:latin typeface="Tahoma" charset="0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Legal users of domains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839200" cy="48402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4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b="1" dirty="0" smtClean="0"/>
              <a:t>Registrant (cont.)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However, some domain registries, such as for .COM, .ORG, .INFO, etc., use a registry-registrar model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There are hundreds of Domain Name Registrars that actually perform the domain name registration with the end user (see lists at ICANN or VeriSign)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By using this method of distribution, the registry only has to manage the relationship with the registrar, and the registrar maintains the relationship with the end users, or 'registrants'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For .COM, .NET domain names, the domain registries, VeriSign holds a basic WHOIS (registrar and name servers, etc.)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One can find the detailed WHOIS (registrant, name servers, expiry dates, etc.) at the registrars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Since about 2001, most </a:t>
            </a:r>
            <a:r>
              <a:rPr lang="en-US" sz="2000" dirty="0" err="1" smtClean="0"/>
              <a:t>gTLD</a:t>
            </a:r>
            <a:r>
              <a:rPr lang="en-US" sz="2000" dirty="0" smtClean="0"/>
              <a:t> registries have adopted a so-called "thick" registry approach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I.E. keeping the authoritative WHOIS with the various registries instead of the registrars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(</a:t>
            </a:r>
            <a:r>
              <a:rPr lang="en-US" sz="1600" dirty="0" err="1" smtClean="0"/>
              <a:t>gTLD</a:t>
            </a:r>
            <a:r>
              <a:rPr lang="en-US" sz="1600" dirty="0" smtClean="0"/>
              <a:t>: generic</a:t>
            </a:r>
            <a:r>
              <a:rPr lang="en-US" sz="1600" dirty="0"/>
              <a:t>: .ORG, .BIZ, .INFO)</a:t>
            </a:r>
            <a:endParaRPr lang="en-US" sz="1600" b="1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395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241131-6641-4D4C-911C-9D3E931A8FE8}" type="slidenum">
              <a:rPr lang="en-US" smtClean="0">
                <a:latin typeface="Tahoma" charset="0"/>
              </a:rPr>
              <a:pPr/>
              <a:t>27</a:t>
            </a:fld>
            <a:endParaRPr lang="en-US" smtClean="0">
              <a:latin typeface="Tahoma" charset="0"/>
            </a:endParaRP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Legal users of domains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8497888" cy="46878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b="1" dirty="0" smtClean="0"/>
              <a:t>Administrative contact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A registrant usually designates an administrative contact to manage the domain name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The administrative contact usually has the most immediate power over a domain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 Management functions delegated to the administrative contacts may include: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050" dirty="0" smtClean="0"/>
              <a:t>the obligation to conform to the requirements of the domain registry in order to retain the right to use a domain name 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050" dirty="0" smtClean="0"/>
              <a:t>authorization to update the physical address, e-mail address and telephone number etc. in WHOIS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b="1" dirty="0" smtClean="0"/>
              <a:t>Technical contact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A technical contact manages the name servers of a domain name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The many functions of a technical contact include: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making sure the configurations of the domain name conforms to the requirements of the domain registry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updating the domain zone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providing the 24×7 functionality of the name servers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050" dirty="0" smtClean="0"/>
              <a:t>allows accessibility of the domain name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b="1" dirty="0" smtClean="0"/>
              <a:t>Billing contact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The party whom a NIC invoices</a:t>
            </a:r>
            <a:endParaRPr lang="en-US" sz="16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1800" b="1" dirty="0" smtClean="0"/>
              <a:t>Name servers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Namely the authoritative name servers that host the domain name zone of a domain name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Lookup facility for Domain owner info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whois.icann.org/en</a:t>
            </a:r>
            <a:r>
              <a:rPr lang="en-US" dirty="0" smtClean="0"/>
              <a:t> </a:t>
            </a:r>
          </a:p>
          <a:p>
            <a:pPr lvl="1"/>
            <a:r>
              <a:rPr lang="en-US" dirty="0">
                <a:hlinkClick r:id="rId3"/>
              </a:rPr>
              <a:t>https://www.whois.net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4"/>
              </a:rPr>
              <a:t>http://ajklinux2.uncc.edu/cgi-bin/whois.sh?uncc.edu</a:t>
            </a:r>
            <a:r>
              <a:rPr lang="en-US" dirty="0" smtClean="0"/>
              <a:t>    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9ACA18-63DD-4913-B58E-2B3F72C2A9FB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>
                <a:solidFill>
                  <a:srgbClr val="FF0000"/>
                </a:solidFill>
              </a:rPr>
              <a:t>Resume 2/15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9ACA18-63DD-4913-B58E-2B3F72C2A9F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7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4683EC-14AF-4E1D-AA1E-6BD586624B07}" type="slidenum">
              <a:rPr lang="en-US" smtClean="0">
                <a:latin typeface="Tahoma" charset="0"/>
              </a:rPr>
              <a:pPr/>
              <a:t>3</a:t>
            </a:fld>
            <a:endParaRPr lang="en-US" dirty="0" smtClean="0">
              <a:latin typeface="Tahoma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 smtClean="0"/>
              <a:t>Parts of a domain name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1"/>
            <a:ext cx="8116888" cy="4648200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en-US" sz="2800" dirty="0" smtClean="0"/>
              <a:t>Domain name consists of two or more parts, separated by periods</a:t>
            </a:r>
          </a:p>
          <a:p>
            <a:pPr lvl="1" eaLnBrk="1" hangingPunct="1"/>
            <a:r>
              <a:rPr lang="en-US" sz="2400" dirty="0" smtClean="0"/>
              <a:t>Technically called labels</a:t>
            </a:r>
          </a:p>
          <a:p>
            <a:pPr lvl="1" eaLnBrk="1" hangingPunct="1"/>
            <a:r>
              <a:rPr lang="en-US" sz="2400" dirty="0" smtClean="0"/>
              <a:t>Example: </a:t>
            </a:r>
            <a:r>
              <a:rPr lang="en-US" sz="2400" i="1" dirty="0" smtClean="0"/>
              <a:t>wikipedia.org</a:t>
            </a:r>
          </a:p>
          <a:p>
            <a:pPr lvl="2" eaLnBrk="1" hangingPunct="1"/>
            <a:r>
              <a:rPr lang="en-US" sz="2000" i="1" dirty="0" smtClean="0"/>
              <a:t>wikipedia.org</a:t>
            </a:r>
            <a:r>
              <a:rPr lang="en-US" sz="2000" dirty="0" smtClean="0"/>
              <a:t> has the top-level domain </a:t>
            </a:r>
            <a:r>
              <a:rPr lang="en-US" sz="2000" i="1" dirty="0" smtClean="0"/>
              <a:t>org</a:t>
            </a:r>
          </a:p>
          <a:p>
            <a:pPr lvl="2" eaLnBrk="1" hangingPunct="1"/>
            <a:r>
              <a:rPr lang="en-US" sz="2000" dirty="0" smtClean="0"/>
              <a:t>Rightmost label conveys the </a:t>
            </a:r>
            <a:r>
              <a:rPr lang="en-US" sz="2000" b="1" dirty="0" smtClean="0"/>
              <a:t>top-level domain</a:t>
            </a:r>
          </a:p>
          <a:p>
            <a:pPr lvl="3" eaLnBrk="1" hangingPunct="1"/>
            <a:r>
              <a:rPr lang="en-US" sz="1600" b="1" dirty="0" smtClean="0"/>
              <a:t>A.K.A. TLD</a:t>
            </a:r>
          </a:p>
          <a:p>
            <a:pPr lvl="2" eaLnBrk="1" hangingPunct="1"/>
            <a:r>
              <a:rPr lang="en-US" sz="2200" i="1" dirty="0" smtClean="0"/>
              <a:t>en.wikipedia.org</a:t>
            </a:r>
            <a:r>
              <a:rPr lang="en-US" sz="2200" dirty="0" smtClean="0"/>
              <a:t> also has the top-level domain </a:t>
            </a:r>
            <a:r>
              <a:rPr lang="en-US" sz="2200" i="1" dirty="0" smtClean="0"/>
              <a:t>org</a:t>
            </a:r>
          </a:p>
          <a:p>
            <a:pPr lvl="1" eaLnBrk="1" hangingPunct="1"/>
            <a:r>
              <a:rPr lang="en-US" sz="2400" dirty="0" smtClean="0"/>
              <a:t>Each label to the left specifies a subdivision or </a:t>
            </a:r>
            <a:r>
              <a:rPr lang="en-US" sz="2400" b="1" dirty="0" smtClean="0"/>
              <a:t>subdomain</a:t>
            </a:r>
            <a:r>
              <a:rPr lang="en-US" sz="2400" dirty="0" smtClean="0"/>
              <a:t> of the domain above it</a:t>
            </a:r>
          </a:p>
          <a:p>
            <a:pPr lvl="2" eaLnBrk="1" hangingPunct="1"/>
            <a:r>
              <a:rPr lang="en-US" sz="2000" dirty="0" smtClean="0"/>
              <a:t>Note: "subdomain" expresses relative dependence, not absolute dependence: </a:t>
            </a:r>
          </a:p>
          <a:p>
            <a:pPr lvl="3" eaLnBrk="1" hangingPunct="1"/>
            <a:r>
              <a:rPr lang="en-US" sz="1800" i="1" dirty="0" smtClean="0"/>
              <a:t>wikipedia.org</a:t>
            </a:r>
            <a:r>
              <a:rPr lang="en-US" sz="1800" dirty="0" smtClean="0"/>
              <a:t> comprises a subdomain of the </a:t>
            </a:r>
            <a:r>
              <a:rPr lang="en-US" sz="1800" b="1" i="1" dirty="0" smtClean="0"/>
              <a:t>org</a:t>
            </a:r>
            <a:r>
              <a:rPr lang="en-US" sz="1800" dirty="0" smtClean="0"/>
              <a:t> domain</a:t>
            </a:r>
          </a:p>
          <a:p>
            <a:pPr lvl="3" eaLnBrk="1" hangingPunct="1"/>
            <a:r>
              <a:rPr lang="en-US" sz="1800" i="1" dirty="0" smtClean="0"/>
              <a:t>en.wikipedia.org</a:t>
            </a:r>
            <a:r>
              <a:rPr lang="en-US" sz="1800" dirty="0" smtClean="0"/>
              <a:t> comprises a subdomain of the domain </a:t>
            </a:r>
            <a:r>
              <a:rPr lang="en-US" sz="1800" b="1" i="1" dirty="0" smtClean="0"/>
              <a:t>wikipedia.org</a:t>
            </a:r>
          </a:p>
          <a:p>
            <a:pPr eaLnBrk="1" hangingPunct="1"/>
            <a:endParaRPr lang="en-US" sz="2100" b="1" i="1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sz="2100" b="1" i="1" dirty="0" smtClean="0">
                <a:solidFill>
                  <a:srgbClr val="FF0000"/>
                </a:solidFill>
              </a:rPr>
              <a:t>Note:</a:t>
            </a:r>
            <a:r>
              <a:rPr lang="en-US" sz="2100" dirty="0" smtClean="0">
                <a:solidFill>
                  <a:srgbClr val="FF0000"/>
                </a:solidFill>
              </a:rPr>
              <a:t> The root “.” is always there.  At times it may be implied, others it must be explicitly listed</a:t>
            </a:r>
          </a:p>
          <a:p>
            <a:pPr lvl="1" eaLnBrk="1" hangingPunct="1"/>
            <a:r>
              <a:rPr lang="en-US" sz="1900" dirty="0" smtClean="0">
                <a:solidFill>
                  <a:srgbClr val="FF0000"/>
                </a:solidFill>
              </a:rPr>
              <a:t>e.g. </a:t>
            </a:r>
            <a:r>
              <a:rPr lang="en-US" sz="1900" i="1" dirty="0" smtClean="0">
                <a:solidFill>
                  <a:srgbClr val="FF0000"/>
                </a:solidFill>
              </a:rPr>
              <a:t>wikipedia.org.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D45701-D49B-47D5-8A57-CA2A9C8227E3}" type="slidenum">
              <a:rPr lang="en-US" smtClean="0">
                <a:latin typeface="Tahoma" charset="0"/>
              </a:rPr>
              <a:pPr/>
              <a:t>30</a:t>
            </a:fld>
            <a:endParaRPr lang="en-US" smtClean="0">
              <a:latin typeface="Tahoma" charset="0"/>
            </a:endParaRP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Politics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17712"/>
            <a:ext cx="8574088" cy="4535487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400" dirty="0" smtClean="0"/>
              <a:t>Many investigators have voiced criticism of the methods currently used to control ownership of domains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 smtClean="0"/>
              <a:t>Critics commonly claim abuse by monopolies or near-monopolies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1600" dirty="0" smtClean="0"/>
              <a:t>Such as VeriSign, Inc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 smtClean="0"/>
              <a:t>Particularly noteworthy was the VeriSign Site Finder system which redirected all unregistered .com and </a:t>
            </a:r>
            <a:r>
              <a:rPr lang="en-US" sz="2000" dirty="0" err="1" smtClean="0"/>
              <a:t>.net</a:t>
            </a:r>
            <a:r>
              <a:rPr lang="en-US" sz="2000" dirty="0" smtClean="0"/>
              <a:t> domains to a VeriSign webpage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 smtClean="0"/>
              <a:t>Despite widespread criticism, VeriSign only reluctantly removed it after the Internet Corporation for Assigned Names and Numbers (ICANN) threatened to revoke its contract to administer the root name servers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/>
              <a:t>There is also significant disquiet regarding the United States' political influence over ICANN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 smtClean="0"/>
              <a:t>Was a significant issue in the attempt to create a .xxx top-level domain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 smtClean="0"/>
              <a:t>Sparked greater interest in alternative DNS roots that would be beyond the control of any single country</a:t>
            </a:r>
            <a:endParaRPr lang="en-US" sz="2000" b="1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D45701-D49B-47D5-8A57-CA2A9C8227E3}" type="slidenum">
              <a:rPr lang="en-US" smtClean="0">
                <a:latin typeface="Tahoma" charset="0"/>
              </a:rPr>
              <a:pPr/>
              <a:t>31</a:t>
            </a:fld>
            <a:endParaRPr lang="en-US" smtClean="0">
              <a:latin typeface="Tahoma" charset="0"/>
            </a:endParaRP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Politics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17712"/>
            <a:ext cx="8574088" cy="4535487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b="1" dirty="0" smtClean="0"/>
              <a:t>Truth in Domain Names Act</a:t>
            </a:r>
          </a:p>
          <a:p>
            <a:pPr lvl="1" eaLnBrk="1" hangingPunct="1"/>
            <a:r>
              <a:rPr lang="en-US" sz="2400" dirty="0" smtClean="0"/>
              <a:t>Main article: </a:t>
            </a:r>
          </a:p>
          <a:p>
            <a:pPr lvl="2" eaLnBrk="1" hangingPunct="1"/>
            <a:r>
              <a:rPr lang="en-US" sz="2000" i="1" dirty="0" err="1" smtClean="0"/>
              <a:t>Anticybersquatting</a:t>
            </a:r>
            <a:r>
              <a:rPr lang="en-US" sz="2000" i="1" dirty="0" smtClean="0"/>
              <a:t> Consumer Protection Act</a:t>
            </a:r>
            <a:endParaRPr lang="en-US" sz="2000" dirty="0" smtClean="0"/>
          </a:p>
          <a:p>
            <a:pPr lvl="1" eaLnBrk="1" hangingPunct="1"/>
            <a:r>
              <a:rPr lang="en-US" sz="2400" dirty="0" smtClean="0"/>
              <a:t>In the United States, the "</a:t>
            </a:r>
            <a:r>
              <a:rPr lang="en-US" sz="2400" i="1" dirty="0" smtClean="0"/>
              <a:t>Truth in Domain Names Act</a:t>
            </a:r>
            <a:r>
              <a:rPr lang="en-US" sz="2400" dirty="0" smtClean="0"/>
              <a:t>" in combination with the PROTECT Act, forbids the use of a misleading domain name with the intention of attracting people into viewing a visual depiction of sexually explicit conduct on the Internet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294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7793037" cy="792163"/>
          </a:xfrm>
        </p:spPr>
        <p:txBody>
          <a:bodyPr/>
          <a:lstStyle/>
          <a:p>
            <a:r>
              <a:rPr lang="en-US" dirty="0" smtClean="0"/>
              <a:t>Resolvers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209800"/>
            <a:ext cx="4114800" cy="3962400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Serve DNS names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Always returns an IP address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Request an IP address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Are recursive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56AF58-ED50-45E7-A7EF-595FA7EA4AA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graphicFrame>
        <p:nvGraphicFramePr>
          <p:cNvPr id="5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612536172"/>
              </p:ext>
            </p:extLst>
          </p:nvPr>
        </p:nvGraphicFramePr>
        <p:xfrm>
          <a:off x="4537364" y="161925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3" name="Chart" r:id="rId6" imgW="4572034" imgH="5143584" progId="MSGraph.Chart.8">
                  <p:embed followColorScheme="full"/>
                </p:oleObj>
              </mc:Choice>
              <mc:Fallback>
                <p:oleObj name="Chart" r:id="rId6" imgW="4572034" imgH="5143584" progId="MSGraph.Chart.8">
                  <p:embed followColorScheme="full"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7364" y="161925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C6EDE7-E262-4A35-90DA-C29DE79C3D7F}" type="slidenum">
              <a:rPr lang="en-US" smtClean="0">
                <a:latin typeface="Tahoma" charset="0"/>
              </a:rPr>
              <a:pPr/>
              <a:t>33</a:t>
            </a:fld>
            <a:endParaRPr lang="en-US" smtClean="0">
              <a:latin typeface="Tahoma" charset="0"/>
            </a:endParaRP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Internet Resources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See also</a:t>
            </a:r>
          </a:p>
          <a:p>
            <a:pPr lvl="1" eaLnBrk="1" hangingPunct="1"/>
            <a:r>
              <a:rPr lang="en-US" dirty="0" smtClean="0">
                <a:hlinkClick r:id="rId3" tooltip="Dynamic DNS"/>
              </a:rPr>
              <a:t>Dynamic DNS</a:t>
            </a:r>
            <a:r>
              <a:rPr lang="en-US" dirty="0" smtClean="0"/>
              <a:t> </a:t>
            </a:r>
          </a:p>
          <a:p>
            <a:pPr lvl="1" eaLnBrk="1" hangingPunct="1"/>
            <a:r>
              <a:rPr lang="en-US" dirty="0" smtClean="0">
                <a:hlinkClick r:id="rId4" tooltip="Alternative DNS root"/>
              </a:rPr>
              <a:t>Alternative DNS root</a:t>
            </a:r>
            <a:r>
              <a:rPr lang="en-US" dirty="0" smtClean="0"/>
              <a:t> </a:t>
            </a:r>
          </a:p>
          <a:p>
            <a:pPr lvl="1" eaLnBrk="1" hangingPunct="1"/>
            <a:r>
              <a:rPr lang="en-US" dirty="0" smtClean="0">
                <a:hlinkClick r:id="rId5" tooltip="Comparison of DNS server software"/>
              </a:rPr>
              <a:t>Comparison of DNS server software</a:t>
            </a:r>
            <a:r>
              <a:rPr lang="en-US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CE872A-AA80-4246-A4F1-91ECD2F63296}" type="slidenum">
              <a:rPr lang="en-US" smtClean="0">
                <a:latin typeface="Tahoma" charset="0"/>
              </a:rPr>
              <a:pPr/>
              <a:t>4</a:t>
            </a:fld>
            <a:endParaRPr lang="en-US" dirty="0" smtClean="0">
              <a:latin typeface="Tahoma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 smtClean="0"/>
              <a:t>Parts of a domain name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535487"/>
          </a:xfrm>
        </p:spPr>
        <p:txBody>
          <a:bodyPr/>
          <a:lstStyle/>
          <a:p>
            <a:pPr eaLnBrk="1" hangingPunct="1"/>
            <a:r>
              <a:rPr lang="en-US" sz="2800" dirty="0" smtClean="0"/>
              <a:t>Domain name usually consists of two or more parts (</a:t>
            </a:r>
            <a:r>
              <a:rPr lang="en-US" sz="2800" i="1" dirty="0" smtClean="0"/>
              <a:t>labels</a:t>
            </a:r>
            <a:r>
              <a:rPr lang="en-US" sz="2800" dirty="0" smtClean="0"/>
              <a:t>), separated by dots</a:t>
            </a:r>
          </a:p>
          <a:p>
            <a:pPr lvl="1" eaLnBrk="1" hangingPunct="1"/>
            <a:r>
              <a:rPr lang="en-US" sz="2400" dirty="0" smtClean="0"/>
              <a:t>In theory:</a:t>
            </a:r>
          </a:p>
          <a:p>
            <a:pPr lvl="2" eaLnBrk="1" hangingPunct="1"/>
            <a:r>
              <a:rPr lang="en-US" sz="2000" dirty="0" smtClean="0"/>
              <a:t>Subdivisions can go 127 levels deep</a:t>
            </a:r>
          </a:p>
          <a:p>
            <a:pPr lvl="2" eaLnBrk="1" hangingPunct="1"/>
            <a:r>
              <a:rPr lang="en-US" sz="2000" dirty="0" smtClean="0"/>
              <a:t>Each label can contain up to 63 characters</a:t>
            </a:r>
          </a:p>
          <a:p>
            <a:pPr lvl="2" eaLnBrk="1" hangingPunct="1"/>
            <a:r>
              <a:rPr lang="en-US" sz="2000" dirty="0" smtClean="0"/>
              <a:t>Overall Limit:</a:t>
            </a:r>
          </a:p>
          <a:p>
            <a:pPr lvl="3" eaLnBrk="1" hangingPunct="1"/>
            <a:r>
              <a:rPr lang="en-US" sz="1600" dirty="0" smtClean="0"/>
              <a:t>Entire domain name cannot exceed a total length of 253 characters</a:t>
            </a:r>
          </a:p>
          <a:p>
            <a:pPr lvl="3" eaLnBrk="1" hangingPunct="1"/>
            <a:r>
              <a:rPr lang="en-US" sz="1600" dirty="0" smtClean="0"/>
              <a:t>Length of 255, including separators and length of name</a:t>
            </a:r>
          </a:p>
          <a:p>
            <a:pPr lvl="1" eaLnBrk="1" hangingPunct="1"/>
            <a:r>
              <a:rPr lang="en-US" sz="2400" dirty="0" smtClean="0"/>
              <a:t>In practice:</a:t>
            </a:r>
          </a:p>
          <a:p>
            <a:pPr lvl="2" eaLnBrk="1" hangingPunct="1"/>
            <a:r>
              <a:rPr lang="en-US" sz="2000" dirty="0" smtClean="0"/>
              <a:t>Some domain registries have shorter limits</a:t>
            </a:r>
          </a:p>
          <a:p>
            <a:pPr lvl="3" eaLnBrk="1" hangingPunct="1"/>
            <a:r>
              <a:rPr lang="en-US" sz="1600" dirty="0" smtClean="0"/>
              <a:t>Typically restricted by host OS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380F75-A73A-495D-BD47-8AE1AD1E6BBA}" type="slidenum">
              <a:rPr lang="en-US" smtClean="0">
                <a:latin typeface="Tahoma" charset="0"/>
              </a:rPr>
              <a:pPr/>
              <a:t>5</a:t>
            </a:fld>
            <a:endParaRPr lang="en-US" dirty="0" smtClean="0">
              <a:latin typeface="Tahoma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 smtClean="0"/>
              <a:t>Parts of a domain name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193088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1" dirty="0" smtClean="0"/>
              <a:t>Hostname</a:t>
            </a:r>
            <a:r>
              <a:rPr lang="en-US" sz="2400" dirty="0" smtClean="0"/>
              <a:t> refers to a domain name that has one or more associated IP addresses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i="1" dirty="0" smtClean="0"/>
              <a:t>en.wikipedia.org</a:t>
            </a:r>
            <a:r>
              <a:rPr lang="en-US" sz="2000" dirty="0" smtClean="0"/>
              <a:t> and </a:t>
            </a:r>
            <a:r>
              <a:rPr lang="en-US" sz="2000" i="1" dirty="0" smtClean="0"/>
              <a:t>www.wikipedia.org</a:t>
            </a:r>
            <a:r>
              <a:rPr lang="en-US" sz="2000" dirty="0" smtClean="0"/>
              <a:t> are hostnames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i="1" dirty="0" smtClean="0"/>
              <a:t>org</a:t>
            </a:r>
            <a:r>
              <a:rPr lang="en-US" sz="1600" dirty="0" smtClean="0"/>
              <a:t> is a TLD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i="1" dirty="0" smtClean="0"/>
              <a:t>wikipedia.org</a:t>
            </a:r>
            <a:r>
              <a:rPr lang="en-US" sz="1600" dirty="0" smtClean="0"/>
              <a:t> is a domain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Domain Name System consists of a hierarchical set of </a:t>
            </a:r>
            <a:r>
              <a:rPr lang="en-US" sz="2400" b="1" dirty="0" smtClean="0"/>
              <a:t>DNS servers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Each domain or subdomain has one or more </a:t>
            </a:r>
            <a:r>
              <a:rPr lang="en-US" sz="2000" b="1" dirty="0" smtClean="0"/>
              <a:t>authoritative DNS servers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Publish information about that domain and the name servers of any domains "beneath" it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Hierarchy of authoritative DNS servers matches the hierarchy of domains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At the top of the hierarchy stand the </a:t>
            </a:r>
            <a:r>
              <a:rPr lang="en-US" sz="2000" b="1" dirty="0" smtClean="0"/>
              <a:t>root name servers</a:t>
            </a:r>
            <a:r>
              <a:rPr lang="en-US" sz="2000" dirty="0" smtClean="0"/>
              <a:t>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Servers to query when </a:t>
            </a:r>
            <a:r>
              <a:rPr lang="en-US" sz="1600" b="1" dirty="0" smtClean="0"/>
              <a:t>resolving</a:t>
            </a:r>
            <a:r>
              <a:rPr lang="en-US" sz="1600" dirty="0" smtClean="0"/>
              <a:t> a top-level domain name (TLD)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D2B08E-D783-416B-8719-86CF786B89F9}" type="slidenum">
              <a:rPr lang="en-US" smtClean="0">
                <a:latin typeface="Tahoma" charset="0"/>
              </a:rPr>
              <a:pPr/>
              <a:t>6</a:t>
            </a:fld>
            <a:endParaRPr lang="en-US" dirty="0" smtClean="0">
              <a:latin typeface="Tahoma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 smtClean="0"/>
              <a:t>Parts of a domain name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17713"/>
            <a:ext cx="8574088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Two query types: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dirty="0" smtClean="0"/>
              <a:t>Iterative query: </a:t>
            </a:r>
            <a:r>
              <a:rPr lang="en-US" sz="2400" dirty="0" smtClean="0"/>
              <a:t>the DNS server may provide a partial answer to the query (or give an error)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DNS servers </a:t>
            </a:r>
            <a:r>
              <a:rPr lang="en-US" sz="2000" b="1" dirty="0" smtClean="0"/>
              <a:t>must</a:t>
            </a:r>
            <a:r>
              <a:rPr lang="en-US" sz="2000" dirty="0" smtClean="0"/>
              <a:t> support non-recursive or iterative queries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dirty="0" smtClean="0"/>
              <a:t>Recursive query: </a:t>
            </a:r>
            <a:r>
              <a:rPr lang="en-US" sz="2400" dirty="0" smtClean="0"/>
              <a:t>the DNS server will fully answer the query (or give an error)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DNS servers are </a:t>
            </a:r>
            <a:r>
              <a:rPr lang="en-US" sz="2000" b="1" dirty="0" smtClean="0"/>
              <a:t>not required</a:t>
            </a:r>
            <a:r>
              <a:rPr lang="en-US" sz="2000" dirty="0" smtClean="0"/>
              <a:t> to support recursive queries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Resolvers negotiate use of recursive service using bits in the query headers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dirty="0" smtClean="0"/>
              <a:t>Or can be another DNS acting recursively on behalf of another resolver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resolution mechanism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9ACA18-63DD-4913-B58E-2B3F72C2A9F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EF9F89-1FD0-4D50-B8A5-2520449B688C}" type="slidenum">
              <a:rPr lang="en-US" smtClean="0">
                <a:latin typeface="Tahoma" charset="0"/>
              </a:rPr>
              <a:pPr/>
              <a:t>8</a:t>
            </a:fld>
            <a:endParaRPr lang="en-US" dirty="0" smtClean="0">
              <a:latin typeface="Tahoma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 smtClean="0"/>
              <a:t>Address resolution mechanism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8610600" cy="43068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 full host name may have several name segments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e.g. </a:t>
            </a:r>
            <a:r>
              <a:rPr lang="en-US" sz="2000" i="1" dirty="0" err="1" smtClean="0"/>
              <a:t>ahost.ofasubnet.ofabiggernet.inadomain.example</a:t>
            </a:r>
            <a:r>
              <a:rPr lang="en-US" sz="2000" i="1" dirty="0" smtClean="0"/>
              <a:t>.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In practice full host names typically consist of three segments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i="1" dirty="0" err="1" smtClean="0"/>
              <a:t>ahost.inadomain.example</a:t>
            </a:r>
            <a:endParaRPr lang="en-US" sz="2000" i="1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hlinkClick r:id="rId3"/>
              </a:rPr>
              <a:t>www</a:t>
            </a:r>
            <a:r>
              <a:rPr lang="en-US" sz="2000" i="1" dirty="0" smtClean="0">
                <a:hlinkClick r:id="rId3"/>
              </a:rPr>
              <a:t>.inadomain.example</a:t>
            </a:r>
            <a:endParaRPr lang="en-US" sz="2000" i="1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b="1" i="1" dirty="0" smtClean="0"/>
              <a:t>Note: </a:t>
            </a:r>
            <a:r>
              <a:rPr lang="en-US" sz="2000" i="1" dirty="0" smtClean="0"/>
              <a:t>sometimes the first name is “implied”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e.g. although </a:t>
            </a:r>
            <a:r>
              <a:rPr lang="en-US" sz="1600" i="1" dirty="0" err="1" smtClean="0"/>
              <a:t>inadomain.example</a:t>
            </a:r>
            <a:r>
              <a:rPr lang="en-US" sz="1600" i="1" dirty="0" smtClean="0"/>
              <a:t> </a:t>
            </a:r>
            <a:r>
              <a:rPr lang="en-US" sz="1600" dirty="0" smtClean="0"/>
              <a:t>is a domain name, it may resolved to a server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Software interprets the name segment by segment</a:t>
            </a:r>
            <a:br>
              <a:rPr lang="en-US" sz="2400" dirty="0" smtClean="0"/>
            </a:br>
            <a:r>
              <a:rPr lang="en-US" sz="2400" dirty="0" smtClean="0"/>
              <a:t>starting on right </a:t>
            </a:r>
            <a:r>
              <a:rPr lang="en-US" sz="2400" dirty="0" smtClean="0">
                <a:sym typeface="Wingdings" panose="05000000000000000000" pitchFamily="2" charset="2"/>
              </a:rPr>
              <a:t></a:t>
            </a:r>
            <a:r>
              <a:rPr lang="en-US" sz="2400" dirty="0" smtClean="0"/>
              <a:t> left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Uses an iterative search procedure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Each step along the way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Program queries a corresponding DNS server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Provides a pointer to the next server which it should consult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/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669925" y="6386513"/>
            <a:ext cx="788987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1200" i="1"/>
              <a:t>(This description deliberately uses the fictional</a:t>
            </a:r>
            <a:r>
              <a:rPr lang="en-US" sz="1200"/>
              <a:t> .example </a:t>
            </a:r>
            <a:r>
              <a:rPr lang="en-US" sz="1200" i="1"/>
              <a:t>TLD in accordance with the DNS guidelines themselves.)</a:t>
            </a:r>
            <a:endParaRPr lang="en-US" sz="120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F7005A-D164-48C7-AFBA-213A9B3B192B}" type="slidenum">
              <a:rPr lang="en-US" smtClean="0">
                <a:latin typeface="Tahoma" charset="0"/>
              </a:rPr>
              <a:pPr/>
              <a:t>9</a:t>
            </a:fld>
            <a:endParaRPr lang="en-US" smtClean="0">
              <a:latin typeface="Tahoma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 smtClean="0"/>
              <a:t>Address resolution mechanism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2017713"/>
            <a:ext cx="7772400" cy="10302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Example: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DNS recursor consults three name servers to resolve the address </a:t>
            </a:r>
            <a:r>
              <a:rPr lang="en-US" sz="1800" i="1" dirty="0" smtClean="0">
                <a:hlinkClick r:id="rId3"/>
              </a:rPr>
              <a:t>www.wikipedia.org.</a:t>
            </a:r>
            <a:endParaRPr lang="en-US" sz="1800" i="1" dirty="0" smtClean="0"/>
          </a:p>
          <a:p>
            <a:pPr lvl="2" eaLnBrk="1" hangingPunct="1">
              <a:lnSpc>
                <a:spcPct val="80000"/>
              </a:lnSpc>
            </a:pPr>
            <a:r>
              <a:rPr lang="en-US" sz="1400" i="1" dirty="0" smtClean="0"/>
              <a:t>Note: that . at the end is important, that is the root domain 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i="1" dirty="0" smtClean="0"/>
              <a:t>Some times it is required, sometimes it is implied</a:t>
            </a:r>
          </a:p>
        </p:txBody>
      </p:sp>
      <p:pic>
        <p:nvPicPr>
          <p:cNvPr id="27654" name="Picture 6" descr="recursor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-152400" y="2949792"/>
            <a:ext cx="9654838" cy="3429000"/>
          </a:xfr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CSVFORMAT" val="8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Fals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False"/>
  <p:tag name="DELIMITERS" val="3.1"/>
  <p:tag name="LUIDIAENABLED" val="False"/>
  <p:tag name="POWERPOINTVERSION" val="14.0"/>
  <p:tag name="EXPANDSHOWBAR" val="True"/>
  <p:tag name="WASPOLLED" val="D41F7487387E48BCB2703034F810B69E"/>
  <p:tag name="TPVERSION" val="6"/>
  <p:tag name="TPFULLVERSION" val="7.2.0.80"/>
  <p:tag name="PPTVERSION" val="15"/>
  <p:tag name="TPOS" val="2"/>
  <p:tag name="TPLASTSAVEVERSION" val="6.2 P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96047AAFE97741308F5DEB1C681C8D5B&lt;/guid&gt;&#10;        &lt;description /&gt;&#10;        &lt;date&gt;9/19/2013 11:34:15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E584E8395DA44CCA5BDDC97FD162CAD&lt;/guid&gt;&#10;            &lt;repollguid&gt;3A270CFB68E54AE48345FEAAA58DBE69&lt;/repollguid&gt;&#10;            &lt;sourceid&gt;CD6D1BA81E7643879E22206BE9FE861F&lt;/sourceid&gt;&#10;            &lt;questiontext&gt;Resolvers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66461811F6C4446799CD0E74A9D2D0B5&lt;/guid&gt;&#10;                    &lt;answertext&gt;Serve DNS names&lt;/answertext&gt;&#10;                    &lt;valuetype&gt;-1&lt;/valuetype&gt;&#10;                &lt;/answer&gt;&#10;                &lt;answer&gt;&#10;                    &lt;guid&gt;8FEFCBD6DB0846929E04345F394040B1&lt;/guid&gt;&#10;                    &lt;answertext&gt;Always returns an IP address&lt;/answertext&gt;&#10;                    &lt;valuetype&gt;-1&lt;/valuetype&gt;&#10;                &lt;/answer&gt;&#10;                &lt;answer&gt;&#10;                    &lt;guid&gt;4669AEAAD242445F90A7382CD590372F&lt;/guid&gt;&#10;                    &lt;answertext&gt;Request an IP address&lt;/answertext&gt;&#10;                    &lt;valuetype&gt;1&lt;/valuetype&gt;&#10;                &lt;/answer&gt;&#10;                &lt;answer&gt;&#10;                    &lt;guid&gt;3BE3179C9FBE4D438854718BFB933962&lt;/guid&gt;&#10;                    &lt;answertext&gt;Are recursive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  <p:tag name="RESULTS" val="Resolvers[;crlf;]30[;]30[;]30[;]False[;]11[;][;crlf;]2.73333333333333[;]3[;]0.928559218478941[;]0.862222222222222[;crlf;]3[;]-1[;]Serve DNS names1[;]Serve DNS names[;][;crlf;]9[;]-1[;]Always returns an IP address2[;]Always returns an IP address[;][;crlf;]11[;]1[;]Request an IP address3[;]Request an IP address[;][;crlf;]7[;]-1[;]Are recursive4[;]Are recursive[;]"/>
  <p:tag name="HASRESULTS" val="Tru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NUMBERFORMAT" val="0"/>
  <p:tag name="COLORTYPE" val="CORRECTINCORRECT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3853</TotalTime>
  <Words>2429</Words>
  <Application>Microsoft Office PowerPoint</Application>
  <PresentationFormat>On-screen Show (4:3)</PresentationFormat>
  <Paragraphs>278</Paragraphs>
  <Slides>33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Batang</vt:lpstr>
      <vt:lpstr>Arial</vt:lpstr>
      <vt:lpstr>Courier New</vt:lpstr>
      <vt:lpstr>Rockwell</vt:lpstr>
      <vt:lpstr>Tahoma</vt:lpstr>
      <vt:lpstr>Wingdings</vt:lpstr>
      <vt:lpstr>Blends</vt:lpstr>
      <vt:lpstr>Microsoft Graph Chart</vt:lpstr>
      <vt:lpstr>DNS</vt:lpstr>
      <vt:lpstr>Domain Name Parts</vt:lpstr>
      <vt:lpstr>Parts of a domain name</vt:lpstr>
      <vt:lpstr>Parts of a domain name</vt:lpstr>
      <vt:lpstr>Parts of a domain name</vt:lpstr>
      <vt:lpstr>Parts of a domain name</vt:lpstr>
      <vt:lpstr>Address resolution mechanism</vt:lpstr>
      <vt:lpstr>Address resolution mechanism</vt:lpstr>
      <vt:lpstr>Address resolution mechanism</vt:lpstr>
      <vt:lpstr>Address resolution mechanism</vt:lpstr>
      <vt:lpstr>Address resolution mechanism</vt:lpstr>
      <vt:lpstr>Circular dependencies and glue records</vt:lpstr>
      <vt:lpstr>Circular dependencies and glue records</vt:lpstr>
      <vt:lpstr>How DNS Works</vt:lpstr>
      <vt:lpstr>How DNS Works In Practice</vt:lpstr>
      <vt:lpstr>How DNS works In practice: Caching and time to live</vt:lpstr>
      <vt:lpstr>How DNS works In practice: Caching time</vt:lpstr>
      <vt:lpstr>How DNS works In practice: Caching time</vt:lpstr>
      <vt:lpstr>How DNS works In practice: Caching time</vt:lpstr>
      <vt:lpstr>How DNS works In practice: In the Real World</vt:lpstr>
      <vt:lpstr>Security issues</vt:lpstr>
      <vt:lpstr>Security issues</vt:lpstr>
      <vt:lpstr>Security issues</vt:lpstr>
      <vt:lpstr>DNS “Players”</vt:lpstr>
      <vt:lpstr>Legal users of domains</vt:lpstr>
      <vt:lpstr>Legal users of domains</vt:lpstr>
      <vt:lpstr>Legal users of domains</vt:lpstr>
      <vt:lpstr>WHOIS</vt:lpstr>
      <vt:lpstr>Resume 2/15</vt:lpstr>
      <vt:lpstr>Politics</vt:lpstr>
      <vt:lpstr>Politics</vt:lpstr>
      <vt:lpstr>Resolvers</vt:lpstr>
      <vt:lpstr>Other Internet Resources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Kombol, Tony</cp:lastModifiedBy>
  <cp:revision>129</cp:revision>
  <cp:lastPrinted>1601-01-01T00:00:00Z</cp:lastPrinted>
  <dcterms:created xsi:type="dcterms:W3CDTF">1601-01-01T00:00:00Z</dcterms:created>
  <dcterms:modified xsi:type="dcterms:W3CDTF">2017-02-15T17:00:36Z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