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41"/>
  </p:notesMasterIdLst>
  <p:handoutMasterIdLst>
    <p:handoutMasterId r:id="rId42"/>
  </p:handoutMasterIdLst>
  <p:sldIdLst>
    <p:sldId id="256" r:id="rId2"/>
    <p:sldId id="294" r:id="rId3"/>
    <p:sldId id="288" r:id="rId4"/>
    <p:sldId id="289" r:id="rId5"/>
    <p:sldId id="290" r:id="rId6"/>
    <p:sldId id="291" r:id="rId7"/>
    <p:sldId id="292" r:id="rId8"/>
    <p:sldId id="258" r:id="rId9"/>
    <p:sldId id="259" r:id="rId10"/>
    <p:sldId id="260" r:id="rId11"/>
    <p:sldId id="261" r:id="rId12"/>
    <p:sldId id="262" r:id="rId13"/>
    <p:sldId id="263" r:id="rId14"/>
    <p:sldId id="264" r:id="rId15"/>
    <p:sldId id="265" r:id="rId16"/>
    <p:sldId id="266" r:id="rId17"/>
    <p:sldId id="295" r:id="rId18"/>
    <p:sldId id="267" r:id="rId19"/>
    <p:sldId id="268" r:id="rId20"/>
    <p:sldId id="269" r:id="rId21"/>
    <p:sldId id="270" r:id="rId22"/>
    <p:sldId id="271" r:id="rId23"/>
    <p:sldId id="272" r:id="rId24"/>
    <p:sldId id="275" r:id="rId25"/>
    <p:sldId id="276" r:id="rId26"/>
    <p:sldId id="273" r:id="rId27"/>
    <p:sldId id="277" r:id="rId28"/>
    <p:sldId id="278" r:id="rId29"/>
    <p:sldId id="279" r:id="rId30"/>
    <p:sldId id="274" r:id="rId31"/>
    <p:sldId id="280" r:id="rId32"/>
    <p:sldId id="281" r:id="rId33"/>
    <p:sldId id="282" r:id="rId34"/>
    <p:sldId id="283" r:id="rId35"/>
    <p:sldId id="284" r:id="rId36"/>
    <p:sldId id="287" r:id="rId37"/>
    <p:sldId id="286" r:id="rId38"/>
    <p:sldId id="285" r:id="rId39"/>
    <p:sldId id="293" r:id="rId40"/>
  </p:sldIdLst>
  <p:sldSz cx="9144000" cy="6858000" type="screen4x3"/>
  <p:notesSz cx="7086600" cy="9080500"/>
  <p:custDataLst>
    <p:tags r:id="rId43"/>
  </p:custDataLst>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8" d="100"/>
          <a:sy n="28" d="100"/>
        </p:scale>
        <p:origin x="66" y="3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150"/>
        <c:shape val="box"/>
        <c:axId val="452653024"/>
        <c:axId val="452654984"/>
        <c:axId val="453418592"/>
      </c:bar3DChart>
      <c:catAx>
        <c:axId val="452653024"/>
        <c:scaling>
          <c:orientation val="minMax"/>
        </c:scaling>
        <c:delete val="0"/>
        <c:axPos val="b"/>
        <c:numFmt formatCode="General" sourceLinked="1"/>
        <c:majorTickMark val="out"/>
        <c:minorTickMark val="none"/>
        <c:tickLblPos val="nextTo"/>
        <c:crossAx val="452654984"/>
        <c:crosses val="autoZero"/>
        <c:auto val="1"/>
        <c:lblAlgn val="ctr"/>
        <c:lblOffset val="100"/>
        <c:noMultiLvlLbl val="0"/>
      </c:catAx>
      <c:valAx>
        <c:axId val="452654984"/>
        <c:scaling>
          <c:orientation val="minMax"/>
        </c:scaling>
        <c:delete val="0"/>
        <c:axPos val="l"/>
        <c:majorGridlines/>
        <c:numFmt formatCode="General" sourceLinked="1"/>
        <c:majorTickMark val="out"/>
        <c:minorTickMark val="none"/>
        <c:tickLblPos val="nextTo"/>
        <c:crossAx val="452653024"/>
        <c:crosses val="autoZero"/>
        <c:crossBetween val="between"/>
      </c:valAx>
      <c:serAx>
        <c:axId val="453418592"/>
        <c:scaling>
          <c:orientation val="minMax"/>
        </c:scaling>
        <c:delete val="0"/>
        <c:axPos val="b"/>
        <c:majorTickMark val="out"/>
        <c:minorTickMark val="none"/>
        <c:tickLblPos val="nextTo"/>
        <c:crossAx val="452654984"/>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0"/>
            <a:ext cx="3070225"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87043" name="Rectangle 3"/>
          <p:cNvSpPr>
            <a:spLocks noGrp="1" noChangeArrowheads="1"/>
          </p:cNvSpPr>
          <p:nvPr>
            <p:ph type="dt" sz="quarter" idx="1"/>
          </p:nvPr>
        </p:nvSpPr>
        <p:spPr bwMode="auto">
          <a:xfrm>
            <a:off x="4014788" y="0"/>
            <a:ext cx="3070225"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87044" name="Rectangle 4"/>
          <p:cNvSpPr>
            <a:spLocks noGrp="1" noChangeArrowheads="1"/>
          </p:cNvSpPr>
          <p:nvPr>
            <p:ph type="ftr" sz="quarter" idx="2"/>
          </p:nvPr>
        </p:nvSpPr>
        <p:spPr bwMode="auto">
          <a:xfrm>
            <a:off x="0" y="8624888"/>
            <a:ext cx="3070225"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87045" name="Rectangle 5"/>
          <p:cNvSpPr>
            <a:spLocks noGrp="1" noChangeArrowheads="1"/>
          </p:cNvSpPr>
          <p:nvPr>
            <p:ph type="sldNum" sz="quarter" idx="3"/>
          </p:nvPr>
        </p:nvSpPr>
        <p:spPr bwMode="auto">
          <a:xfrm>
            <a:off x="4014788" y="8624888"/>
            <a:ext cx="3070225"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46DCBCC6-0FB5-45C4-A554-866AC7AB4758}" type="slidenum">
              <a:rPr lang="en-US"/>
              <a:pPr>
                <a:defRPr/>
              </a:pPr>
              <a:t>‹#›</a:t>
            </a:fld>
            <a:endParaRPr lang="en-US"/>
          </a:p>
        </p:txBody>
      </p:sp>
    </p:spTree>
    <p:extLst>
      <p:ext uri="{BB962C8B-B14F-4D97-AF65-F5344CB8AC3E}">
        <p14:creationId xmlns:p14="http://schemas.microsoft.com/office/powerpoint/2010/main" val="32877321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0" y="0"/>
            <a:ext cx="3070225"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3187" name="Rectangle 3"/>
          <p:cNvSpPr>
            <a:spLocks noGrp="1" noChangeArrowheads="1"/>
          </p:cNvSpPr>
          <p:nvPr>
            <p:ph type="dt" idx="1"/>
          </p:nvPr>
        </p:nvSpPr>
        <p:spPr bwMode="auto">
          <a:xfrm>
            <a:off x="4014788" y="0"/>
            <a:ext cx="3070225"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69636" name="Rectangle 4"/>
          <p:cNvSpPr>
            <a:spLocks noGrp="1" noRot="1" noChangeAspect="1" noChangeArrowheads="1" noTextEdit="1"/>
          </p:cNvSpPr>
          <p:nvPr>
            <p:ph type="sldImg" idx="2"/>
          </p:nvPr>
        </p:nvSpPr>
        <p:spPr bwMode="auto">
          <a:xfrm>
            <a:off x="1273175" y="681038"/>
            <a:ext cx="4540250" cy="3405187"/>
          </a:xfrm>
          <a:prstGeom prst="rect">
            <a:avLst/>
          </a:prstGeom>
          <a:noFill/>
          <a:ln w="9525">
            <a:solidFill>
              <a:srgbClr val="000000"/>
            </a:solidFill>
            <a:miter lim="800000"/>
            <a:headEnd/>
            <a:tailEnd/>
          </a:ln>
        </p:spPr>
      </p:sp>
      <p:sp>
        <p:nvSpPr>
          <p:cNvPr id="93189" name="Rectangle 5"/>
          <p:cNvSpPr>
            <a:spLocks noGrp="1" noChangeArrowheads="1"/>
          </p:cNvSpPr>
          <p:nvPr>
            <p:ph type="body" sz="quarter" idx="3"/>
          </p:nvPr>
        </p:nvSpPr>
        <p:spPr bwMode="auto">
          <a:xfrm>
            <a:off x="708025" y="4313238"/>
            <a:ext cx="5670550" cy="4086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3190" name="Rectangle 6"/>
          <p:cNvSpPr>
            <a:spLocks noGrp="1" noChangeArrowheads="1"/>
          </p:cNvSpPr>
          <p:nvPr>
            <p:ph type="ftr" sz="quarter" idx="4"/>
          </p:nvPr>
        </p:nvSpPr>
        <p:spPr bwMode="auto">
          <a:xfrm>
            <a:off x="0" y="8624888"/>
            <a:ext cx="3070225"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3191" name="Rectangle 7"/>
          <p:cNvSpPr>
            <a:spLocks noGrp="1" noChangeArrowheads="1"/>
          </p:cNvSpPr>
          <p:nvPr>
            <p:ph type="sldNum" sz="quarter" idx="5"/>
          </p:nvPr>
        </p:nvSpPr>
        <p:spPr bwMode="auto">
          <a:xfrm>
            <a:off x="4014788" y="8624888"/>
            <a:ext cx="3070225"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FCD3F607-D89F-4706-9FCC-12702B91735F}" type="slidenum">
              <a:rPr lang="en-US"/>
              <a:pPr>
                <a:defRPr/>
              </a:pPr>
              <a:t>‹#›</a:t>
            </a:fld>
            <a:endParaRPr lang="en-US"/>
          </a:p>
        </p:txBody>
      </p:sp>
    </p:spTree>
    <p:extLst>
      <p:ext uri="{BB962C8B-B14F-4D97-AF65-F5344CB8AC3E}">
        <p14:creationId xmlns:p14="http://schemas.microsoft.com/office/powerpoint/2010/main" val="39402942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latin typeface="Tahoma" pitchFamily="34" charset="0"/>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latin typeface="Tahoma" pitchFamily="34" charset="0"/>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latin typeface="Tahoma" pitchFamily="34" charset="0"/>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latin typeface="Tahoma" pitchFamily="34" charset="0"/>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latin typeface="Tahoma" pitchFamily="34" charset="0"/>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latin typeface="Tahoma" pitchFamily="34" charset="0"/>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latin typeface="Tahoma" pitchFamily="34" charset="0"/>
              </a:endParaRPr>
            </a:p>
          </p:txBody>
        </p:sp>
      </p:grpSp>
      <p:sp>
        <p:nvSpPr>
          <p:cNvPr id="55308"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5530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AD31E66D-4722-4C73-98E7-611E739594B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C204E7A9-8BA5-463A-B748-E20C6C202E4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DF6A6CB7-24E2-44AA-AB41-066FB4EE93C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182688" y="4151313"/>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D6C5EC85-E34D-4035-86B5-6C05E35C2D89}"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E56AF58-ED50-45E7-A7EF-595FA7EA4AA1}" type="slidenum">
              <a:rPr lang="en-US" smtClean="0"/>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E56AF58-ED50-45E7-A7EF-595FA7EA4AA1}" type="slidenum">
              <a:rPr lang="en-US" smtClean="0"/>
              <a:pPr>
                <a:defRPr/>
              </a:pPr>
              <a:t>‹#›</a:t>
            </a:fld>
            <a:endParaRPr lang="en-US"/>
          </a:p>
        </p:txBody>
      </p:sp>
      <p:graphicFrame>
        <p:nvGraphicFramePr>
          <p:cNvPr id="6" name="TPChart" hidden="1"/>
          <p:cNvGraphicFramePr/>
          <p:nvPr userDrawn="1">
            <p:extLst>
              <p:ext uri="{D42A27DB-BD31-4B8C-83A1-F6EECF244321}">
                <p14:modId xmlns:p14="http://schemas.microsoft.com/office/powerpoint/2010/main" val="428405038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20225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69ACA18-63DD-4913-B58E-2B3F72C2A9F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75FC00D-DAAC-4F4D-9EE4-4B06D682211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482D97C6-2B00-4108-BB2D-76F4FE9E7C4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2CFDE870-7005-4AC2-B7C6-6DA24B609F1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D3A854C6-7630-4A60-92B0-9FFD10CE149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6DC1C716-D2CB-4E0E-A1AC-5171DE0BE8A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E101BF67-BEA6-470D-B345-B4F2620902A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37C5979-EF60-463E-8AB1-EC017140432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427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427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427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427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427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428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428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endParaRPr lang="en-US"/>
          </a:p>
        </p:txBody>
      </p:sp>
      <p:sp>
        <p:nvSpPr>
          <p:cNvPr id="5428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Tahoma" pitchFamily="34" charset="0"/>
              </a:defRPr>
            </a:lvl1pPr>
          </a:lstStyle>
          <a:p>
            <a:pPr>
              <a:defRPr/>
            </a:pPr>
            <a:endParaRPr lang="en-US"/>
          </a:p>
        </p:txBody>
      </p:sp>
      <p:sp>
        <p:nvSpPr>
          <p:cNvPr id="5428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Tahoma" pitchFamily="34" charset="0"/>
              </a:defRPr>
            </a:lvl1pPr>
          </a:lstStyle>
          <a:p>
            <a:pPr>
              <a:defRPr/>
            </a:pPr>
            <a:fld id="{4E56AF58-ED50-45E7-A7EF-595FA7EA4AA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8" r:id="rId13"/>
    <p:sldLayoutId id="2147483699" r:id="rId14"/>
  </p:sldLayoutIdLst>
  <p:timing>
    <p:tnLst>
      <p:par>
        <p:cTn id="1" dur="indefinite" restart="never" nodeType="tmRoot"/>
      </p:par>
    </p:tnLst>
  </p:timing>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Comparison_of_DNS_server_software" TargetMode="Externa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hyperlink" Target="http://en.wikipedia.org/wiki/List_of_Internet_top-level_domains" TargetMode="Externa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9.xml.rels><?xml version="1.0" encoding="UTF-8" standalone="yes"?>
<Relationships xmlns="http://schemas.openxmlformats.org/package/2006/relationships"><Relationship Id="rId3" Type="http://schemas.openxmlformats.org/officeDocument/2006/relationships/tags" Target="../tags/tag40.xml"/><Relationship Id="rId7" Type="http://schemas.openxmlformats.org/officeDocument/2006/relationships/image" Target="../media/image1.emf"/><Relationship Id="rId2" Type="http://schemas.openxmlformats.org/officeDocument/2006/relationships/tags" Target="../tags/tag39.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Layout" Target="../slideLayouts/slideLayout13.xml"/><Relationship Id="rId4" Type="http://schemas.openxmlformats.org/officeDocument/2006/relationships/tags" Target="../tags/tag4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ctrTitle"/>
          </p:nvPr>
        </p:nvSpPr>
        <p:spPr/>
        <p:txBody>
          <a:bodyPr/>
          <a:lstStyle/>
          <a:p>
            <a:pPr eaLnBrk="1" hangingPunct="1"/>
            <a:r>
              <a:rPr lang="en-US" smtClean="0"/>
              <a:t>DNS</a:t>
            </a:r>
          </a:p>
        </p:txBody>
      </p:sp>
      <p:sp>
        <p:nvSpPr>
          <p:cNvPr id="3076" name="Rectangle 3"/>
          <p:cNvSpPr>
            <a:spLocks noGrp="1" noChangeArrowheads="1"/>
          </p:cNvSpPr>
          <p:nvPr>
            <p:ph type="subTitle" idx="1"/>
          </p:nvPr>
        </p:nvSpPr>
        <p:spPr/>
        <p:txBody>
          <a:bodyPr/>
          <a:lstStyle/>
          <a:p>
            <a:pPr eaLnBrk="1" hangingPunct="1"/>
            <a:r>
              <a:rPr lang="en-US" dirty="0" smtClean="0"/>
              <a:t>Domain Name Systems</a:t>
            </a:r>
          </a:p>
          <a:p>
            <a:pPr eaLnBrk="1" hangingPunct="1"/>
            <a:r>
              <a:rPr lang="en-US" smtClean="0"/>
              <a:t>Introduction</a:t>
            </a:r>
          </a:p>
        </p:txBody>
      </p:sp>
      <p:sp>
        <p:nvSpPr>
          <p:cNvPr id="3074" name="Rectangle 16"/>
          <p:cNvSpPr>
            <a:spLocks noGrp="1" noChangeArrowheads="1"/>
          </p:cNvSpPr>
          <p:nvPr>
            <p:ph type="sldNum" sz="quarter" idx="12"/>
          </p:nvPr>
        </p:nvSpPr>
        <p:spPr>
          <a:noFill/>
        </p:spPr>
        <p:txBody>
          <a:bodyPr/>
          <a:lstStyle/>
          <a:p>
            <a:fld id="{103CD91C-959E-4D13-A9EC-4419BA863E38}" type="slidenum">
              <a:rPr lang="en-US" smtClean="0">
                <a:latin typeface="Tahoma" charset="0"/>
              </a:rPr>
              <a:pPr/>
              <a:t>1</a:t>
            </a:fld>
            <a:endParaRPr lang="en-US" smtClean="0">
              <a:latin typeface="Tahoma" charset="0"/>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Domain name Servers </a:t>
            </a:r>
            <a:r>
              <a:rPr lang="en-US" dirty="0" smtClean="0"/>
              <a:t>(DNS)</a:t>
            </a:r>
            <a:endParaRPr lang="en-US" dirty="0"/>
          </a:p>
        </p:txBody>
      </p:sp>
      <p:sp>
        <p:nvSpPr>
          <p:cNvPr id="6" name="Content Placeholder 5"/>
          <p:cNvSpPr>
            <a:spLocks noGrp="1"/>
          </p:cNvSpPr>
          <p:nvPr>
            <p:ph idx="1"/>
          </p:nvPr>
        </p:nvSpPr>
        <p:spPr>
          <a:xfrm>
            <a:off x="838200" y="2017712"/>
            <a:ext cx="8116888" cy="4535487"/>
          </a:xfrm>
        </p:spPr>
        <p:txBody>
          <a:bodyPr>
            <a:normAutofit fontScale="92500" lnSpcReduction="10000"/>
          </a:bodyPr>
          <a:lstStyle/>
          <a:p>
            <a:r>
              <a:rPr lang="en-US" dirty="0" smtClean="0"/>
              <a:t>Every machine on a network is assigned a unique address</a:t>
            </a:r>
          </a:p>
          <a:p>
            <a:pPr lvl="1"/>
            <a:r>
              <a:rPr lang="en-US" dirty="0" smtClean="0">
                <a:sym typeface="Wingdings" pitchFamily="2" charset="2"/>
              </a:rPr>
              <a:t> every machine on the Internet has a unique address</a:t>
            </a:r>
            <a:endParaRPr lang="en-US" dirty="0" smtClean="0"/>
          </a:p>
          <a:p>
            <a:r>
              <a:rPr lang="en-US" dirty="0" smtClean="0"/>
              <a:t>IP addresses</a:t>
            </a:r>
          </a:p>
          <a:p>
            <a:pPr lvl="1"/>
            <a:r>
              <a:rPr lang="en-US" dirty="0" smtClean="0"/>
              <a:t>IPv4</a:t>
            </a:r>
          </a:p>
          <a:p>
            <a:pPr lvl="2"/>
            <a:r>
              <a:rPr lang="en-US" dirty="0" smtClean="0"/>
              <a:t>32 bit number and is expressed as 4 octets</a:t>
            </a:r>
          </a:p>
          <a:p>
            <a:pPr lvl="1"/>
            <a:r>
              <a:rPr lang="en-US" dirty="0" smtClean="0"/>
              <a:t>IPv4 addresses a.k.a.  “Dotted Decimal Notation“</a:t>
            </a:r>
          </a:p>
          <a:p>
            <a:pPr lvl="2"/>
            <a:r>
              <a:rPr lang="en-US" dirty="0" smtClean="0"/>
              <a:t>AKA “dotted quad”</a:t>
            </a:r>
          </a:p>
          <a:p>
            <a:pPr lvl="2"/>
            <a:r>
              <a:rPr lang="en-US" dirty="0" smtClean="0"/>
              <a:t>Typical address format: 199.249.150.4</a:t>
            </a:r>
          </a:p>
          <a:p>
            <a:pPr lvl="3"/>
            <a:r>
              <a:rPr lang="en-US" dirty="0" smtClean="0"/>
              <a:t>Note: may also be written in hex: c7.f9.96.04 </a:t>
            </a:r>
          </a:p>
        </p:txBody>
      </p:sp>
      <p:sp>
        <p:nvSpPr>
          <p:cNvPr id="4" name="Slide Number Placeholder 3"/>
          <p:cNvSpPr>
            <a:spLocks noGrp="1"/>
          </p:cNvSpPr>
          <p:nvPr>
            <p:ph type="sldNum" sz="quarter" idx="12"/>
          </p:nvPr>
        </p:nvSpPr>
        <p:spPr/>
        <p:txBody>
          <a:bodyPr/>
          <a:lstStyle/>
          <a:p>
            <a:pPr>
              <a:defRPr/>
            </a:pPr>
            <a:fld id="{B75FC00D-DAAC-4F4D-9EE4-4B06D682211E}" type="slidenum">
              <a:rPr lang="en-US" smtClean="0"/>
              <a:pPr>
                <a:defRPr/>
              </a:pPr>
              <a:t>10</a:t>
            </a:fld>
            <a:endParaRPr lang="en-US"/>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Domain name Servers </a:t>
            </a:r>
            <a:r>
              <a:rPr lang="en-US" dirty="0" smtClean="0"/>
              <a:t>(DNS)</a:t>
            </a:r>
            <a:endParaRPr lang="en-US" dirty="0"/>
          </a:p>
        </p:txBody>
      </p:sp>
      <p:sp>
        <p:nvSpPr>
          <p:cNvPr id="6" name="Content Placeholder 5"/>
          <p:cNvSpPr>
            <a:spLocks noGrp="1"/>
          </p:cNvSpPr>
          <p:nvPr>
            <p:ph idx="1"/>
          </p:nvPr>
        </p:nvSpPr>
        <p:spPr>
          <a:xfrm>
            <a:off x="838200" y="2017712"/>
            <a:ext cx="8116888" cy="4383087"/>
          </a:xfrm>
        </p:spPr>
        <p:txBody>
          <a:bodyPr>
            <a:normAutofit fontScale="92500" lnSpcReduction="10000"/>
          </a:bodyPr>
          <a:lstStyle/>
          <a:p>
            <a:r>
              <a:rPr lang="en-US" dirty="0" smtClean="0"/>
              <a:t>Human Oriented</a:t>
            </a:r>
          </a:p>
          <a:p>
            <a:pPr lvl="1"/>
            <a:r>
              <a:rPr lang="en-US" dirty="0" smtClean="0"/>
              <a:t>Difficult to remember IP addresses of websites</a:t>
            </a:r>
          </a:p>
          <a:p>
            <a:pPr lvl="2"/>
            <a:r>
              <a:rPr lang="en-US" dirty="0" smtClean="0"/>
              <a:t>Who is 66.135.221.10?</a:t>
            </a:r>
          </a:p>
          <a:p>
            <a:pPr lvl="3"/>
            <a:r>
              <a:rPr lang="en-US" dirty="0" smtClean="0"/>
              <a:t>Not easy to remember strings of numbers</a:t>
            </a:r>
          </a:p>
          <a:p>
            <a:pPr lvl="2"/>
            <a:r>
              <a:rPr lang="en-US" dirty="0" smtClean="0"/>
              <a:t>www.ebay.com</a:t>
            </a:r>
          </a:p>
          <a:p>
            <a:pPr lvl="3"/>
            <a:r>
              <a:rPr lang="en-US" dirty="0" smtClean="0"/>
              <a:t>Humans more easily remember words or names</a:t>
            </a:r>
          </a:p>
          <a:p>
            <a:pPr lvl="1"/>
            <a:r>
              <a:rPr lang="en-US" dirty="0" smtClean="0"/>
              <a:t>Domain names help</a:t>
            </a:r>
          </a:p>
          <a:p>
            <a:pPr lvl="2"/>
            <a:r>
              <a:rPr lang="en-US" dirty="0" smtClean="0"/>
              <a:t>To connect to a particular site:</a:t>
            </a:r>
          </a:p>
          <a:p>
            <a:pPr lvl="3"/>
            <a:r>
              <a:rPr lang="en-US" dirty="0" smtClean="0"/>
              <a:t>Enter its URL</a:t>
            </a:r>
          </a:p>
          <a:p>
            <a:pPr lvl="4"/>
            <a:r>
              <a:rPr lang="en-US" dirty="0" smtClean="0"/>
              <a:t>(Universal Resource Locator)</a:t>
            </a:r>
          </a:p>
          <a:p>
            <a:pPr lvl="3"/>
            <a:r>
              <a:rPr lang="en-US" dirty="0" smtClean="0"/>
              <a:t>DNS gets the mappings of the IP addresses and the corresponding names</a:t>
            </a:r>
          </a:p>
        </p:txBody>
      </p:sp>
      <p:sp>
        <p:nvSpPr>
          <p:cNvPr id="4" name="Slide Number Placeholder 3"/>
          <p:cNvSpPr>
            <a:spLocks noGrp="1"/>
          </p:cNvSpPr>
          <p:nvPr>
            <p:ph type="sldNum" sz="quarter" idx="12"/>
          </p:nvPr>
        </p:nvSpPr>
        <p:spPr/>
        <p:txBody>
          <a:bodyPr/>
          <a:lstStyle/>
          <a:p>
            <a:pPr>
              <a:defRPr/>
            </a:pPr>
            <a:fld id="{B75FC00D-DAAC-4F4D-9EE4-4B06D682211E}" type="slidenum">
              <a:rPr lang="en-US" smtClean="0"/>
              <a:pPr>
                <a:defRPr/>
              </a:pPr>
              <a:t>11</a:t>
            </a:fld>
            <a:endParaRPr lang="en-US"/>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Names and Numbers</a:t>
            </a:r>
            <a:endParaRPr lang="en-US" dirty="0"/>
          </a:p>
        </p:txBody>
      </p:sp>
      <p:sp>
        <p:nvSpPr>
          <p:cNvPr id="5" name="Text Placeholder 4"/>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12</a:t>
            </a:fld>
            <a:endParaRPr lang="en-US"/>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IP addresses</a:t>
            </a:r>
            <a:endParaRPr lang="en-US" dirty="0"/>
          </a:p>
        </p:txBody>
      </p:sp>
      <p:sp>
        <p:nvSpPr>
          <p:cNvPr id="3" name="Content Placeholder 2"/>
          <p:cNvSpPr>
            <a:spLocks noGrp="1"/>
          </p:cNvSpPr>
          <p:nvPr>
            <p:ph idx="1"/>
          </p:nvPr>
        </p:nvSpPr>
        <p:spPr>
          <a:xfrm>
            <a:off x="1182688" y="2017712"/>
            <a:ext cx="7772400" cy="4611687"/>
          </a:xfrm>
        </p:spPr>
        <p:txBody>
          <a:bodyPr>
            <a:normAutofit lnSpcReduction="10000"/>
          </a:bodyPr>
          <a:lstStyle/>
          <a:p>
            <a:r>
              <a:rPr lang="en-US" dirty="0" smtClean="0"/>
              <a:t>Basically, DNS converts machine names to IP addresses</a:t>
            </a:r>
          </a:p>
          <a:p>
            <a:pPr lvl="1"/>
            <a:r>
              <a:rPr lang="en-US" dirty="0" smtClean="0"/>
              <a:t>E.g. www.xyz.com </a:t>
            </a:r>
            <a:r>
              <a:rPr lang="en-US" dirty="0" smtClean="0">
                <a:sym typeface="Wingdings" pitchFamily="2" charset="2"/>
              </a:rPr>
              <a:t> </a:t>
            </a:r>
            <a:r>
              <a:rPr lang="en-US" dirty="0" smtClean="0"/>
              <a:t>199.249.150.9</a:t>
            </a:r>
          </a:p>
          <a:p>
            <a:pPr lvl="2"/>
            <a:r>
              <a:rPr lang="en-US" dirty="0" smtClean="0"/>
              <a:t>Host and domain name to an IP address</a:t>
            </a:r>
          </a:p>
          <a:p>
            <a:r>
              <a:rPr lang="en-US" dirty="0" smtClean="0"/>
              <a:t>Overall translates:</a:t>
            </a:r>
          </a:p>
          <a:p>
            <a:pPr lvl="1"/>
            <a:r>
              <a:rPr lang="en-US" dirty="0" smtClean="0"/>
              <a:t>Given a name it returns an IP address</a:t>
            </a:r>
          </a:p>
          <a:p>
            <a:pPr lvl="2"/>
            <a:r>
              <a:rPr lang="en-US" b="1" i="1" dirty="0" smtClean="0">
                <a:solidFill>
                  <a:srgbClr val="FF0000"/>
                </a:solidFill>
              </a:rPr>
              <a:t>Main task</a:t>
            </a:r>
          </a:p>
          <a:p>
            <a:pPr lvl="1"/>
            <a:r>
              <a:rPr lang="en-US" dirty="0" smtClean="0"/>
              <a:t>Given an IP address it returns a name</a:t>
            </a:r>
          </a:p>
          <a:p>
            <a:pPr lvl="2"/>
            <a:r>
              <a:rPr lang="en-US" dirty="0" smtClean="0"/>
              <a:t>Mapping from an IP address to a machine name is called </a:t>
            </a:r>
            <a:r>
              <a:rPr lang="en-US" i="1" dirty="0" smtClean="0"/>
              <a:t>reverse mapping</a:t>
            </a:r>
            <a:endParaRPr lang="en-US" i="1" dirty="0"/>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13</a:t>
            </a:fld>
            <a:endParaRPr lang="en-US"/>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762000" y="2017713"/>
            <a:ext cx="8193088" cy="4114800"/>
          </a:xfrm>
        </p:spPr>
        <p:txBody>
          <a:bodyPr/>
          <a:lstStyle/>
          <a:p>
            <a:r>
              <a:rPr lang="en-US" dirty="0" smtClean="0"/>
              <a:t>Browser needs to access the web server at http://www.xyz.com</a:t>
            </a:r>
          </a:p>
          <a:p>
            <a:pPr lvl="1"/>
            <a:r>
              <a:rPr lang="en-US" dirty="0" smtClean="0"/>
              <a:t>Need the IP address of www.xyz.com</a:t>
            </a:r>
          </a:p>
          <a:p>
            <a:pPr lvl="2"/>
            <a:r>
              <a:rPr lang="en-US" dirty="0" smtClean="0"/>
              <a:t>Uses a directory service to look up the IP addresses</a:t>
            </a:r>
          </a:p>
          <a:p>
            <a:pPr lvl="2"/>
            <a:r>
              <a:rPr lang="en-US" dirty="0" smtClean="0"/>
              <a:t>DNS performs that service</a:t>
            </a:r>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14</a:t>
            </a:fld>
            <a:endParaRPr lang="en-US"/>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762000" y="2017712"/>
            <a:ext cx="8193088" cy="4611687"/>
          </a:xfrm>
        </p:spPr>
        <p:txBody>
          <a:bodyPr>
            <a:normAutofit lnSpcReduction="10000"/>
          </a:bodyPr>
          <a:lstStyle/>
          <a:p>
            <a:r>
              <a:rPr lang="en-US" dirty="0" smtClean="0"/>
              <a:t>To find </a:t>
            </a:r>
            <a:r>
              <a:rPr lang="en-US" b="1" i="1" dirty="0" smtClean="0"/>
              <a:t>www.xyz.com</a:t>
            </a:r>
          </a:p>
          <a:p>
            <a:pPr lvl="1"/>
            <a:r>
              <a:rPr lang="en-US" dirty="0" smtClean="0"/>
              <a:t>First: contact a DNS server</a:t>
            </a:r>
          </a:p>
          <a:p>
            <a:pPr lvl="1"/>
            <a:r>
              <a:rPr lang="en-US" dirty="0" smtClean="0"/>
              <a:t>Asks it to find the IP address for www.xyz.com</a:t>
            </a:r>
          </a:p>
          <a:p>
            <a:pPr lvl="2"/>
            <a:r>
              <a:rPr lang="en-US" dirty="0" smtClean="0"/>
              <a:t>DNS server has the address </a:t>
            </a:r>
          </a:p>
          <a:p>
            <a:pPr lvl="2">
              <a:buNone/>
            </a:pPr>
            <a:r>
              <a:rPr lang="en-US" i="1" dirty="0" smtClean="0">
                <a:solidFill>
                  <a:srgbClr val="FF0000"/>
                </a:solidFill>
              </a:rPr>
              <a:t>- or -</a:t>
            </a:r>
          </a:p>
          <a:p>
            <a:pPr lvl="2"/>
            <a:r>
              <a:rPr lang="en-US" dirty="0" smtClean="0"/>
              <a:t>DNS server might need to contact other DNS servers on the internet</a:t>
            </a:r>
          </a:p>
          <a:p>
            <a:pPr lvl="3"/>
            <a:r>
              <a:rPr lang="en-US" dirty="0" smtClean="0"/>
              <a:t>Etc., etc., etc….</a:t>
            </a:r>
          </a:p>
          <a:p>
            <a:pPr lvl="1"/>
            <a:r>
              <a:rPr lang="en-US" dirty="0" smtClean="0"/>
              <a:t>DNS is considered as a global network of servers</a:t>
            </a:r>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15</a:t>
            </a:fld>
            <a:endParaRPr lang="en-US"/>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Side note</a:t>
            </a:r>
            <a:endParaRPr lang="en-US" dirty="0"/>
          </a:p>
        </p:txBody>
      </p:sp>
      <p:sp>
        <p:nvSpPr>
          <p:cNvPr id="3" name="Content Placeholder 2"/>
          <p:cNvSpPr>
            <a:spLocks noGrp="1"/>
          </p:cNvSpPr>
          <p:nvPr>
            <p:ph idx="1"/>
          </p:nvPr>
        </p:nvSpPr>
        <p:spPr>
          <a:xfrm>
            <a:off x="762000" y="2017713"/>
            <a:ext cx="8193088" cy="4114800"/>
          </a:xfrm>
        </p:spPr>
        <p:txBody>
          <a:bodyPr/>
          <a:lstStyle/>
          <a:p>
            <a:r>
              <a:rPr lang="en-US" dirty="0" smtClean="0"/>
              <a:t>One great advantage of DNS is that no single organization is responsible for updating/maintaining it</a:t>
            </a:r>
          </a:p>
          <a:p>
            <a:pPr lvl="1"/>
            <a:r>
              <a:rPr lang="en-US" dirty="0" smtClean="0"/>
              <a:t>Owners of the domain are responsible for maintaining proper IP addresses for their machines</a:t>
            </a:r>
          </a:p>
          <a:p>
            <a:r>
              <a:rPr lang="en-US" dirty="0" smtClean="0"/>
              <a:t>It is truly a distributed database</a:t>
            </a:r>
          </a:p>
          <a:p>
            <a:endParaRPr lang="en-US" dirty="0"/>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16</a:t>
            </a:fld>
            <a:endParaRPr lang="en-US"/>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dirty="0" smtClean="0">
                <a:solidFill>
                  <a:srgbClr val="FF0000"/>
                </a:solidFill>
              </a:rPr>
              <a:t>Resume 2/13</a:t>
            </a:r>
            <a:endParaRPr lang="en-US" sz="6600" dirty="0">
              <a:solidFill>
                <a:srgbClr val="FF0000"/>
              </a:solidFill>
            </a:endParaRP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and 3 letter TLD names?</a:t>
            </a:r>
            <a:endParaRPr lang="en-US" dirty="0"/>
          </a:p>
        </p:txBody>
      </p:sp>
      <p:sp>
        <p:nvSpPr>
          <p:cNvPr id="5" name="Text Placeholder 4"/>
          <p:cNvSpPr>
            <a:spLocks noGrp="1"/>
          </p:cNvSpPr>
          <p:nvPr>
            <p:ph type="body" idx="1"/>
          </p:nvPr>
        </p:nvSpPr>
        <p:spPr/>
        <p:txBody>
          <a:bodyPr/>
          <a:lstStyle/>
          <a:p>
            <a:r>
              <a:rPr lang="en-US" dirty="0" smtClean="0"/>
              <a:t>TLD – Top Level Domain</a:t>
            </a:r>
            <a:endParaRPr lang="en-US" dirty="0"/>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18</a:t>
            </a:fld>
            <a:endParaRPr lang="en-US"/>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Domains</a:t>
            </a:r>
            <a:endParaRPr lang="en-US" dirty="0"/>
          </a:p>
        </p:txBody>
      </p:sp>
      <p:sp>
        <p:nvSpPr>
          <p:cNvPr id="3" name="Content Placeholder 2"/>
          <p:cNvSpPr>
            <a:spLocks noGrp="1"/>
          </p:cNvSpPr>
          <p:nvPr>
            <p:ph idx="1"/>
          </p:nvPr>
        </p:nvSpPr>
        <p:spPr/>
        <p:txBody>
          <a:bodyPr/>
          <a:lstStyle/>
          <a:p>
            <a:r>
              <a:rPr lang="en-US" dirty="0" smtClean="0"/>
              <a:t>DNS server</a:t>
            </a:r>
          </a:p>
          <a:p>
            <a:pPr lvl="1"/>
            <a:r>
              <a:rPr lang="en-US" dirty="0" smtClean="0"/>
              <a:t>Computer that's running the DNS software</a:t>
            </a:r>
          </a:p>
          <a:p>
            <a:pPr lvl="2"/>
            <a:r>
              <a:rPr lang="en-US" dirty="0"/>
              <a:t>Dozens of DNS programs </a:t>
            </a:r>
          </a:p>
          <a:p>
            <a:pPr lvl="3"/>
            <a:r>
              <a:rPr lang="en-US" dirty="0">
                <a:hlinkClick r:id="rId3"/>
              </a:rPr>
              <a:t>https://</a:t>
            </a:r>
            <a:r>
              <a:rPr lang="en-US" dirty="0" smtClean="0">
                <a:hlinkClick r:id="rId3"/>
              </a:rPr>
              <a:t>en.wikipedia.org/wiki/Comparison_of_DNS_server_software</a:t>
            </a:r>
            <a:r>
              <a:rPr lang="en-US" dirty="0" smtClean="0"/>
              <a:t> </a:t>
            </a:r>
            <a:endParaRPr lang="en-US" dirty="0"/>
          </a:p>
          <a:p>
            <a:pPr lvl="2"/>
            <a:r>
              <a:rPr lang="en-US" dirty="0" smtClean="0"/>
              <a:t>Most popular DNS software is BIND </a:t>
            </a:r>
            <a:br>
              <a:rPr lang="en-US" dirty="0" smtClean="0"/>
            </a:br>
            <a:r>
              <a:rPr lang="en-US" dirty="0" smtClean="0"/>
              <a:t>(Berkeley Internet Name Domain)</a:t>
            </a:r>
          </a:p>
          <a:p>
            <a:pPr lvl="3"/>
            <a:r>
              <a:rPr lang="en-US" dirty="0"/>
              <a:t>BIND9 “latest”</a:t>
            </a:r>
          </a:p>
          <a:p>
            <a:pPr lvl="3"/>
            <a:r>
              <a:rPr lang="en-US" dirty="0"/>
              <a:t>BIND 10 currently an unsupported open source project</a:t>
            </a:r>
          </a:p>
          <a:p>
            <a:pPr lvl="3"/>
            <a:endParaRPr lang="en-US" dirty="0" smtClean="0"/>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19</a:t>
            </a:fld>
            <a:endParaRPr lang="en-US"/>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a:t>
            </a:r>
            <a:endParaRPr lang="en-US" dirty="0"/>
          </a:p>
        </p:txBody>
      </p:sp>
      <p:sp>
        <p:nvSpPr>
          <p:cNvPr id="3" name="Content Placeholder 2"/>
          <p:cNvSpPr>
            <a:spLocks noGrp="1"/>
          </p:cNvSpPr>
          <p:nvPr>
            <p:ph idx="1"/>
          </p:nvPr>
        </p:nvSpPr>
        <p:spPr>
          <a:xfrm>
            <a:off x="1182688" y="2017712"/>
            <a:ext cx="7772400" cy="4687887"/>
          </a:xfrm>
        </p:spPr>
        <p:txBody>
          <a:bodyPr>
            <a:normAutofit fontScale="92500" lnSpcReduction="10000"/>
          </a:bodyPr>
          <a:lstStyle/>
          <a:p>
            <a:r>
              <a:rPr lang="en-US" dirty="0" smtClean="0"/>
              <a:t>DNS is not needed for the Internet to work</a:t>
            </a:r>
          </a:p>
          <a:p>
            <a:pPr lvl="1"/>
            <a:r>
              <a:rPr lang="en-US" dirty="0" smtClean="0"/>
              <a:t>IP addresses are all that is needed</a:t>
            </a:r>
          </a:p>
          <a:p>
            <a:pPr lvl="1"/>
            <a:r>
              <a:rPr lang="en-US" dirty="0" smtClean="0"/>
              <a:t>Computers have no problems remembering numbers</a:t>
            </a:r>
          </a:p>
          <a:p>
            <a:r>
              <a:rPr lang="en-US" dirty="0" smtClean="0"/>
              <a:t>The internet would be extremely difficult for </a:t>
            </a:r>
            <a:r>
              <a:rPr lang="en-US" i="1" dirty="0" smtClean="0"/>
              <a:t>humans</a:t>
            </a:r>
            <a:r>
              <a:rPr lang="en-US" dirty="0" smtClean="0"/>
              <a:t> to use without DNS</a:t>
            </a:r>
          </a:p>
          <a:p>
            <a:pPr lvl="1"/>
            <a:r>
              <a:rPr lang="en-US" dirty="0" smtClean="0"/>
              <a:t>Who can remember</a:t>
            </a:r>
          </a:p>
          <a:p>
            <a:pPr lvl="2"/>
            <a:r>
              <a:rPr lang="en-US" dirty="0" smtClean="0"/>
              <a:t>74.125.138.105 is Google</a:t>
            </a:r>
          </a:p>
          <a:p>
            <a:pPr lvl="2"/>
            <a:r>
              <a:rPr lang="en-US" dirty="0" smtClean="0"/>
              <a:t>54.239.25.200 is Amazon</a:t>
            </a:r>
          </a:p>
          <a:p>
            <a:pPr lvl="2"/>
            <a:r>
              <a:rPr lang="en-US" dirty="0" smtClean="0"/>
              <a:t>173.252.120.68 is </a:t>
            </a:r>
            <a:r>
              <a:rPr lang="en-US" dirty="0"/>
              <a:t>F</a:t>
            </a:r>
            <a:r>
              <a:rPr lang="en-US" dirty="0" smtClean="0"/>
              <a:t>acebook</a:t>
            </a:r>
          </a:p>
          <a:p>
            <a:pPr lvl="2"/>
            <a:r>
              <a:rPr lang="en-US" dirty="0"/>
              <a:t>e</a:t>
            </a:r>
            <a:r>
              <a:rPr lang="en-US" dirty="0" smtClean="0"/>
              <a:t>tc…</a:t>
            </a:r>
            <a:endParaRPr lang="en-US" dirty="0"/>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2</a:t>
            </a:fld>
            <a:endParaRPr lang="en-US"/>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Domains</a:t>
            </a:r>
            <a:endParaRPr lang="en-US" dirty="0"/>
          </a:p>
        </p:txBody>
      </p:sp>
      <p:sp>
        <p:nvSpPr>
          <p:cNvPr id="3" name="Content Placeholder 2"/>
          <p:cNvSpPr>
            <a:spLocks noGrp="1"/>
          </p:cNvSpPr>
          <p:nvPr>
            <p:ph idx="1"/>
          </p:nvPr>
        </p:nvSpPr>
        <p:spPr>
          <a:xfrm>
            <a:off x="990600" y="1828800"/>
            <a:ext cx="7964488" cy="5029200"/>
          </a:xfrm>
        </p:spPr>
        <p:txBody>
          <a:bodyPr>
            <a:normAutofit fontScale="92500" lnSpcReduction="20000"/>
          </a:bodyPr>
          <a:lstStyle/>
          <a:p>
            <a:r>
              <a:rPr lang="en-US" dirty="0" smtClean="0"/>
              <a:t>DNS is hierarchical, tree-structured system</a:t>
            </a:r>
          </a:p>
          <a:p>
            <a:pPr lvl="1"/>
            <a:r>
              <a:rPr lang="en-US" dirty="0" smtClean="0"/>
              <a:t>Top domain is denoted by '.'</a:t>
            </a:r>
          </a:p>
          <a:p>
            <a:pPr lvl="2"/>
            <a:r>
              <a:rPr lang="en-US" dirty="0" smtClean="0"/>
              <a:t>That is: a single period or dot</a:t>
            </a:r>
          </a:p>
          <a:p>
            <a:pPr lvl="2"/>
            <a:r>
              <a:rPr lang="en-US" dirty="0" smtClean="0"/>
              <a:t>Known as the </a:t>
            </a:r>
            <a:r>
              <a:rPr lang="en-US" b="1" i="1" dirty="0" smtClean="0"/>
              <a:t>root</a:t>
            </a:r>
            <a:r>
              <a:rPr lang="en-US" dirty="0" smtClean="0"/>
              <a:t> of the system</a:t>
            </a:r>
          </a:p>
          <a:p>
            <a:pPr lvl="1"/>
            <a:r>
              <a:rPr lang="en-US" dirty="0" smtClean="0"/>
              <a:t>Major “sub” domain types</a:t>
            </a:r>
          </a:p>
          <a:p>
            <a:pPr lvl="2"/>
            <a:r>
              <a:rPr lang="en-US" dirty="0" smtClean="0"/>
              <a:t>Top Level Domains (TLD)</a:t>
            </a:r>
          </a:p>
          <a:p>
            <a:pPr lvl="2"/>
            <a:r>
              <a:rPr lang="en-US" dirty="0" smtClean="0"/>
              <a:t>Original Top Level Domains </a:t>
            </a:r>
          </a:p>
          <a:p>
            <a:pPr lvl="3"/>
            <a:r>
              <a:rPr lang="en-US" dirty="0" smtClean="0"/>
              <a:t>Seven generic domains:</a:t>
            </a:r>
          </a:p>
          <a:p>
            <a:pPr lvl="4"/>
            <a:r>
              <a:rPr lang="en-US" dirty="0" smtClean="0"/>
              <a:t>‘.com', ‘.org', ‘.</a:t>
            </a:r>
            <a:r>
              <a:rPr lang="en-US" dirty="0" err="1" smtClean="0"/>
              <a:t>gov</a:t>
            </a:r>
            <a:r>
              <a:rPr lang="en-US" dirty="0" smtClean="0"/>
              <a:t>', ‘.mil', ‘</a:t>
            </a:r>
            <a:r>
              <a:rPr lang="en-US" dirty="0" err="1" smtClean="0"/>
              <a:t>.net</a:t>
            </a:r>
            <a:r>
              <a:rPr lang="en-US" dirty="0" smtClean="0"/>
              <a:t>', ‘.</a:t>
            </a:r>
            <a:r>
              <a:rPr lang="en-US" dirty="0" err="1" smtClean="0"/>
              <a:t>edu</a:t>
            </a:r>
            <a:r>
              <a:rPr lang="en-US" dirty="0" smtClean="0"/>
              <a:t>', ‘.</a:t>
            </a:r>
            <a:r>
              <a:rPr lang="en-US" dirty="0" err="1" smtClean="0"/>
              <a:t>int</a:t>
            </a:r>
            <a:r>
              <a:rPr lang="en-US" dirty="0" smtClean="0"/>
              <a:t>‘</a:t>
            </a:r>
          </a:p>
          <a:p>
            <a:pPr lvl="2"/>
            <a:r>
              <a:rPr lang="en-US" dirty="0" smtClean="0"/>
              <a:t>140+  country domains:</a:t>
            </a:r>
          </a:p>
          <a:p>
            <a:pPr lvl="3"/>
            <a:r>
              <a:rPr lang="en-US" dirty="0" smtClean="0"/>
              <a:t>‘.us’, ‘.ca’, ‘.</a:t>
            </a:r>
            <a:r>
              <a:rPr lang="en-US" dirty="0" err="1" smtClean="0"/>
              <a:t>uk</a:t>
            </a:r>
            <a:r>
              <a:rPr lang="en-US" dirty="0" smtClean="0"/>
              <a:t>’, ‘.</a:t>
            </a:r>
            <a:r>
              <a:rPr lang="en-US" dirty="0" err="1" smtClean="0"/>
              <a:t>tv</a:t>
            </a:r>
            <a:r>
              <a:rPr lang="en-US" dirty="0" smtClean="0"/>
              <a:t>’, </a:t>
            </a:r>
            <a:r>
              <a:rPr lang="en-US" dirty="0" err="1" smtClean="0"/>
              <a:t>etc</a:t>
            </a:r>
            <a:r>
              <a:rPr lang="en-US" dirty="0" smtClean="0"/>
              <a:t>… </a:t>
            </a:r>
          </a:p>
          <a:p>
            <a:pPr lvl="2"/>
            <a:r>
              <a:rPr lang="en-US" dirty="0" smtClean="0"/>
              <a:t>Others (ICANN era)</a:t>
            </a:r>
          </a:p>
          <a:p>
            <a:pPr lvl="3"/>
            <a:r>
              <a:rPr lang="en-US" dirty="0" smtClean="0"/>
              <a:t>‘.biz’, ‘.bio’, ‘.cash’, ‘.pizza’, …</a:t>
            </a:r>
          </a:p>
          <a:p>
            <a:pPr lvl="2"/>
            <a:r>
              <a:rPr lang="en-US" dirty="0" smtClean="0">
                <a:hlinkClick r:id="rId3"/>
              </a:rPr>
              <a:t>List_of_Internet_top-level_domains</a:t>
            </a:r>
            <a:r>
              <a:rPr lang="en-US" dirty="0" smtClean="0"/>
              <a:t> </a:t>
            </a:r>
            <a:endParaRPr lang="en-US" dirty="0"/>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20</a:t>
            </a:fld>
            <a:endParaRPr lang="en-US"/>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a:t>
            </a:r>
            <a:endParaRPr lang="en-US" dirty="0"/>
          </a:p>
        </p:txBody>
      </p:sp>
      <p:sp>
        <p:nvSpPr>
          <p:cNvPr id="5" name="Text Placeholder 4"/>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21</a:t>
            </a:fld>
            <a:endParaRPr lang="en-US"/>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a:t>
            </a:r>
            <a:endParaRPr lang="en-US" dirty="0"/>
          </a:p>
        </p:txBody>
      </p:sp>
      <p:sp>
        <p:nvSpPr>
          <p:cNvPr id="3" name="Content Placeholder 2"/>
          <p:cNvSpPr>
            <a:spLocks noGrp="1"/>
          </p:cNvSpPr>
          <p:nvPr>
            <p:ph idx="1"/>
          </p:nvPr>
        </p:nvSpPr>
        <p:spPr/>
        <p:txBody>
          <a:bodyPr/>
          <a:lstStyle/>
          <a:p>
            <a:r>
              <a:rPr lang="en-US" dirty="0" smtClean="0"/>
              <a:t>Two basic components</a:t>
            </a:r>
          </a:p>
          <a:p>
            <a:pPr lvl="1"/>
            <a:r>
              <a:rPr lang="en-US" dirty="0" smtClean="0"/>
              <a:t>Name server</a:t>
            </a:r>
          </a:p>
          <a:p>
            <a:pPr lvl="1"/>
            <a:r>
              <a:rPr lang="en-US" dirty="0" smtClean="0"/>
              <a:t>Resolver</a:t>
            </a:r>
            <a:endParaRPr lang="en-US" dirty="0"/>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22</a:t>
            </a:fld>
            <a:endParaRPr lang="en-US"/>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Name server</a:t>
            </a:r>
            <a:endParaRPr lang="en-US" dirty="0"/>
          </a:p>
        </p:txBody>
      </p:sp>
      <p:sp>
        <p:nvSpPr>
          <p:cNvPr id="3" name="Content Placeholder 2"/>
          <p:cNvSpPr>
            <a:spLocks noGrp="1"/>
          </p:cNvSpPr>
          <p:nvPr>
            <p:ph idx="1"/>
          </p:nvPr>
        </p:nvSpPr>
        <p:spPr/>
        <p:txBody>
          <a:bodyPr/>
          <a:lstStyle/>
          <a:p>
            <a:r>
              <a:rPr lang="en-US" dirty="0" smtClean="0"/>
              <a:t>Looks up the names</a:t>
            </a:r>
          </a:p>
          <a:p>
            <a:pPr lvl="1"/>
            <a:r>
              <a:rPr lang="en-US" dirty="0" smtClean="0"/>
              <a:t>Usually one name server for a cluster of machines</a:t>
            </a:r>
          </a:p>
          <a:p>
            <a:pPr lvl="2"/>
            <a:r>
              <a:rPr lang="en-US" dirty="0" smtClean="0"/>
              <a:t>If the name server does not contain the requested information</a:t>
            </a:r>
          </a:p>
          <a:p>
            <a:pPr lvl="3"/>
            <a:r>
              <a:rPr lang="en-US" dirty="0" smtClean="0"/>
              <a:t>it will contact another name server</a:t>
            </a:r>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23</a:t>
            </a:fld>
            <a:endParaRPr lang="en-US"/>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Nameserver</a:t>
            </a:r>
            <a:endParaRPr lang="en-US" dirty="0"/>
          </a:p>
        </p:txBody>
      </p:sp>
      <p:sp>
        <p:nvSpPr>
          <p:cNvPr id="3" name="Content Placeholder 2"/>
          <p:cNvSpPr>
            <a:spLocks noGrp="1"/>
          </p:cNvSpPr>
          <p:nvPr>
            <p:ph idx="1"/>
          </p:nvPr>
        </p:nvSpPr>
        <p:spPr/>
        <p:txBody>
          <a:bodyPr/>
          <a:lstStyle/>
          <a:p>
            <a:r>
              <a:rPr lang="en-US" dirty="0" smtClean="0"/>
              <a:t>It is not required for every server to know how to contact every other server</a:t>
            </a:r>
          </a:p>
          <a:p>
            <a:pPr lvl="1"/>
            <a:r>
              <a:rPr lang="en-US" dirty="0" smtClean="0"/>
              <a:t>Every name server will know how to contact the root name server ( . )</a:t>
            </a:r>
          </a:p>
          <a:p>
            <a:pPr lvl="1"/>
            <a:r>
              <a:rPr lang="en-US" dirty="0" smtClean="0"/>
              <a:t>In turn will know the location of every authoritative name server for all the top level domains</a:t>
            </a:r>
          </a:p>
          <a:p>
            <a:endParaRPr lang="en-US" dirty="0"/>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24</a:t>
            </a:fld>
            <a:endParaRPr lang="en-US"/>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Resolver</a:t>
            </a:r>
            <a:r>
              <a:rPr lang="en-US" dirty="0" smtClean="0"/>
              <a:t>: </a:t>
            </a:r>
            <a:endParaRPr lang="en-US" dirty="0"/>
          </a:p>
        </p:txBody>
      </p:sp>
      <p:sp>
        <p:nvSpPr>
          <p:cNvPr id="3" name="Content Placeholder 2"/>
          <p:cNvSpPr>
            <a:spLocks noGrp="1"/>
          </p:cNvSpPr>
          <p:nvPr>
            <p:ph idx="1"/>
          </p:nvPr>
        </p:nvSpPr>
        <p:spPr/>
        <p:txBody>
          <a:bodyPr/>
          <a:lstStyle/>
          <a:p>
            <a:r>
              <a:rPr lang="en-US" dirty="0" smtClean="0"/>
              <a:t>Runs on a client machine</a:t>
            </a:r>
          </a:p>
          <a:p>
            <a:pPr lvl="1"/>
            <a:r>
              <a:rPr lang="en-US" dirty="0" smtClean="0"/>
              <a:t>Initiates DNS lookups</a:t>
            </a:r>
          </a:p>
          <a:p>
            <a:pPr lvl="1"/>
            <a:r>
              <a:rPr lang="en-US" dirty="0" smtClean="0"/>
              <a:t>Contains a list of name servers to use</a:t>
            </a:r>
          </a:p>
          <a:p>
            <a:r>
              <a:rPr lang="en-US" dirty="0" smtClean="0"/>
              <a:t>Function of each of these name servers is to resolve name queries</a:t>
            </a:r>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25</a:t>
            </a:fld>
            <a:endParaRPr lang="en-US"/>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Resolver</a:t>
            </a:r>
            <a:r>
              <a:rPr lang="en-US" dirty="0" smtClean="0"/>
              <a:t>: </a:t>
            </a:r>
            <a:endParaRPr lang="en-US" dirty="0"/>
          </a:p>
        </p:txBody>
      </p:sp>
      <p:sp>
        <p:nvSpPr>
          <p:cNvPr id="3" name="Content Placeholder 2"/>
          <p:cNvSpPr>
            <a:spLocks noGrp="1"/>
          </p:cNvSpPr>
          <p:nvPr>
            <p:ph idx="1"/>
          </p:nvPr>
        </p:nvSpPr>
        <p:spPr/>
        <p:txBody>
          <a:bodyPr/>
          <a:lstStyle/>
          <a:p>
            <a:r>
              <a:rPr lang="en-US" dirty="0" smtClean="0"/>
              <a:t>Three types of name servers</a:t>
            </a:r>
          </a:p>
          <a:p>
            <a:pPr lvl="1"/>
            <a:r>
              <a:rPr lang="en-US" dirty="0" smtClean="0"/>
              <a:t>Primary name server</a:t>
            </a:r>
          </a:p>
          <a:p>
            <a:pPr lvl="1"/>
            <a:r>
              <a:rPr lang="en-US" dirty="0" smtClean="0"/>
              <a:t>Secondary name server</a:t>
            </a:r>
          </a:p>
          <a:p>
            <a:pPr lvl="1"/>
            <a:r>
              <a:rPr lang="en-US" dirty="0" smtClean="0"/>
              <a:t>Caching name server</a:t>
            </a:r>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26</a:t>
            </a:fld>
            <a:endParaRPr lang="en-US"/>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Resolver</a:t>
            </a:r>
            <a:r>
              <a:rPr lang="en-US" dirty="0" smtClean="0"/>
              <a:t>: </a:t>
            </a:r>
            <a:endParaRPr lang="en-US" dirty="0"/>
          </a:p>
        </p:txBody>
      </p:sp>
      <p:sp>
        <p:nvSpPr>
          <p:cNvPr id="3" name="Content Placeholder 2"/>
          <p:cNvSpPr>
            <a:spLocks noGrp="1"/>
          </p:cNvSpPr>
          <p:nvPr>
            <p:ph idx="1"/>
          </p:nvPr>
        </p:nvSpPr>
        <p:spPr/>
        <p:txBody>
          <a:bodyPr/>
          <a:lstStyle/>
          <a:p>
            <a:r>
              <a:rPr lang="en-US" dirty="0"/>
              <a:t>Primary name servers own the database records</a:t>
            </a:r>
          </a:p>
          <a:p>
            <a:pPr lvl="1"/>
            <a:r>
              <a:rPr lang="en-US" dirty="0"/>
              <a:t>Changes are propagated via a 'zone transfer‘</a:t>
            </a:r>
          </a:p>
          <a:p>
            <a:r>
              <a:rPr lang="en-US" dirty="0" smtClean="0"/>
              <a:t>Secondary name servers are configured for backup purposes</a:t>
            </a:r>
          </a:p>
          <a:p>
            <a:pPr lvl="1"/>
            <a:r>
              <a:rPr lang="en-US" dirty="0" smtClean="0"/>
              <a:t>Any changes to primary name servers needs to be propagated to secondary name servers</a:t>
            </a:r>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27</a:t>
            </a:fld>
            <a:endParaRPr lang="en-US"/>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Resolver</a:t>
            </a:r>
            <a:r>
              <a:rPr lang="en-US" dirty="0" smtClean="0"/>
              <a:t>: </a:t>
            </a:r>
            <a:endParaRPr lang="en-US" dirty="0"/>
          </a:p>
        </p:txBody>
      </p:sp>
      <p:sp>
        <p:nvSpPr>
          <p:cNvPr id="3" name="Content Placeholder 2"/>
          <p:cNvSpPr>
            <a:spLocks noGrp="1"/>
          </p:cNvSpPr>
          <p:nvPr>
            <p:ph idx="1"/>
          </p:nvPr>
        </p:nvSpPr>
        <p:spPr/>
        <p:txBody>
          <a:bodyPr/>
          <a:lstStyle/>
          <a:p>
            <a:r>
              <a:rPr lang="en-US" dirty="0" smtClean="0"/>
              <a:t>Caching name servers</a:t>
            </a:r>
          </a:p>
          <a:p>
            <a:pPr lvl="1"/>
            <a:r>
              <a:rPr lang="en-US" dirty="0" smtClean="0"/>
              <a:t>Only resolve name queries</a:t>
            </a:r>
          </a:p>
          <a:p>
            <a:pPr lvl="2"/>
            <a:r>
              <a:rPr lang="en-US" dirty="0" smtClean="0"/>
              <a:t>Remember the results of previous queries</a:t>
            </a:r>
          </a:p>
          <a:p>
            <a:pPr lvl="1"/>
            <a:r>
              <a:rPr lang="en-US" dirty="0" smtClean="0"/>
              <a:t>Do not maintain any DNS database files</a:t>
            </a:r>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28</a:t>
            </a:fld>
            <a:endParaRPr lang="en-US"/>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Caching</a:t>
            </a:r>
            <a:endParaRPr lang="en-US" dirty="0"/>
          </a:p>
        </p:txBody>
      </p:sp>
      <p:sp>
        <p:nvSpPr>
          <p:cNvPr id="5" name="Text Placeholder 4"/>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29</a:t>
            </a:fld>
            <a:endParaRPr lang="en-US"/>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4"/>
          <p:cNvSpPr>
            <a:spLocks noGrp="1" noChangeArrowheads="1"/>
          </p:cNvSpPr>
          <p:nvPr>
            <p:ph type="title"/>
          </p:nvPr>
        </p:nvSpPr>
        <p:spPr/>
        <p:txBody>
          <a:bodyPr/>
          <a:lstStyle/>
          <a:p>
            <a:pPr eaLnBrk="1" hangingPunct="1"/>
            <a:r>
              <a:rPr lang="en-US" smtClean="0"/>
              <a:t>History</a:t>
            </a:r>
          </a:p>
        </p:txBody>
      </p:sp>
      <p:sp>
        <p:nvSpPr>
          <p:cNvPr id="5" name="Text Placeholder 4"/>
          <p:cNvSpPr>
            <a:spLocks noGrp="1"/>
          </p:cNvSpPr>
          <p:nvPr>
            <p:ph type="body" idx="1"/>
          </p:nvPr>
        </p:nvSpPr>
        <p:spPr/>
        <p:txBody>
          <a:bodyPr/>
          <a:lstStyle/>
          <a:p>
            <a:endParaRPr lang="en-US"/>
          </a:p>
        </p:txBody>
      </p:sp>
      <p:sp>
        <p:nvSpPr>
          <p:cNvPr id="11266" name="Rectangle 16"/>
          <p:cNvSpPr>
            <a:spLocks noGrp="1" noChangeArrowheads="1"/>
          </p:cNvSpPr>
          <p:nvPr>
            <p:ph type="sldNum" sz="quarter" idx="12"/>
          </p:nvPr>
        </p:nvSpPr>
        <p:spPr>
          <a:noFill/>
        </p:spPr>
        <p:txBody>
          <a:bodyPr/>
          <a:lstStyle/>
          <a:p>
            <a:fld id="{BCAAFA9B-C47F-43B1-B361-300FF8E342EE}" type="slidenum">
              <a:rPr lang="en-US" smtClean="0">
                <a:latin typeface="Tahoma" charset="0"/>
              </a:rPr>
              <a:pPr/>
              <a:t>3</a:t>
            </a:fld>
            <a:endParaRPr lang="en-US" smtClean="0">
              <a:latin typeface="Tahoma" charset="0"/>
            </a:endParaRPr>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Caching</a:t>
            </a:r>
            <a:endParaRPr lang="en-US" dirty="0"/>
          </a:p>
        </p:txBody>
      </p:sp>
      <p:sp>
        <p:nvSpPr>
          <p:cNvPr id="3" name="Content Placeholder 2"/>
          <p:cNvSpPr>
            <a:spLocks noGrp="1"/>
          </p:cNvSpPr>
          <p:nvPr>
            <p:ph idx="1"/>
          </p:nvPr>
        </p:nvSpPr>
        <p:spPr/>
        <p:txBody>
          <a:bodyPr/>
          <a:lstStyle/>
          <a:p>
            <a:r>
              <a:rPr lang="en-US" dirty="0" smtClean="0"/>
              <a:t>DNS uses principle of 'caching' for its operation</a:t>
            </a:r>
          </a:p>
          <a:p>
            <a:pPr lvl="1"/>
            <a:r>
              <a:rPr lang="en-US" dirty="0" smtClean="0"/>
              <a:t>When a name server receives information about a mapping</a:t>
            </a:r>
          </a:p>
          <a:p>
            <a:pPr lvl="2"/>
            <a:r>
              <a:rPr lang="en-US" dirty="0" smtClean="0"/>
              <a:t>It caches this information</a:t>
            </a:r>
          </a:p>
          <a:p>
            <a:pPr lvl="1"/>
            <a:r>
              <a:rPr lang="en-US" dirty="0" smtClean="0"/>
              <a:t>Further queries for the same mapping will use this cached result</a:t>
            </a:r>
          </a:p>
          <a:p>
            <a:pPr lvl="2"/>
            <a:r>
              <a:rPr lang="en-US" dirty="0" smtClean="0"/>
              <a:t>For a set time</a:t>
            </a:r>
          </a:p>
          <a:p>
            <a:pPr lvl="2"/>
            <a:r>
              <a:rPr lang="en-US" dirty="0" smtClean="0"/>
              <a:t>Reducing the search cost</a:t>
            </a:r>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30</a:t>
            </a:fld>
            <a:endParaRPr lang="en-US"/>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Caching</a:t>
            </a:r>
            <a:endParaRPr lang="en-US" dirty="0"/>
          </a:p>
        </p:txBody>
      </p:sp>
      <p:sp>
        <p:nvSpPr>
          <p:cNvPr id="3" name="Content Placeholder 2"/>
          <p:cNvSpPr>
            <a:spLocks noGrp="1"/>
          </p:cNvSpPr>
          <p:nvPr>
            <p:ph idx="1"/>
          </p:nvPr>
        </p:nvSpPr>
        <p:spPr>
          <a:xfrm>
            <a:off x="1150938" y="2057400"/>
            <a:ext cx="7804150" cy="4800599"/>
          </a:xfrm>
        </p:spPr>
        <p:txBody>
          <a:bodyPr>
            <a:normAutofit/>
          </a:bodyPr>
          <a:lstStyle/>
          <a:p>
            <a:r>
              <a:rPr lang="en-US" dirty="0" smtClean="0"/>
              <a:t>Name servers don't cache forever</a:t>
            </a:r>
          </a:p>
          <a:p>
            <a:pPr lvl="1"/>
            <a:r>
              <a:rPr lang="en-US" dirty="0"/>
              <a:t>C</a:t>
            </a:r>
            <a:r>
              <a:rPr lang="en-US" dirty="0" smtClean="0"/>
              <a:t>aching has a time to live (TTL)</a:t>
            </a:r>
          </a:p>
          <a:p>
            <a:pPr lvl="2"/>
            <a:r>
              <a:rPr lang="en-US" dirty="0" smtClean="0"/>
              <a:t>TTL determines how long a server will cache a piece of information</a:t>
            </a:r>
          </a:p>
          <a:p>
            <a:pPr lvl="1"/>
            <a:r>
              <a:rPr lang="en-US" dirty="0" smtClean="0"/>
              <a:t>When a name servers cache receive an IP address</a:t>
            </a:r>
          </a:p>
          <a:p>
            <a:pPr lvl="2"/>
            <a:r>
              <a:rPr lang="en-US" dirty="0" smtClean="0"/>
              <a:t>It receives the TTL with it</a:t>
            </a:r>
          </a:p>
          <a:p>
            <a:pPr lvl="1"/>
            <a:r>
              <a:rPr lang="en-US" dirty="0"/>
              <a:t>N</a:t>
            </a:r>
            <a:r>
              <a:rPr lang="en-US" dirty="0" smtClean="0"/>
              <a:t>ame server caches the IP address for the period of time then discards it</a:t>
            </a:r>
          </a:p>
          <a:p>
            <a:r>
              <a:rPr lang="en-US" sz="1600" dirty="0" smtClean="0">
                <a:solidFill>
                  <a:srgbClr val="FF0000"/>
                </a:solidFill>
              </a:rPr>
              <a:t>Note: this TTL is different than the routing TTL you see in a ping</a:t>
            </a:r>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31</a:t>
            </a:fld>
            <a:endParaRPr lang="en-US"/>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When a process needs to determine an IP address given a DNS address</a:t>
            </a:r>
          </a:p>
          <a:p>
            <a:pPr lvl="1"/>
            <a:r>
              <a:rPr lang="en-US" dirty="0" smtClean="0"/>
              <a:t>It calls upon the local host to resolve the address</a:t>
            </a:r>
          </a:p>
          <a:p>
            <a:pPr lvl="1"/>
            <a:r>
              <a:rPr lang="en-US" dirty="0" smtClean="0"/>
              <a:t>This can be done in variety of ways: </a:t>
            </a:r>
          </a:p>
          <a:p>
            <a:pPr lvl="2"/>
            <a:r>
              <a:rPr lang="en-US" dirty="0" smtClean="0"/>
              <a:t>Table look up</a:t>
            </a:r>
          </a:p>
          <a:p>
            <a:pPr lvl="3"/>
            <a:r>
              <a:rPr lang="en-US" dirty="0" smtClean="0"/>
              <a:t>On UNIX hosts: /etc/hosts</a:t>
            </a:r>
          </a:p>
          <a:p>
            <a:pPr lvl="2"/>
            <a:r>
              <a:rPr lang="en-US" dirty="0" smtClean="0"/>
              <a:t>Process communicates with a local name servers</a:t>
            </a:r>
          </a:p>
          <a:p>
            <a:pPr lvl="3"/>
            <a:r>
              <a:rPr lang="en-US" b="1" i="1" dirty="0" smtClean="0"/>
              <a:t>named</a:t>
            </a:r>
            <a:r>
              <a:rPr lang="en-US" dirty="0" smtClean="0"/>
              <a:t> on a UNIX system</a:t>
            </a:r>
          </a:p>
          <a:p>
            <a:pPr lvl="2"/>
            <a:r>
              <a:rPr lang="en-US" dirty="0" smtClean="0"/>
              <a:t>By sending a massage to the remote system that is identified from the information in the file /etc/</a:t>
            </a:r>
            <a:r>
              <a:rPr lang="en-US" dirty="0" err="1" smtClean="0"/>
              <a:t>resolv.conf</a:t>
            </a:r>
            <a:r>
              <a:rPr lang="en-US" dirty="0" smtClean="0"/>
              <a:t> </a:t>
            </a:r>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32</a:t>
            </a:fld>
            <a:endParaRPr lang="en-US"/>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Caching</a:t>
            </a:r>
            <a:endParaRPr lang="en-US" dirty="0"/>
          </a:p>
        </p:txBody>
      </p:sp>
      <p:sp>
        <p:nvSpPr>
          <p:cNvPr id="3" name="Content Placeholder 2"/>
          <p:cNvSpPr>
            <a:spLocks noGrp="1"/>
          </p:cNvSpPr>
          <p:nvPr>
            <p:ph idx="1"/>
          </p:nvPr>
        </p:nvSpPr>
        <p:spPr/>
        <p:txBody>
          <a:bodyPr/>
          <a:lstStyle/>
          <a:p>
            <a:r>
              <a:rPr lang="en-US" dirty="0" smtClean="0"/>
              <a:t>When a name server receives a query for a domain that is does not serve</a:t>
            </a:r>
          </a:p>
          <a:p>
            <a:pPr lvl="1"/>
            <a:r>
              <a:rPr lang="en-US" dirty="0" smtClean="0"/>
              <a:t>It may send back a referral to the client by specifying better name servers </a:t>
            </a:r>
          </a:p>
          <a:p>
            <a:pPr lvl="1"/>
            <a:r>
              <a:rPr lang="en-US" dirty="0" smtClean="0"/>
              <a:t>It also may operate in a recursive manner </a:t>
            </a:r>
          </a:p>
          <a:p>
            <a:pPr lvl="2"/>
            <a:r>
              <a:rPr lang="en-US" dirty="0" smtClean="0"/>
              <a:t>Any DNS server passes requests it cannot handle to higher level server and so on, until either the request can be handled or until the root of the DNS name space is reached</a:t>
            </a:r>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33</a:t>
            </a:fld>
            <a:endParaRPr lang="en-US"/>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Caching</a:t>
            </a:r>
            <a:endParaRPr lang="en-US" dirty="0"/>
          </a:p>
        </p:txBody>
      </p:sp>
      <p:sp>
        <p:nvSpPr>
          <p:cNvPr id="3" name="Content Placeholder 2"/>
          <p:cNvSpPr>
            <a:spLocks noGrp="1"/>
          </p:cNvSpPr>
          <p:nvPr>
            <p:ph idx="1"/>
          </p:nvPr>
        </p:nvSpPr>
        <p:spPr/>
        <p:txBody>
          <a:bodyPr/>
          <a:lstStyle/>
          <a:p>
            <a:r>
              <a:rPr lang="en-US" dirty="0" smtClean="0"/>
              <a:t>Name servers contain pointers to other name servers with the help of which it is possible to traverse the entire domain naming hierarchy </a:t>
            </a:r>
          </a:p>
          <a:p>
            <a:pPr lvl="1"/>
            <a:r>
              <a:rPr lang="en-US" dirty="0" smtClean="0"/>
              <a:t>A host with the initial name server addresses has to be configured</a:t>
            </a:r>
          </a:p>
          <a:p>
            <a:pPr lvl="1"/>
            <a:r>
              <a:rPr lang="en-US" dirty="0" smtClean="0"/>
              <a:t>After this, it is able to use DNS protocols to locate the name server responsible for any part or the DNS naming hierarchy</a:t>
            </a:r>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34</a:t>
            </a:fld>
            <a:endParaRPr lang="en-US"/>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Caching</a:t>
            </a:r>
            <a:endParaRPr lang="en-US" dirty="0"/>
          </a:p>
        </p:txBody>
      </p:sp>
      <p:sp>
        <p:nvSpPr>
          <p:cNvPr id="3" name="Content Placeholder 2"/>
          <p:cNvSpPr>
            <a:spLocks noGrp="1"/>
          </p:cNvSpPr>
          <p:nvPr>
            <p:ph idx="1"/>
          </p:nvPr>
        </p:nvSpPr>
        <p:spPr>
          <a:xfrm>
            <a:off x="762000" y="1828800"/>
            <a:ext cx="8193088" cy="4724400"/>
          </a:xfrm>
        </p:spPr>
        <p:txBody>
          <a:bodyPr>
            <a:normAutofit fontScale="92500" lnSpcReduction="20000"/>
          </a:bodyPr>
          <a:lstStyle/>
          <a:p>
            <a:r>
              <a:rPr lang="en-US" dirty="0" smtClean="0"/>
              <a:t>When a name server receives a request, it can do one of the following: </a:t>
            </a:r>
          </a:p>
          <a:p>
            <a:pPr lvl="1"/>
            <a:r>
              <a:rPr lang="en-US" dirty="0" smtClean="0"/>
              <a:t>Answer the request with an IP address</a:t>
            </a:r>
          </a:p>
          <a:p>
            <a:pPr lvl="2"/>
            <a:r>
              <a:rPr lang="en-US" dirty="0" smtClean="0"/>
              <a:t>Iterative method</a:t>
            </a:r>
          </a:p>
          <a:p>
            <a:pPr lvl="3"/>
            <a:r>
              <a:rPr lang="en-US" dirty="0" smtClean="0"/>
              <a:t>Client simply asks the server to resolve a domain name</a:t>
            </a:r>
          </a:p>
          <a:p>
            <a:pPr lvl="3"/>
            <a:r>
              <a:rPr lang="en-US" dirty="0" smtClean="0"/>
              <a:t>Server accesses its database</a:t>
            </a:r>
          </a:p>
          <a:p>
            <a:pPr lvl="4"/>
            <a:r>
              <a:rPr lang="en-US" dirty="0" smtClean="0"/>
              <a:t>Address found</a:t>
            </a:r>
          </a:p>
          <a:p>
            <a:pPr lvl="5"/>
            <a:r>
              <a:rPr lang="en-US" dirty="0" smtClean="0"/>
              <a:t>Address sent back</a:t>
            </a:r>
          </a:p>
          <a:p>
            <a:pPr lvl="4"/>
            <a:r>
              <a:rPr lang="en-US" dirty="0" smtClean="0"/>
              <a:t>Address not found</a:t>
            </a:r>
          </a:p>
          <a:p>
            <a:pPr lvl="5"/>
            <a:r>
              <a:rPr lang="en-US" dirty="0" smtClean="0"/>
              <a:t>Sends back an error “DNS not found” </a:t>
            </a:r>
          </a:p>
          <a:p>
            <a:pPr lvl="1"/>
            <a:r>
              <a:rPr lang="en-US" dirty="0" smtClean="0"/>
              <a:t>Contact another name server and try to find the IP address for the requested name</a:t>
            </a:r>
          </a:p>
          <a:p>
            <a:pPr lvl="2"/>
            <a:r>
              <a:rPr lang="en-US" dirty="0" smtClean="0"/>
              <a:t>Send back a referral to the client specifying the IP address of better name servers</a:t>
            </a:r>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35</a:t>
            </a:fld>
            <a:endParaRPr lang="en-US"/>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Caching</a:t>
            </a:r>
            <a:endParaRPr lang="en-US" dirty="0"/>
          </a:p>
        </p:txBody>
      </p:sp>
      <p:sp>
        <p:nvSpPr>
          <p:cNvPr id="3" name="Content Placeholder 2"/>
          <p:cNvSpPr>
            <a:spLocks noGrp="1"/>
          </p:cNvSpPr>
          <p:nvPr>
            <p:ph idx="1"/>
          </p:nvPr>
        </p:nvSpPr>
        <p:spPr>
          <a:xfrm>
            <a:off x="762000" y="2017713"/>
            <a:ext cx="8193088" cy="4114800"/>
          </a:xfrm>
        </p:spPr>
        <p:txBody>
          <a:bodyPr/>
          <a:lstStyle/>
          <a:p>
            <a:r>
              <a:rPr lang="en-US" dirty="0" smtClean="0"/>
              <a:t>A popular user interface - 'nslookup' </a:t>
            </a:r>
          </a:p>
          <a:p>
            <a:pPr lvl="1"/>
            <a:r>
              <a:rPr lang="en-US" dirty="0" smtClean="0"/>
              <a:t>Available on the UNIX systems</a:t>
            </a:r>
          </a:p>
          <a:p>
            <a:pPr lvl="1"/>
            <a:r>
              <a:rPr lang="en-US" dirty="0" smtClean="0"/>
              <a:t>Can perform any DNS function</a:t>
            </a:r>
          </a:p>
          <a:p>
            <a:pPr lvl="1"/>
            <a:r>
              <a:rPr lang="en-US" dirty="0" smtClean="0"/>
              <a:t>Also displays the result to the user</a:t>
            </a:r>
          </a:p>
          <a:p>
            <a:r>
              <a:rPr lang="en-US" dirty="0" smtClean="0"/>
              <a:t>Using </a:t>
            </a:r>
            <a:r>
              <a:rPr lang="en-US" dirty="0" err="1" smtClean="0"/>
              <a:t>nslookup</a:t>
            </a:r>
            <a:endParaRPr lang="en-US" dirty="0" smtClean="0"/>
          </a:p>
          <a:p>
            <a:pPr lvl="1"/>
            <a:r>
              <a:rPr lang="en-US" dirty="0" smtClean="0"/>
              <a:t>Can obtain a listing of all the hosts in a zone</a:t>
            </a:r>
          </a:p>
          <a:p>
            <a:pPr lvl="1"/>
            <a:r>
              <a:rPr lang="en-US" dirty="0" smtClean="0"/>
              <a:t>To do this, first need to identify the </a:t>
            </a:r>
            <a:r>
              <a:rPr lang="en-US" dirty="0" err="1" smtClean="0"/>
              <a:t>nameserver</a:t>
            </a:r>
            <a:r>
              <a:rPr lang="en-US" dirty="0" smtClean="0"/>
              <a:t> for the zone</a:t>
            </a:r>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36</a:t>
            </a:fld>
            <a:endParaRPr lang="en-US"/>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Exposures</a:t>
            </a:r>
            <a:endParaRPr lang="en-US" dirty="0"/>
          </a:p>
        </p:txBody>
      </p:sp>
      <p:sp>
        <p:nvSpPr>
          <p:cNvPr id="5" name="Text Placeholder 4"/>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37</a:t>
            </a:fld>
            <a:endParaRPr lang="en-US"/>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Threats</a:t>
            </a:r>
            <a:endParaRPr lang="en-US" dirty="0"/>
          </a:p>
        </p:txBody>
      </p:sp>
      <p:sp>
        <p:nvSpPr>
          <p:cNvPr id="3" name="Content Placeholder 2"/>
          <p:cNvSpPr>
            <a:spLocks noGrp="1"/>
          </p:cNvSpPr>
          <p:nvPr>
            <p:ph idx="1"/>
          </p:nvPr>
        </p:nvSpPr>
        <p:spPr>
          <a:xfrm>
            <a:off x="762000" y="2017713"/>
            <a:ext cx="8193088" cy="4114800"/>
          </a:xfrm>
        </p:spPr>
        <p:txBody>
          <a:bodyPr>
            <a:normAutofit fontScale="92500" lnSpcReduction="10000"/>
          </a:bodyPr>
          <a:lstStyle/>
          <a:p>
            <a:r>
              <a:rPr lang="en-US" dirty="0" smtClean="0"/>
              <a:t>Lack of integrity and authenticity checking of the data held within the DNS</a:t>
            </a:r>
          </a:p>
          <a:p>
            <a:r>
              <a:rPr lang="en-US" dirty="0" smtClean="0"/>
              <a:t>Other protocols can use host names as an access control mechanism</a:t>
            </a:r>
          </a:p>
          <a:p>
            <a:pPr lvl="1"/>
            <a:r>
              <a:rPr lang="en-US" dirty="0" smtClean="0"/>
              <a:t>Internet engineering task force (IETF) has come up with DNS security (DNSSEC) extensions to DNS protocol</a:t>
            </a:r>
          </a:p>
          <a:p>
            <a:pPr lvl="2"/>
            <a:r>
              <a:rPr lang="en-US" dirty="0" smtClean="0"/>
              <a:t>Main objective is to provide authentication and integrity to the DNS</a:t>
            </a:r>
          </a:p>
          <a:p>
            <a:pPr lvl="2"/>
            <a:r>
              <a:rPr lang="en-US" dirty="0" smtClean="0"/>
              <a:t>Provided through the use </a:t>
            </a:r>
            <a:r>
              <a:rPr lang="en-US" smtClean="0"/>
              <a:t>of cryptographic  </a:t>
            </a: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369ACA18-63DD-4913-B58E-2B3F72C2A9FB}" type="slidenum">
              <a:rPr lang="en-US" smtClean="0"/>
              <a:pPr>
                <a:defRPr/>
              </a:pPr>
              <a:t>38</a:t>
            </a:fld>
            <a:endParaRPr lang="en-US"/>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990600" y="228600"/>
            <a:ext cx="7793037" cy="1462087"/>
          </a:xfrm>
        </p:spPr>
        <p:txBody>
          <a:bodyPr/>
          <a:lstStyle/>
          <a:p>
            <a:r>
              <a:rPr lang="en-US" dirty="0" smtClean="0"/>
              <a:t>DNS is required for the Internet to work</a:t>
            </a:r>
            <a:endParaRPr lang="en-US" dirty="0"/>
          </a:p>
        </p:txBody>
      </p:sp>
      <p:sp>
        <p:nvSpPr>
          <p:cNvPr id="4" name="Slide Number Placeholder 3"/>
          <p:cNvSpPr>
            <a:spLocks noGrp="1"/>
          </p:cNvSpPr>
          <p:nvPr>
            <p:ph type="sldNum" sz="quarter" idx="12"/>
          </p:nvPr>
        </p:nvSpPr>
        <p:spPr/>
        <p:txBody>
          <a:bodyPr/>
          <a:lstStyle/>
          <a:p>
            <a:pPr>
              <a:defRPr/>
            </a:pPr>
            <a:fld id="{4E56AF58-ED50-45E7-A7EF-595FA7EA4AA1}" type="slidenum">
              <a:rPr lang="en-US" smtClean="0"/>
              <a:pPr>
                <a:defRPr/>
              </a:pPr>
              <a:t>39</a:t>
            </a:fld>
            <a:endParaRPr lang="en-US"/>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372581612"/>
              </p:ext>
            </p:extLst>
          </p:nvPr>
        </p:nvGraphicFramePr>
        <p:xfrm>
          <a:off x="4495800" y="1690687"/>
          <a:ext cx="4572000" cy="5143500"/>
        </p:xfrm>
        <a:graphic>
          <a:graphicData uri="http://schemas.openxmlformats.org/presentationml/2006/ole">
            <mc:AlternateContent xmlns:mc="http://schemas.openxmlformats.org/markup-compatibility/2006">
              <mc:Choice xmlns:v="urn:schemas-microsoft-com:vml" Requires="v">
                <p:oleObj spid="_x0000_s1064" name="Chart" r:id="rId6" imgW="4572034" imgH="5143584" progId="MSGraph.Chart.8">
                  <p:embed followColorScheme="full"/>
                </p:oleObj>
              </mc:Choice>
              <mc:Fallback>
                <p:oleObj name="Chart" r:id="rId6" imgW="4572034" imgH="5143584" progId="MSGraph.Chart.8">
                  <p:embed followColorScheme="full"/>
                  <p:pic>
                    <p:nvPicPr>
                      <p:cNvPr id="0" name="Picture 36"/>
                      <p:cNvPicPr>
                        <a:picLocks noChangeAspect="1" noChangeArrowheads="1"/>
                      </p:cNvPicPr>
                      <p:nvPr/>
                    </p:nvPicPr>
                    <p:blipFill>
                      <a:blip r:embed="rId7"/>
                      <a:srcRect/>
                      <a:stretch>
                        <a:fillRect/>
                      </a:stretch>
                    </p:blipFill>
                    <p:spPr bwMode="auto">
                      <a:xfrm>
                        <a:off x="4495800" y="1690687"/>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PAnswers"/>
          <p:cNvSpPr>
            <a:spLocks noGrp="1"/>
          </p:cNvSpPr>
          <p:nvPr>
            <p:ph type="body" idx="1"/>
            <p:custDataLst>
              <p:tags r:id="rId4"/>
            </p:custDataLst>
          </p:nvPr>
        </p:nvSpPr>
        <p:spPr>
          <a:xfrm>
            <a:off x="381000" y="1905000"/>
            <a:ext cx="4114800" cy="4114800"/>
          </a:xfrm>
        </p:spPr>
        <p:txBody>
          <a:bodyPr>
            <a:noAutofit/>
          </a:bodyPr>
          <a:lstStyle/>
          <a:p>
            <a:pPr marL="514350" indent="-514350">
              <a:spcAft>
                <a:spcPts val="0"/>
              </a:spcAft>
              <a:buFont typeface="Wingdings" pitchFamily="2" charset="2"/>
              <a:buAutoNum type="arabicPeriod"/>
            </a:pPr>
            <a:r>
              <a:rPr lang="en-US" dirty="0" smtClean="0"/>
              <a:t>Yes</a:t>
            </a:r>
          </a:p>
          <a:p>
            <a:pPr marL="514350" indent="-514350">
              <a:spcAft>
                <a:spcPts val="0"/>
              </a:spcAft>
              <a:buFont typeface="Wingdings" pitchFamily="2" charset="2"/>
              <a:buAutoNum type="arabicPeriod"/>
            </a:pPr>
            <a:r>
              <a:rPr lang="en-US" dirty="0" smtClean="0"/>
              <a:t>No</a:t>
            </a:r>
            <a:endParaRPr lang="en-US" dirty="0"/>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23A2FDCF-2FDD-45E0-BC0F-A578D43B8807}" type="slidenum">
              <a:rPr lang="en-US" smtClean="0">
                <a:latin typeface="Tahoma" charset="0"/>
              </a:rPr>
              <a:pPr/>
              <a:t>4</a:t>
            </a:fld>
            <a:endParaRPr lang="en-US" smtClean="0">
              <a:latin typeface="Tahoma" charset="0"/>
            </a:endParaRPr>
          </a:p>
        </p:txBody>
      </p:sp>
      <p:sp>
        <p:nvSpPr>
          <p:cNvPr id="12291" name="Rectangle 2"/>
          <p:cNvSpPr>
            <a:spLocks noGrp="1" noChangeArrowheads="1"/>
          </p:cNvSpPr>
          <p:nvPr>
            <p:ph type="title"/>
          </p:nvPr>
        </p:nvSpPr>
        <p:spPr/>
        <p:txBody>
          <a:bodyPr/>
          <a:lstStyle/>
          <a:p>
            <a:pPr eaLnBrk="1" hangingPunct="1"/>
            <a:r>
              <a:rPr lang="en-US" b="1" smtClean="0"/>
              <a:t>History</a:t>
            </a:r>
          </a:p>
        </p:txBody>
      </p:sp>
      <p:sp>
        <p:nvSpPr>
          <p:cNvPr id="12292" name="Rectangle 3"/>
          <p:cNvSpPr>
            <a:spLocks noGrp="1" noChangeArrowheads="1"/>
          </p:cNvSpPr>
          <p:nvPr>
            <p:ph type="body" idx="1"/>
          </p:nvPr>
        </p:nvSpPr>
        <p:spPr>
          <a:xfrm>
            <a:off x="0" y="2017712"/>
            <a:ext cx="9144000" cy="4687887"/>
          </a:xfrm>
        </p:spPr>
        <p:txBody>
          <a:bodyPr>
            <a:normAutofit/>
          </a:bodyPr>
          <a:lstStyle/>
          <a:p>
            <a:pPr eaLnBrk="1" hangingPunct="1">
              <a:lnSpc>
                <a:spcPct val="80000"/>
              </a:lnSpc>
            </a:pPr>
            <a:r>
              <a:rPr lang="en-US" sz="2000" dirty="0" smtClean="0"/>
              <a:t>Human-legible abstraction of numerical addresses predates TCP/IP</a:t>
            </a:r>
          </a:p>
          <a:p>
            <a:pPr lvl="1" eaLnBrk="1" hangingPunct="1">
              <a:lnSpc>
                <a:spcPct val="80000"/>
              </a:lnSpc>
            </a:pPr>
            <a:r>
              <a:rPr lang="en-US" sz="1800" dirty="0" smtClean="0"/>
              <a:t>Even before the ARPAnet era</a:t>
            </a:r>
          </a:p>
          <a:p>
            <a:pPr eaLnBrk="1" hangingPunct="1">
              <a:lnSpc>
                <a:spcPct val="80000"/>
              </a:lnSpc>
            </a:pPr>
            <a:r>
              <a:rPr lang="en-US" sz="2000" dirty="0" smtClean="0"/>
              <a:t>DNS invented in 1983, shortly after TCP/IP was deployed </a:t>
            </a:r>
          </a:p>
          <a:p>
            <a:pPr lvl="1" eaLnBrk="1" hangingPunct="1">
              <a:lnSpc>
                <a:spcPct val="80000"/>
              </a:lnSpc>
            </a:pPr>
            <a:r>
              <a:rPr lang="en-US" sz="1800" dirty="0" smtClean="0"/>
              <a:t>Original system: </a:t>
            </a:r>
            <a:r>
              <a:rPr lang="en-US" sz="1800" i="1" dirty="0" smtClean="0"/>
              <a:t>Hosts</a:t>
            </a:r>
            <a:r>
              <a:rPr lang="en-US" sz="1800" dirty="0" smtClean="0"/>
              <a:t> file</a:t>
            </a:r>
            <a:endParaRPr lang="en-US" sz="1600" dirty="0" smtClean="0"/>
          </a:p>
          <a:p>
            <a:pPr lvl="2" eaLnBrk="1" hangingPunct="1">
              <a:lnSpc>
                <a:spcPct val="80000"/>
              </a:lnSpc>
            </a:pPr>
            <a:r>
              <a:rPr lang="en-US" sz="1400" dirty="0" smtClean="0"/>
              <a:t>Each computer on the network retrieved a file called </a:t>
            </a:r>
            <a:r>
              <a:rPr lang="en-US" sz="1400" b="1" dirty="0" smtClean="0"/>
              <a:t>HOSTS.TXT</a:t>
            </a:r>
          </a:p>
          <a:p>
            <a:pPr lvl="2" eaLnBrk="1" hangingPunct="1">
              <a:lnSpc>
                <a:spcPct val="80000"/>
              </a:lnSpc>
            </a:pPr>
            <a:r>
              <a:rPr lang="en-US" sz="1400" dirty="0" smtClean="0"/>
              <a:t>From a computer at SRI (now SRI International). </a:t>
            </a:r>
          </a:p>
          <a:p>
            <a:pPr lvl="2" eaLnBrk="1" hangingPunct="1">
              <a:lnSpc>
                <a:spcPct val="80000"/>
              </a:lnSpc>
            </a:pPr>
            <a:r>
              <a:rPr lang="en-US" sz="1400" dirty="0" smtClean="0"/>
              <a:t>The HOSTS.TXT file mapped numerical addresses to names. </a:t>
            </a:r>
          </a:p>
          <a:p>
            <a:pPr lvl="1" eaLnBrk="1" hangingPunct="1">
              <a:lnSpc>
                <a:spcPct val="80000"/>
              </a:lnSpc>
            </a:pPr>
            <a:r>
              <a:rPr lang="en-US" sz="1800" dirty="0" smtClean="0"/>
              <a:t>Hosts files still exists on most modern operating systems</a:t>
            </a:r>
          </a:p>
          <a:p>
            <a:pPr lvl="2" eaLnBrk="1" hangingPunct="1">
              <a:lnSpc>
                <a:spcPct val="80000"/>
              </a:lnSpc>
            </a:pPr>
            <a:r>
              <a:rPr lang="en-US" sz="1600" dirty="0" smtClean="0"/>
              <a:t>By default or through configuration</a:t>
            </a:r>
          </a:p>
          <a:p>
            <a:pPr lvl="2" eaLnBrk="1" hangingPunct="1">
              <a:lnSpc>
                <a:spcPct val="80000"/>
              </a:lnSpc>
            </a:pPr>
            <a:r>
              <a:rPr lang="en-US" sz="1600" dirty="0" smtClean="0"/>
              <a:t>Users can specify an IP address to use for a hostname </a:t>
            </a:r>
            <a:r>
              <a:rPr lang="en-US" sz="1600" dirty="0" smtClean="0">
                <a:solidFill>
                  <a:srgbClr val="FF0000"/>
                </a:solidFill>
              </a:rPr>
              <a:t>without </a:t>
            </a:r>
            <a:r>
              <a:rPr lang="en-US" sz="1600" dirty="0" smtClean="0"/>
              <a:t>checking DNS</a:t>
            </a:r>
          </a:p>
          <a:p>
            <a:pPr lvl="2" eaLnBrk="1" hangingPunct="1">
              <a:lnSpc>
                <a:spcPct val="80000"/>
              </a:lnSpc>
            </a:pPr>
            <a:r>
              <a:rPr lang="en-US" sz="1600" dirty="0" smtClean="0"/>
              <a:t>Today Hosts file serves primarily for </a:t>
            </a:r>
          </a:p>
          <a:p>
            <a:pPr lvl="3" eaLnBrk="1" hangingPunct="1">
              <a:lnSpc>
                <a:spcPct val="80000"/>
              </a:lnSpc>
            </a:pPr>
            <a:r>
              <a:rPr lang="en-US" sz="1400" dirty="0" smtClean="0"/>
              <a:t>Troubleshooting DNS errors</a:t>
            </a:r>
          </a:p>
          <a:p>
            <a:pPr lvl="3" eaLnBrk="1" hangingPunct="1">
              <a:lnSpc>
                <a:spcPct val="80000"/>
              </a:lnSpc>
            </a:pPr>
            <a:r>
              <a:rPr lang="en-US" sz="1400" dirty="0" smtClean="0"/>
              <a:t>Mapping local addresses to more organic names</a:t>
            </a:r>
          </a:p>
          <a:p>
            <a:pPr lvl="1" eaLnBrk="1" hangingPunct="1">
              <a:lnSpc>
                <a:spcPct val="80000"/>
              </a:lnSpc>
            </a:pPr>
            <a:r>
              <a:rPr lang="en-US" sz="1800" dirty="0" smtClean="0"/>
              <a:t>Systems based on a hosts file have inherent limitations</a:t>
            </a:r>
          </a:p>
          <a:p>
            <a:pPr lvl="2" eaLnBrk="1" hangingPunct="1">
              <a:lnSpc>
                <a:spcPct val="80000"/>
              </a:lnSpc>
            </a:pPr>
            <a:r>
              <a:rPr lang="en-US" sz="1600" dirty="0" smtClean="0"/>
              <a:t>Every time a given computer's address changed</a:t>
            </a:r>
          </a:p>
          <a:p>
            <a:pPr lvl="2" eaLnBrk="1" hangingPunct="1">
              <a:lnSpc>
                <a:spcPct val="80000"/>
              </a:lnSpc>
            </a:pPr>
            <a:r>
              <a:rPr lang="en-US" sz="1600" dirty="0" smtClean="0"/>
              <a:t>Every computer accessing it would need an update to its hosts file</a:t>
            </a:r>
          </a:p>
        </p:txBody>
      </p:sp>
      <p:sp>
        <p:nvSpPr>
          <p:cNvPr id="12293" name="Text Box 4"/>
          <p:cNvSpPr txBox="1">
            <a:spLocks noChangeArrowheads="1"/>
          </p:cNvSpPr>
          <p:nvPr/>
        </p:nvSpPr>
        <p:spPr bwMode="auto">
          <a:xfrm>
            <a:off x="1295400" y="6477000"/>
            <a:ext cx="3070225" cy="244475"/>
          </a:xfrm>
          <a:prstGeom prst="rect">
            <a:avLst/>
          </a:prstGeom>
          <a:noFill/>
          <a:ln w="9525">
            <a:noFill/>
            <a:miter lim="800000"/>
            <a:headEnd/>
            <a:tailEnd/>
          </a:ln>
        </p:spPr>
        <p:txBody>
          <a:bodyPr wrap="none">
            <a:spAutoFit/>
          </a:bodyPr>
          <a:lstStyle/>
          <a:p>
            <a:r>
              <a:rPr lang="en-US" sz="1000"/>
              <a:t>On Windows: C:\WINDOWS\system32\drivers\etc&gt;</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p>
            <a:fld id="{E3B3C961-C214-47D6-A21F-D466DEC111CA}" type="slidenum">
              <a:rPr lang="en-US" smtClean="0">
                <a:latin typeface="Tahoma" charset="0"/>
              </a:rPr>
              <a:pPr/>
              <a:t>5</a:t>
            </a:fld>
            <a:endParaRPr lang="en-US" smtClean="0">
              <a:latin typeface="Tahoma" charset="0"/>
            </a:endParaRPr>
          </a:p>
        </p:txBody>
      </p:sp>
      <p:sp>
        <p:nvSpPr>
          <p:cNvPr id="13315" name="Rectangle 2"/>
          <p:cNvSpPr>
            <a:spLocks noGrp="1" noChangeArrowheads="1"/>
          </p:cNvSpPr>
          <p:nvPr>
            <p:ph type="title"/>
          </p:nvPr>
        </p:nvSpPr>
        <p:spPr/>
        <p:txBody>
          <a:bodyPr/>
          <a:lstStyle/>
          <a:p>
            <a:pPr eaLnBrk="1" hangingPunct="1"/>
            <a:r>
              <a:rPr lang="en-US" b="1" smtClean="0"/>
              <a:t>History</a:t>
            </a:r>
          </a:p>
        </p:txBody>
      </p:sp>
      <p:sp>
        <p:nvSpPr>
          <p:cNvPr id="13316" name="Rectangle 3"/>
          <p:cNvSpPr>
            <a:spLocks noGrp="1" noChangeArrowheads="1"/>
          </p:cNvSpPr>
          <p:nvPr>
            <p:ph type="body" idx="1"/>
          </p:nvPr>
        </p:nvSpPr>
        <p:spPr>
          <a:xfrm>
            <a:off x="762000" y="2017713"/>
            <a:ext cx="8193088" cy="4114800"/>
          </a:xfrm>
        </p:spPr>
        <p:txBody>
          <a:bodyPr/>
          <a:lstStyle/>
          <a:p>
            <a:pPr eaLnBrk="1" hangingPunct="1">
              <a:lnSpc>
                <a:spcPct val="90000"/>
              </a:lnSpc>
            </a:pPr>
            <a:r>
              <a:rPr lang="en-US" dirty="0" smtClean="0"/>
              <a:t>Growth of networking called for a more scalable system</a:t>
            </a:r>
          </a:p>
          <a:p>
            <a:pPr lvl="1" eaLnBrk="1" hangingPunct="1">
              <a:lnSpc>
                <a:spcPct val="90000"/>
              </a:lnSpc>
            </a:pPr>
            <a:r>
              <a:rPr lang="en-US" dirty="0" smtClean="0"/>
              <a:t>Record changes of a host's address in one place only</a:t>
            </a:r>
          </a:p>
          <a:p>
            <a:pPr lvl="1" eaLnBrk="1" hangingPunct="1">
              <a:lnSpc>
                <a:spcPct val="90000"/>
              </a:lnSpc>
            </a:pPr>
            <a:r>
              <a:rPr lang="en-US" dirty="0" smtClean="0"/>
              <a:t>Other hosts would learn about the change dynamically through a notification system</a:t>
            </a:r>
          </a:p>
          <a:p>
            <a:pPr lvl="1" eaLnBrk="1" hangingPunct="1">
              <a:lnSpc>
                <a:spcPct val="90000"/>
              </a:lnSpc>
            </a:pPr>
            <a:r>
              <a:rPr lang="en-US" dirty="0" smtClean="0"/>
              <a:t>Completes a globally accessible network of:</a:t>
            </a:r>
          </a:p>
          <a:p>
            <a:pPr lvl="2" eaLnBrk="1" hangingPunct="1">
              <a:lnSpc>
                <a:spcPct val="90000"/>
              </a:lnSpc>
            </a:pPr>
            <a:r>
              <a:rPr lang="en-US" dirty="0" smtClean="0"/>
              <a:t>all hosts' names</a:t>
            </a:r>
          </a:p>
          <a:p>
            <a:pPr lvl="3" eaLnBrk="1" hangingPunct="1">
              <a:lnSpc>
                <a:spcPct val="90000"/>
              </a:lnSpc>
            </a:pPr>
            <a:r>
              <a:rPr lang="en-US" dirty="0" smtClean="0"/>
              <a:t>associated IP Addresses</a:t>
            </a: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p>
            <a:fld id="{6D1BA6A3-673A-4B46-B052-7CD05310BE15}" type="slidenum">
              <a:rPr lang="en-US" smtClean="0">
                <a:latin typeface="Tahoma" charset="0"/>
              </a:rPr>
              <a:pPr/>
              <a:t>6</a:t>
            </a:fld>
            <a:endParaRPr lang="en-US" smtClean="0">
              <a:latin typeface="Tahoma" charset="0"/>
            </a:endParaRPr>
          </a:p>
        </p:txBody>
      </p:sp>
      <p:sp>
        <p:nvSpPr>
          <p:cNvPr id="14339" name="Rectangle 2"/>
          <p:cNvSpPr>
            <a:spLocks noGrp="1" noChangeArrowheads="1"/>
          </p:cNvSpPr>
          <p:nvPr>
            <p:ph type="title"/>
          </p:nvPr>
        </p:nvSpPr>
        <p:spPr/>
        <p:txBody>
          <a:bodyPr/>
          <a:lstStyle/>
          <a:p>
            <a:pPr eaLnBrk="1" hangingPunct="1"/>
            <a:r>
              <a:rPr lang="en-US" b="1" smtClean="0"/>
              <a:t>History</a:t>
            </a:r>
          </a:p>
        </p:txBody>
      </p:sp>
      <p:sp>
        <p:nvSpPr>
          <p:cNvPr id="14340" name="Rectangle 3"/>
          <p:cNvSpPr>
            <a:spLocks noGrp="1" noChangeArrowheads="1"/>
          </p:cNvSpPr>
          <p:nvPr>
            <p:ph type="body" idx="1"/>
          </p:nvPr>
        </p:nvSpPr>
        <p:spPr>
          <a:xfrm>
            <a:off x="762000" y="2017713"/>
            <a:ext cx="8193088" cy="4114800"/>
          </a:xfrm>
        </p:spPr>
        <p:txBody>
          <a:bodyPr>
            <a:normAutofit fontScale="92500"/>
          </a:bodyPr>
          <a:lstStyle/>
          <a:p>
            <a:pPr eaLnBrk="1" hangingPunct="1"/>
            <a:r>
              <a:rPr lang="en-US" sz="2800" dirty="0" smtClean="0"/>
              <a:t>At the request of Jon </a:t>
            </a:r>
            <a:r>
              <a:rPr lang="en-US" sz="2800" dirty="0" err="1" smtClean="0"/>
              <a:t>Postel</a:t>
            </a:r>
            <a:r>
              <a:rPr lang="en-US" sz="2800" dirty="0" smtClean="0"/>
              <a:t>:</a:t>
            </a:r>
          </a:p>
          <a:p>
            <a:pPr lvl="1" eaLnBrk="1" hangingPunct="1"/>
            <a:r>
              <a:rPr lang="en-US" sz="2400" dirty="0" smtClean="0"/>
              <a:t>Paul </a:t>
            </a:r>
            <a:r>
              <a:rPr lang="en-US" sz="2400" dirty="0" err="1" smtClean="0"/>
              <a:t>Mockapetris</a:t>
            </a:r>
            <a:r>
              <a:rPr lang="en-US" sz="2400" dirty="0" smtClean="0"/>
              <a:t> invented the Domain Name System in 1983</a:t>
            </a:r>
          </a:p>
          <a:p>
            <a:pPr lvl="1" eaLnBrk="1" hangingPunct="1"/>
            <a:r>
              <a:rPr lang="en-US" sz="2400" dirty="0" smtClean="0"/>
              <a:t>Wrote the first implementation</a:t>
            </a:r>
          </a:p>
          <a:p>
            <a:pPr eaLnBrk="1" hangingPunct="1"/>
            <a:r>
              <a:rPr lang="en-US" sz="2800" dirty="0" smtClean="0"/>
              <a:t>Original specifications appear in RFC 882 and 883</a:t>
            </a:r>
          </a:p>
          <a:p>
            <a:pPr lvl="1" eaLnBrk="1" hangingPunct="1"/>
            <a:r>
              <a:rPr lang="en-US" sz="2400" dirty="0" smtClean="0"/>
              <a:t>In 1987 RFC 1034 and RFC 1035 updated the DNS specification</a:t>
            </a:r>
          </a:p>
          <a:p>
            <a:pPr lvl="2" eaLnBrk="1" hangingPunct="1"/>
            <a:r>
              <a:rPr lang="en-US" sz="2000" dirty="0" smtClean="0"/>
              <a:t>Made RFC 882 and RFC 883 obsolete </a:t>
            </a:r>
          </a:p>
          <a:p>
            <a:pPr lvl="1" eaLnBrk="1" hangingPunct="1"/>
            <a:r>
              <a:rPr lang="en-US" sz="2400" dirty="0" smtClean="0"/>
              <a:t>Several more-recent RFCs have proposed various extensions to the core DNS protocols</a:t>
            </a: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p>
            <a:fld id="{5F267855-BE4A-47BB-BC36-039A6D656C24}" type="slidenum">
              <a:rPr lang="en-US" smtClean="0">
                <a:latin typeface="Tahoma" charset="0"/>
              </a:rPr>
              <a:pPr/>
              <a:t>7</a:t>
            </a:fld>
            <a:endParaRPr lang="en-US" smtClean="0">
              <a:latin typeface="Tahoma" charset="0"/>
            </a:endParaRPr>
          </a:p>
        </p:txBody>
      </p:sp>
      <p:sp>
        <p:nvSpPr>
          <p:cNvPr id="15363" name="Rectangle 2"/>
          <p:cNvSpPr>
            <a:spLocks noGrp="1" noChangeArrowheads="1"/>
          </p:cNvSpPr>
          <p:nvPr>
            <p:ph type="title"/>
          </p:nvPr>
        </p:nvSpPr>
        <p:spPr/>
        <p:txBody>
          <a:bodyPr/>
          <a:lstStyle/>
          <a:p>
            <a:pPr eaLnBrk="1" hangingPunct="1"/>
            <a:r>
              <a:rPr lang="en-US" b="1" smtClean="0"/>
              <a:t>History</a:t>
            </a:r>
          </a:p>
        </p:txBody>
      </p:sp>
      <p:sp>
        <p:nvSpPr>
          <p:cNvPr id="15364" name="Rectangle 3"/>
          <p:cNvSpPr>
            <a:spLocks noGrp="1" noChangeArrowheads="1"/>
          </p:cNvSpPr>
          <p:nvPr>
            <p:ph type="body" idx="1"/>
          </p:nvPr>
        </p:nvSpPr>
        <p:spPr>
          <a:xfrm>
            <a:off x="609600" y="2017713"/>
            <a:ext cx="8534400" cy="4114800"/>
          </a:xfrm>
        </p:spPr>
        <p:txBody>
          <a:bodyPr/>
          <a:lstStyle/>
          <a:p>
            <a:pPr eaLnBrk="1" hangingPunct="1">
              <a:lnSpc>
                <a:spcPct val="80000"/>
              </a:lnSpc>
            </a:pPr>
            <a:r>
              <a:rPr lang="en-US" sz="2800" dirty="0" smtClean="0"/>
              <a:t>Four Berkeley students</a:t>
            </a:r>
            <a:r>
              <a:rPr lang="en-US" sz="2800" baseline="30000" dirty="0" smtClean="0"/>
              <a:t>1</a:t>
            </a:r>
            <a:r>
              <a:rPr lang="en-US" sz="2800" dirty="0" smtClean="0"/>
              <a:t> wrote the first UNIX implementation</a:t>
            </a:r>
          </a:p>
          <a:p>
            <a:pPr lvl="1" eaLnBrk="1" hangingPunct="1">
              <a:lnSpc>
                <a:spcPct val="80000"/>
              </a:lnSpc>
            </a:pPr>
            <a:r>
              <a:rPr lang="en-US" sz="2400" dirty="0" smtClean="0"/>
              <a:t>1984</a:t>
            </a:r>
          </a:p>
          <a:p>
            <a:pPr lvl="1" eaLnBrk="1" hangingPunct="1">
              <a:lnSpc>
                <a:spcPct val="80000"/>
              </a:lnSpc>
            </a:pPr>
            <a:r>
              <a:rPr lang="en-US" sz="2400" dirty="0" smtClean="0"/>
              <a:t>1985</a:t>
            </a:r>
          </a:p>
          <a:p>
            <a:pPr lvl="2" eaLnBrk="1" hangingPunct="1">
              <a:lnSpc>
                <a:spcPct val="80000"/>
              </a:lnSpc>
            </a:pPr>
            <a:r>
              <a:rPr lang="en-US" sz="2000" dirty="0" smtClean="0"/>
              <a:t>Kevin Dunlap (DEC) significantly re-wrote the DNS implementation</a:t>
            </a:r>
          </a:p>
          <a:p>
            <a:pPr lvl="2" eaLnBrk="1" hangingPunct="1">
              <a:lnSpc>
                <a:spcPct val="80000"/>
              </a:lnSpc>
            </a:pPr>
            <a:r>
              <a:rPr lang="en-US" sz="2000" dirty="0" smtClean="0"/>
              <a:t>Renamed it BIND (Berkeley Internet Name Domain)</a:t>
            </a:r>
          </a:p>
          <a:p>
            <a:pPr lvl="1" eaLnBrk="1" hangingPunct="1">
              <a:lnSpc>
                <a:spcPct val="80000"/>
              </a:lnSpc>
            </a:pPr>
            <a:r>
              <a:rPr lang="en-US" sz="2400" dirty="0" smtClean="0"/>
              <a:t>BIND ported to Windows NT platform early 1990s</a:t>
            </a:r>
          </a:p>
          <a:p>
            <a:pPr eaLnBrk="1" hangingPunct="1">
              <a:lnSpc>
                <a:spcPct val="80000"/>
              </a:lnSpc>
            </a:pPr>
            <a:r>
              <a:rPr lang="en-US" sz="2800" dirty="0" smtClean="0"/>
              <a:t>BIND has a history of security issues and exploits</a:t>
            </a:r>
          </a:p>
          <a:p>
            <a:pPr lvl="1" eaLnBrk="1" hangingPunct="1">
              <a:lnSpc>
                <a:spcPct val="80000"/>
              </a:lnSpc>
            </a:pPr>
            <a:r>
              <a:rPr lang="en-US" sz="2400" dirty="0" smtClean="0"/>
              <a:t>Several alternative </a:t>
            </a:r>
            <a:r>
              <a:rPr lang="en-US" sz="2400" dirty="0" err="1" smtClean="0"/>
              <a:t>nameserver</a:t>
            </a:r>
            <a:r>
              <a:rPr lang="en-US" sz="2400" dirty="0" smtClean="0"/>
              <a:t>/resolver programs have been written and distributed in recent years</a:t>
            </a:r>
          </a:p>
        </p:txBody>
      </p:sp>
      <p:sp>
        <p:nvSpPr>
          <p:cNvPr id="15365" name="Text Box 4"/>
          <p:cNvSpPr txBox="1">
            <a:spLocks noChangeArrowheads="1"/>
          </p:cNvSpPr>
          <p:nvPr/>
        </p:nvSpPr>
        <p:spPr bwMode="auto">
          <a:xfrm>
            <a:off x="822325" y="6127750"/>
            <a:ext cx="6521450" cy="366713"/>
          </a:xfrm>
          <a:prstGeom prst="rect">
            <a:avLst/>
          </a:prstGeom>
          <a:noFill/>
          <a:ln w="9525">
            <a:noFill/>
            <a:miter lim="800000"/>
            <a:headEnd/>
            <a:tailEnd/>
          </a:ln>
        </p:spPr>
        <p:txBody>
          <a:bodyPr wrap="none">
            <a:spAutoFit/>
          </a:bodyPr>
          <a:lstStyle/>
          <a:p>
            <a:r>
              <a:rPr lang="en-US" baseline="30000"/>
              <a:t>1</a:t>
            </a:r>
            <a:r>
              <a:rPr lang="en-US"/>
              <a:t>Douglas Terry, Mark Painter, David Riggle and Songnian Zhou</a:t>
            </a: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Grp="1" noChangeArrowheads="1"/>
          </p:cNvSpPr>
          <p:nvPr>
            <p:ph type="title"/>
          </p:nvPr>
        </p:nvSpPr>
        <p:spPr/>
        <p:txBody>
          <a:bodyPr/>
          <a:lstStyle/>
          <a:p>
            <a:pPr eaLnBrk="1" hangingPunct="1"/>
            <a:r>
              <a:rPr lang="en-US" smtClean="0"/>
              <a:t>DNS Overview</a:t>
            </a:r>
          </a:p>
        </p:txBody>
      </p:sp>
      <p:sp>
        <p:nvSpPr>
          <p:cNvPr id="5124" name="Rectangle 5"/>
          <p:cNvSpPr>
            <a:spLocks noGrp="1" noChangeArrowheads="1"/>
          </p:cNvSpPr>
          <p:nvPr>
            <p:ph type="body" idx="1"/>
          </p:nvPr>
        </p:nvSpPr>
        <p:spPr/>
        <p:txBody>
          <a:bodyPr/>
          <a:lstStyle/>
          <a:p>
            <a:pPr eaLnBrk="1" hangingPunct="1"/>
            <a:endParaRPr lang="en-US" dirty="0" smtClean="0"/>
          </a:p>
        </p:txBody>
      </p:sp>
      <p:sp>
        <p:nvSpPr>
          <p:cNvPr id="5122" name="Rectangle 16"/>
          <p:cNvSpPr>
            <a:spLocks noGrp="1" noChangeArrowheads="1"/>
          </p:cNvSpPr>
          <p:nvPr>
            <p:ph type="sldNum" sz="quarter" idx="12"/>
          </p:nvPr>
        </p:nvSpPr>
        <p:spPr>
          <a:noFill/>
        </p:spPr>
        <p:txBody>
          <a:bodyPr/>
          <a:lstStyle/>
          <a:p>
            <a:fld id="{3A9E79A5-BBAB-4537-B1CE-5A41B20315F8}" type="slidenum">
              <a:rPr lang="en-US" smtClean="0">
                <a:latin typeface="Tahoma" charset="0"/>
              </a:rPr>
              <a:pPr/>
              <a:t>8</a:t>
            </a:fld>
            <a:endParaRPr lang="en-US" smtClean="0">
              <a:latin typeface="Tahoma" charset="0"/>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Domain name Servers </a:t>
            </a:r>
            <a:r>
              <a:rPr lang="en-US" dirty="0" smtClean="0"/>
              <a:t>(DNS)</a:t>
            </a:r>
            <a:endParaRPr lang="en-US" dirty="0"/>
          </a:p>
        </p:txBody>
      </p:sp>
      <p:sp>
        <p:nvSpPr>
          <p:cNvPr id="6" name="Content Placeholder 5"/>
          <p:cNvSpPr>
            <a:spLocks noGrp="1"/>
          </p:cNvSpPr>
          <p:nvPr>
            <p:ph idx="1"/>
          </p:nvPr>
        </p:nvSpPr>
        <p:spPr>
          <a:xfrm>
            <a:off x="838200" y="2017713"/>
            <a:ext cx="7696200" cy="4114800"/>
          </a:xfrm>
        </p:spPr>
        <p:txBody>
          <a:bodyPr/>
          <a:lstStyle/>
          <a:p>
            <a:r>
              <a:rPr lang="en-US" dirty="0" smtClean="0"/>
              <a:t>Important but invisible part of the internet</a:t>
            </a:r>
          </a:p>
          <a:p>
            <a:pPr lvl="1"/>
            <a:r>
              <a:rPr lang="en-US" dirty="0" smtClean="0"/>
              <a:t>Might even say it is critical</a:t>
            </a:r>
          </a:p>
          <a:p>
            <a:r>
              <a:rPr lang="en-US" dirty="0" smtClean="0"/>
              <a:t>Forms one of the largest databases</a:t>
            </a:r>
          </a:p>
        </p:txBody>
      </p:sp>
      <p:sp>
        <p:nvSpPr>
          <p:cNvPr id="4" name="Slide Number Placeholder 3"/>
          <p:cNvSpPr>
            <a:spLocks noGrp="1"/>
          </p:cNvSpPr>
          <p:nvPr>
            <p:ph type="sldNum" sz="quarter" idx="12"/>
          </p:nvPr>
        </p:nvSpPr>
        <p:spPr/>
        <p:txBody>
          <a:bodyPr/>
          <a:lstStyle/>
          <a:p>
            <a:pPr>
              <a:defRPr/>
            </a:pPr>
            <a:fld id="{B75FC00D-DAAC-4F4D-9EE4-4B06D682211E}" type="slidenum">
              <a:rPr lang="en-US" smtClean="0"/>
              <a:pPr>
                <a:defRPr/>
              </a:pPr>
              <a:t>9</a:t>
            </a:fld>
            <a:endParaRPr lang="en-US"/>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COLORS" val="0"/>
  <p:tag name="MULTIRESPDIVISOR" val="1"/>
  <p:tag name="INCORRECTPOINTVALUE" val="0"/>
  <p:tag name="AUTOADJUSTPARTRANGE" val="True"/>
  <p:tag name="FIBNUMRESULTS" val="5"/>
  <p:tag name="PRRESPONSE2" val="9"/>
  <p:tag name="PRRESPONSE6" val="5"/>
  <p:tag name="PRRESPONSE10" val="1"/>
  <p:tag name="CSVFORMAT" val="8"/>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POLLINGCYCLE" val="2"/>
  <p:tag name="INCLUDEPPT" val="True"/>
  <p:tag name="REALTIMEBACKUPPATH" val="(None)"/>
  <p:tag name="FIBDISPLAYRESULTS" val="True"/>
  <p:tag name="PRRESPONSE3" val="8"/>
  <p:tag name="PRRESPONSE8" val="3"/>
  <p:tag name="ANSWERNOWSTYLE" val="-1"/>
  <p:tag name="COUNTDOWNSECONDS" val="10"/>
  <p:tag name="AUTOADVANCE" val="False"/>
  <p:tag name="SKIPREMAININGRACESLIDES" val="True"/>
  <p:tag name="BUBBLEGROUPING" val="3"/>
  <p:tag name="CUSTOMCELLBACKCOLOR3" val="-268652"/>
  <p:tag name="AUTOSIZEGRID" val="True"/>
  <p:tag name="RESETCHARTS" val="Tru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CHARTLABELS" val="1"/>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INCLUDENONRESPONDERS" val="False"/>
  <p:tag name="SAVECSVWITHSESSION" val="False"/>
  <p:tag name="DISPLAYNAME" val="True"/>
  <p:tag name="PRRESPONSE7" val="4"/>
  <p:tag name="GRIDFONTSIZE" val="12"/>
  <p:tag name="STDCHART" val="1"/>
  <p:tag name="RESPTABLESTYLE" val="-1"/>
  <p:tag name="CUSTOMCELLBACKCOLOR1" val="-657956"/>
  <p:tag name="PRRESPONSE4" val="7"/>
  <p:tag name="ADVANCEDSETTINGSVIEW" val="False"/>
  <p:tag name="DELIMITERS" val="3.1"/>
  <p:tag name="POWERPOINTVERSION" val="14.0"/>
  <p:tag name="EXPANDSHOWBAR" val="True"/>
  <p:tag name="TPPRESENTATIONGUID" val="1a9c8ed4-9cef-4f96-b3e8-a3a7818bac5c"/>
  <p:tag name="WASPOLLED" val="AC17F6F95BC44F83A2FD6785C5EBEB94"/>
  <p:tag name="TPVERSION" val="6"/>
  <p:tag name="TPFULLVERSION" val="7.2.0.80"/>
  <p:tag name="PPTVERSION" val="15"/>
  <p:tag name="TPOS" val="2"/>
  <p:tag name="TPLASTSAVEVERSION" val="6.2 PC"/>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Lst>
</file>

<file path=ppt/tags/tag29.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NOPREFERENCE" val="False"/>
</p:tagLst>
</file>

<file path=ppt/tags/tag31.xml><?xml version="1.0" encoding="utf-8"?>
<p:tagLst xmlns:a="http://schemas.openxmlformats.org/drawingml/2006/main" xmlns:r="http://schemas.openxmlformats.org/officeDocument/2006/relationships" xmlns:p="http://schemas.openxmlformats.org/presentationml/2006/main">
  <p:tag name="NOPREFERENCE" val="False"/>
</p:tagLst>
</file>

<file path=ppt/tags/tag32.xml><?xml version="1.0" encoding="utf-8"?>
<p:tagLst xmlns:a="http://schemas.openxmlformats.org/drawingml/2006/main" xmlns:r="http://schemas.openxmlformats.org/officeDocument/2006/relationships" xmlns:p="http://schemas.openxmlformats.org/presentationml/2006/main">
  <p:tag name="NOPREFERENCE" val="False"/>
</p:tagLst>
</file>

<file path=ppt/tags/tag33.xml><?xml version="1.0" encoding="utf-8"?>
<p:tagLst xmlns:a="http://schemas.openxmlformats.org/drawingml/2006/main" xmlns:r="http://schemas.openxmlformats.org/officeDocument/2006/relationships" xmlns:p="http://schemas.openxmlformats.org/presentationml/2006/main">
  <p:tag name="NOPREFERENCE" val="False"/>
</p:tagLst>
</file>

<file path=ppt/tags/tag34.xml><?xml version="1.0" encoding="utf-8"?>
<p:tagLst xmlns:a="http://schemas.openxmlformats.org/drawingml/2006/main" xmlns:r="http://schemas.openxmlformats.org/officeDocument/2006/relationships" xmlns:p="http://schemas.openxmlformats.org/presentationml/2006/main">
  <p:tag name="NOPREFERENCE" val="False"/>
</p:tagLst>
</file>

<file path=ppt/tags/tag35.xml><?xml version="1.0" encoding="utf-8"?>
<p:tagLst xmlns:a="http://schemas.openxmlformats.org/drawingml/2006/main" xmlns:r="http://schemas.openxmlformats.org/officeDocument/2006/relationships" xmlns:p="http://schemas.openxmlformats.org/presentationml/2006/main">
  <p:tag name="NOPREFERENCE" val="False"/>
</p:tagLst>
</file>

<file path=ppt/tags/tag36.xml><?xml version="1.0" encoding="utf-8"?>
<p:tagLst xmlns:a="http://schemas.openxmlformats.org/drawingml/2006/main" xmlns:r="http://schemas.openxmlformats.org/officeDocument/2006/relationships" xmlns:p="http://schemas.openxmlformats.org/presentationml/2006/main">
  <p:tag name="NOPREFERENCE" val="False"/>
</p:tagLst>
</file>

<file path=ppt/tags/tag37.xml><?xml version="1.0" encoding="utf-8"?>
<p:tagLst xmlns:a="http://schemas.openxmlformats.org/drawingml/2006/main" xmlns:r="http://schemas.openxmlformats.org/officeDocument/2006/relationships" xmlns:p="http://schemas.openxmlformats.org/presentationml/2006/main">
  <p:tag name="NOPREFERENCE" val="False"/>
</p:tagLst>
</file>

<file path=ppt/tags/tag38.xml><?xml version="1.0" encoding="utf-8"?>
<p:tagLst xmlns:a="http://schemas.openxmlformats.org/drawingml/2006/main" xmlns:r="http://schemas.openxmlformats.org/officeDocument/2006/relationships" xmlns:p="http://schemas.openxmlformats.org/presentationml/2006/main">
  <p:tag name="NOPREFERENCE" val="False"/>
</p:tagLst>
</file>

<file path=ppt/tags/tag39.xml><?xml version="1.0" encoding="utf-8"?>
<p:tagLst xmlns:a="http://schemas.openxmlformats.org/drawingml/2006/main" xmlns:r="http://schemas.openxmlformats.org/officeDocument/2006/relationships" xmlns:p="http://schemas.openxmlformats.org/presentationml/2006/main">
  <p:tag name="SLIDEGUID" val="FA52C257217B490A9A4CF9380995F53F"/>
  <p:tag name="SLIDEID" val="FA52C257217B490A9A4CF9380995F53F"/>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ANSWERSALIAS" val="Yes|smicln|No"/>
  <p:tag name="DELIMITERS" val="3.1"/>
  <p:tag name="VALUEFORMAT" val="0%"/>
  <p:tag name="QUESTIONALIAS" val="DNS is required for the Internet to work"/>
  <p:tag name="VALUES" val="Incorrect|smicln|Correct"/>
  <p:tag name="RESPONSESGATHERED" val="True"/>
  <p:tag name="TOTALRESPONSES" val="65"/>
  <p:tag name="RESPONSECOUNT" val="65"/>
  <p:tag name="SLICED" val="False"/>
  <p:tag name="RESPONSES" val="2;2;2;2;2;2;2;1;2;2;1;2;2;2;2;2;2;2;2;2;1;2;1;2;2;2;2;2;2;2;2;1;2;2;2;2;2;2;2;2;2;2;2;2;2;2;2;2;2;2;2;1;2;2;2;2;2;2;2;2;2;2;2;2;1;"/>
  <p:tag name="CHARTSTRINGSTD" val="7 58"/>
  <p:tag name="CHARTSTRINGREV" val="58 7"/>
  <p:tag name="CHARTSTRINGSTDPER" val="0.107692307692308 0.892307692307692"/>
  <p:tag name="CHARTSTRINGREVPER" val="0.892307692307692 0.107692307692308"/>
  <p:tag name="ANONYMOUSTEMP" val="False"/>
  <p:tag name="TYPE" val="MultiChoiceSlide"/>
  <p:tag name="TPQUESTIONXML" val="﻿&lt;?xml version=&quot;1.0&quot; encoding=&quot;utf-8&quot;?&gt;&#10;&lt;questionlist&gt;&#10;    &lt;properties&gt;&#10;        &lt;guid&gt;A46C46D545244EF1B8F92B4B41A0F2E4&lt;/guid&gt;&#10;        &lt;description /&gt;&#10;        &lt;date&gt;9/14/2013 4:47:32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9C20333393A40D5914D3ED480C7EB56&lt;/guid&gt;&#10;            &lt;repollguid&gt;515B745F2F04420590B2C953C3EEDAFC&lt;/repollguid&gt;&#10;            &lt;sourceid&gt;0D0C08CEFA3240A2AC6E71D0F16B70C4&lt;/sourceid&gt;&#10;            &lt;questiontext&gt;DNS is required for the Internet to work&lt;/questiontext&gt;&#10;            &lt;showresults&gt;True&lt;/showresults&gt;&#10;            &lt;responsegrid&gt;0&lt;/responsegrid&gt;&#10;            &lt;countdowntimer&gt;False&lt;/countdowntimer&gt;&#10;            &lt;correctvalue&gt;1&lt;/correctvalue&gt;&#10;            &lt;incorrectvalue&gt;0&lt;/incorrectvalue&gt;&#10;            &lt;responselimit&gt;1&lt;/responselimit&gt;&#10;            &lt;bulletstyle&gt;0&lt;/bulletstyle&gt;&#10;            &lt;answers&gt;&#10;                &lt;answer&gt;&#10;                    &lt;guid&gt;A1572ED24C4C4600BCD694B4137BF317&lt;/guid&gt;&#10;                    &lt;answertext&gt;Yes &lt;/answertext&gt;&#10;                    &lt;valuetype&gt;-1&lt;/valuetype&gt;&#10;                &lt;/answer&gt;&#10;                &lt;answer&gt;&#10;                    &lt;guid&gt;AC8335D5B63E45D69CBA90E1BC77E412&lt;/guid&gt;&#10;                    &lt;answertext&gt;No&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RESULTS" val="DNS is required for the Internet to work[;crlf;]29[;]29[;]29[;]False[;]28[;][;crlf;]1.96551724137931[;]2[;]0.182465607659627[;]0.0332936979785969[;crlf;]1[;]-1[;]Yes1[;]Yes[;][;crlf;]28[;]1[;]No2[;]No[;]"/>
  <p:tag name="HASRESULTS" val="Tru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40.xml><?xml version="1.0" encoding="utf-8"?>
<p:tagLst xmlns:a="http://schemas.openxmlformats.org/drawingml/2006/main" xmlns:r="http://schemas.openxmlformats.org/officeDocument/2006/relationships" xmlns:p="http://schemas.openxmlformats.org/presentationml/2006/main">
  <p:tag name="CHARTTYPE" val="0"/>
  <p:tag name="TYPE" val="0"/>
  <p:tag name="DEFINEDCOLORS" val="3,6,10,45,32,50,13,4,9,55,1"/>
  <p:tag name="LABELFORMAT" val="1"/>
  <p:tag name="NUMBERFORMAT" val="0"/>
  <p:tag name="COLORTYPE" val="CORRECTINCORRECT"/>
</p:tagLst>
</file>

<file path=ppt/tags/tag41.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6"/>
  <p:tag name="FONTSIZE" val="32"/>
  <p:tag name="BULLETTYPE" val="ppBulletArabicPeriod"/>
  <p:tag name="ANSWERTEXT" val="Yes&#10;No"/>
  <p:tag name="ZEROBASED"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3653</TotalTime>
  <Words>1615</Words>
  <Application>Microsoft Office PowerPoint</Application>
  <PresentationFormat>On-screen Show (4:3)</PresentationFormat>
  <Paragraphs>275</Paragraphs>
  <Slides>39</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4" baseType="lpstr">
      <vt:lpstr>Arial</vt:lpstr>
      <vt:lpstr>Tahoma</vt:lpstr>
      <vt:lpstr>Wingdings</vt:lpstr>
      <vt:lpstr>Blends</vt:lpstr>
      <vt:lpstr>Microsoft Graph Chart</vt:lpstr>
      <vt:lpstr>DNS</vt:lpstr>
      <vt:lpstr>DNS</vt:lpstr>
      <vt:lpstr>History</vt:lpstr>
      <vt:lpstr>History</vt:lpstr>
      <vt:lpstr>History</vt:lpstr>
      <vt:lpstr>History</vt:lpstr>
      <vt:lpstr>History</vt:lpstr>
      <vt:lpstr>DNS Overview</vt:lpstr>
      <vt:lpstr>Domain name Servers (DNS)</vt:lpstr>
      <vt:lpstr>Domain name Servers (DNS)</vt:lpstr>
      <vt:lpstr>Domain name Servers (DNS)</vt:lpstr>
      <vt:lpstr>Names and Numbers</vt:lpstr>
      <vt:lpstr>Getting IP addresses</vt:lpstr>
      <vt:lpstr>Example</vt:lpstr>
      <vt:lpstr>Example</vt:lpstr>
      <vt:lpstr>Side note</vt:lpstr>
      <vt:lpstr>Resume 2/13</vt:lpstr>
      <vt:lpstr>2 and 3 letter TLD names?</vt:lpstr>
      <vt:lpstr>Domains</vt:lpstr>
      <vt:lpstr>Domains</vt:lpstr>
      <vt:lpstr>Components</vt:lpstr>
      <vt:lpstr>Components</vt:lpstr>
      <vt:lpstr>Name server</vt:lpstr>
      <vt:lpstr>Nameserver</vt:lpstr>
      <vt:lpstr>Resolver: </vt:lpstr>
      <vt:lpstr>Resolver: </vt:lpstr>
      <vt:lpstr>Resolver: </vt:lpstr>
      <vt:lpstr>Resolver: </vt:lpstr>
      <vt:lpstr>Caching</vt:lpstr>
      <vt:lpstr>Caching</vt:lpstr>
      <vt:lpstr>Caching</vt:lpstr>
      <vt:lpstr>Caching</vt:lpstr>
      <vt:lpstr>Caching</vt:lpstr>
      <vt:lpstr>Caching</vt:lpstr>
      <vt:lpstr>Caching</vt:lpstr>
      <vt:lpstr>Caching</vt:lpstr>
      <vt:lpstr>Exposures</vt:lpstr>
      <vt:lpstr>Threats</vt:lpstr>
      <vt:lpstr>DNS is required for the Internet to work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Kombol, Tony</cp:lastModifiedBy>
  <cp:revision>137</cp:revision>
  <cp:lastPrinted>1601-01-01T00:00:00Z</cp:lastPrinted>
  <dcterms:created xsi:type="dcterms:W3CDTF">1601-01-01T00:00:00Z</dcterms:created>
  <dcterms:modified xsi:type="dcterms:W3CDTF">2017-02-13T16:59:32Z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