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rts/chart1.xml" ContentType="application/vnd.openxmlformats-officedocument.drawingml.char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1"/>
  </p:sldMasterIdLst>
  <p:handoutMasterIdLst>
    <p:handoutMasterId r:id="rId24"/>
  </p:handoutMasterIdLst>
  <p:sldIdLst>
    <p:sldId id="256" r:id="rId2"/>
    <p:sldId id="297" r:id="rId3"/>
    <p:sldId id="275" r:id="rId4"/>
    <p:sldId id="276" r:id="rId5"/>
    <p:sldId id="277" r:id="rId6"/>
    <p:sldId id="278" r:id="rId7"/>
    <p:sldId id="280" r:id="rId8"/>
    <p:sldId id="283" r:id="rId9"/>
    <p:sldId id="284" r:id="rId10"/>
    <p:sldId id="279" r:id="rId11"/>
    <p:sldId id="281" r:id="rId12"/>
    <p:sldId id="285" r:id="rId13"/>
    <p:sldId id="286" r:id="rId14"/>
    <p:sldId id="289" r:id="rId15"/>
    <p:sldId id="287" r:id="rId16"/>
    <p:sldId id="288" r:id="rId17"/>
    <p:sldId id="282" r:id="rId18"/>
    <p:sldId id="291" r:id="rId19"/>
    <p:sldId id="290" r:id="rId20"/>
    <p:sldId id="298" r:id="rId21"/>
    <p:sldId id="292" r:id="rId22"/>
    <p:sldId id="299" r:id="rId23"/>
  </p:sldIdLst>
  <p:sldSz cx="9144000" cy="6858000" type="screen4x3"/>
  <p:notesSz cx="6858000" cy="9144000"/>
  <p:custDataLst>
    <p:tags r:id="rId2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74" autoAdjust="0"/>
    <p:restoredTop sz="94737" autoAdjust="0"/>
  </p:normalViewPr>
  <p:slideViewPr>
    <p:cSldViewPr>
      <p:cViewPr varScale="1">
        <p:scale>
          <a:sx n="28" d="100"/>
          <a:sy n="28" d="100"/>
        </p:scale>
        <p:origin x="60" y="3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77427960"/>
        <c:axId val="563966960"/>
        <c:axId val="478556112"/>
      </c:bar3DChart>
      <c:catAx>
        <c:axId val="477427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63966960"/>
        <c:crosses val="autoZero"/>
        <c:auto val="1"/>
        <c:lblAlgn val="ctr"/>
        <c:lblOffset val="100"/>
        <c:noMultiLvlLbl val="0"/>
      </c:catAx>
      <c:valAx>
        <c:axId val="5639669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77427960"/>
        <c:crosses val="autoZero"/>
        <c:crossBetween val="between"/>
      </c:valAx>
      <c:serAx>
        <c:axId val="478556112"/>
        <c:scaling>
          <c:orientation val="minMax"/>
        </c:scaling>
        <c:delete val="0"/>
        <c:axPos val="b"/>
        <c:majorTickMark val="out"/>
        <c:minorTickMark val="none"/>
        <c:tickLblPos val="nextTo"/>
        <c:crossAx val="563966960"/>
        <c:crosses val="autoZero"/>
      </c:ser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6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6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21158DF-B27E-4B6C-B5D6-7A9EA33C36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9018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5BF04F-3A99-492B-B994-37E9B38B7F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E9B89A-733C-4D8F-82C3-6F35622FF9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4CD2BB-3357-446B-859A-DF6D698085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5E9183-7715-4669-A93E-8DFE80D4878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POnTheFly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5E9183-7715-4669-A93E-8DFE80D4878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graphicFrame>
        <p:nvGraphicFramePr>
          <p:cNvPr id="6" name="TPChart" hidden="1"/>
          <p:cNvGraphicFramePr/>
          <p:nvPr userDrawn="1">
            <p:extLst>
              <p:ext uri="{D42A27DB-BD31-4B8C-83A1-F6EECF244321}">
                <p14:modId xmlns:p14="http://schemas.microsoft.com/office/powerpoint/2010/main" val="425307781"/>
              </p:ext>
            </p:extLst>
          </p:nvPr>
        </p:nvGraphicFramePr>
        <p:xfrm>
          <a:off x="6350000" y="1600200"/>
          <a:ext cx="2540000" cy="25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35864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AE01B4-74A6-4A87-93A2-D347BF417F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059736-9435-4601-A0E5-9D82CB6CE5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A7D260-1F63-4B20-9E82-EA20E81755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6FF65-23CE-4317-A960-48B67B2D3C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ACF34D-5DD1-4444-A33C-1C347807C3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4B4121-4A20-40FD-88CB-CD3872B41B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FF51B3-2301-4A4A-B52F-42E3FEF067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FD1420-DDB9-4E7F-8088-865DBFC064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2800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2800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2800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FE5E9183-7715-4669-A93E-8DFE80D487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28009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010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011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012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013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014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015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4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016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4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017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4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018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4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019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4" cy="74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020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4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021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022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023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024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4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025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026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027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028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4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029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030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031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032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033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4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034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035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036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037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4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038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039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4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27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  <p:sldLayoutId id="2147483838" r:id="rId12"/>
    <p:sldLayoutId id="2147483839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Spoofing_attack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tags" Target="../tags/tag22.xml"/><Relationship Id="rId7" Type="http://schemas.openxmlformats.org/officeDocument/2006/relationships/slideLayout" Target="../slideLayouts/slideLayout12.xml"/><Relationship Id="rId2" Type="http://schemas.openxmlformats.org/officeDocument/2006/relationships/tags" Target="../tags/tag21.xml"/><Relationship Id="rId1" Type="http://schemas.openxmlformats.org/officeDocument/2006/relationships/vmlDrawing" Target="../drawings/vmlDrawing1.vml"/><Relationship Id="rId6" Type="http://schemas.openxmlformats.org/officeDocument/2006/relationships/tags" Target="../tags/tag25.xml"/><Relationship Id="rId5" Type="http://schemas.openxmlformats.org/officeDocument/2006/relationships/tags" Target="../tags/tag24.xml"/><Relationship Id="rId4" Type="http://schemas.openxmlformats.org/officeDocument/2006/relationships/tags" Target="../tags/tag23.xml"/><Relationship Id="rId9" Type="http://schemas.openxmlformats.org/officeDocument/2006/relationships/image" Target="../media/image1.e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Firewalls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Stateful Firewalls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Stateful Firewalls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51387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A firewall that keeps track of the state of network connections traveling across 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such as TCP streams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Performs </a:t>
            </a:r>
            <a:r>
              <a:rPr lang="en-US" b="1" dirty="0" smtClean="0"/>
              <a:t>stateful packet inspection</a:t>
            </a:r>
            <a:r>
              <a:rPr lang="en-US" dirty="0" smtClean="0"/>
              <a:t> or </a:t>
            </a:r>
            <a:r>
              <a:rPr lang="en-US" b="1" dirty="0" smtClean="0"/>
              <a:t>stateful inspection</a:t>
            </a: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Programmed to distinguish legitimate packets for different types of connections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Only packets which match a known connection state will be allowed by the firewall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Others will be rejected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Stateful Firewalls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51387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Early attempts at producing firewalls operated at the </a:t>
            </a:r>
            <a:r>
              <a:rPr lang="en-US" dirty="0" smtClean="0">
                <a:solidFill>
                  <a:srgbClr val="FF0000"/>
                </a:solidFill>
              </a:rPr>
              <a:t>application level </a:t>
            </a:r>
            <a:r>
              <a:rPr lang="en-US" dirty="0" smtClean="0"/>
              <a:t>of the 7-layer OSI model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Required too much CPU power 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Packet filters operate at the </a:t>
            </a:r>
            <a:r>
              <a:rPr lang="en-US" dirty="0" smtClean="0">
                <a:solidFill>
                  <a:srgbClr val="FF0000"/>
                </a:solidFill>
              </a:rPr>
              <a:t>network layer </a:t>
            </a:r>
            <a:r>
              <a:rPr lang="en-US" dirty="0" smtClean="0"/>
              <a:t>(layer-3)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Function more efficiently because they only look at the header part of a packet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However, pure packet filters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Have no concept of state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Subject to </a:t>
            </a:r>
            <a:r>
              <a:rPr lang="en-US" dirty="0" smtClean="0">
                <a:hlinkClick r:id="rId3" tooltip="Spoofing attack"/>
              </a:rPr>
              <a:t>spoofing attacks</a:t>
            </a:r>
            <a:r>
              <a:rPr lang="en-US" dirty="0" smtClean="0"/>
              <a:t> and other exploits</a:t>
            </a:r>
            <a:endParaRPr lang="en-US" b="1" i="1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Stateful Firewalls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51387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600" b="1" i="1" dirty="0" smtClean="0"/>
              <a:t>How It Works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 smtClean="0"/>
              <a:t>Holds in memory significant attributes of each connection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100" dirty="0" smtClean="0"/>
              <a:t>Start to finish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 smtClean="0"/>
              <a:t>Attributes, collectively known as the </a:t>
            </a:r>
            <a:r>
              <a:rPr lang="en-US" sz="2200" b="1" dirty="0" smtClean="0"/>
              <a:t>state</a:t>
            </a:r>
            <a:r>
              <a:rPr lang="en-US" sz="2200" dirty="0" smtClean="0"/>
              <a:t> of the connection, may include such details as: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100" dirty="0" smtClean="0"/>
              <a:t>IP addresses and ports involved in the connection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100" dirty="0" smtClean="0"/>
              <a:t>Sequence numbers of the packets traversing the connection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 smtClean="0"/>
              <a:t>Most CPU intensive checking is performed at the time of setup of the connection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100" dirty="0" smtClean="0"/>
              <a:t>All packets after that (for that session) are processed rapidly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800" dirty="0" smtClean="0"/>
              <a:t>Simple and fast to determine whether it belongs to an existing, pre-screened session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 smtClean="0"/>
              <a:t>Once the session ends, entry in the state-table is discarded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Stateful</a:t>
            </a:r>
            <a:r>
              <a:rPr lang="en-US" dirty="0" smtClean="0"/>
              <a:t> Firewalls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105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b="1" i="1" dirty="0" smtClean="0"/>
              <a:t>How It Works…</a:t>
            </a:r>
            <a:endParaRPr lang="en-US" sz="24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Depends on the three-way handshake of the TCP protocol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When a client initiates a new connection, it sends a packet with the SYN bit set in the packet header.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All packets with the SYN bit set are considered by the firewall as NEW connections.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If the service which the client has requested is available on the server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400" dirty="0" smtClean="0"/>
              <a:t>Service will reply to the SYN packet with a packet in which both the SYN and the ACK bit are set.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Client will then respond with a packet in which only the ACK bit is set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700" dirty="0" smtClean="0"/>
              <a:t>Connection will enter the ESTABLISHED state.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Firewall built-in to Windows XP will: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Pass all outgoing packets through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Only allow incoming packets if they are part of an ESTABLISHED connection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Ensure hackers cannot start unsolicited connections with the protected machine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Stateful Firewalls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51387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600" dirty="0" smtClean="0"/>
              <a:t>How it Works (cont)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 smtClean="0"/>
              <a:t>In order to prevent the state table from filling up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100" dirty="0" smtClean="0"/>
              <a:t>Sessions will time out if no traffic has passed for a certain period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100" dirty="0" smtClean="0"/>
              <a:t>Stale connections are removed from the state table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100" dirty="0" smtClean="0"/>
              <a:t>Many applications therefore send </a:t>
            </a:r>
            <a:r>
              <a:rPr lang="en-US" sz="2100" dirty="0" err="1" smtClean="0"/>
              <a:t>keepalive</a:t>
            </a:r>
            <a:r>
              <a:rPr lang="en-US" sz="2100" dirty="0" smtClean="0"/>
              <a:t> messages periodically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800" dirty="0" smtClean="0"/>
              <a:t>Keeps a firewall from dropping the connection during periods of no user-activity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800" dirty="0" smtClean="0"/>
              <a:t>Some firewalls can be instructed to send these messages for applications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 smtClean="0"/>
              <a:t>It is worth noting that the most common Denial of Service attack on the internet these days is the SYN flood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100" dirty="0" smtClean="0"/>
              <a:t>A malicious user intentionally sends large amounts of SYN packets to the server in order to overflow its state table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100" dirty="0" smtClean="0"/>
              <a:t>Blocks the server from accepting other connections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Stateful Firewalls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51387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600" dirty="0" smtClean="0"/>
              <a:t>How it Works (cont)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 smtClean="0"/>
              <a:t>Many stateful firewalls are able to track the state of connections in connectionless protocols, like UDP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100" dirty="0" smtClean="0"/>
              <a:t>Such connections usually enter the ESTABLISHED state immediately after the first packet is seen by the firewall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100" dirty="0" smtClean="0"/>
              <a:t>Sessions in connectionless protocols can only end by time-out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 smtClean="0"/>
              <a:t>By keeping track of the connection state stateful firewalls provide </a:t>
            </a:r>
            <a:r>
              <a:rPr lang="en-US" sz="2200" b="1" dirty="0" smtClean="0"/>
              <a:t>added efficiency</a:t>
            </a:r>
            <a:r>
              <a:rPr lang="en-US" sz="2200" dirty="0" smtClean="0"/>
              <a:t> in terms of packet inspection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100" dirty="0" smtClean="0"/>
              <a:t>Existing connections: firewall need only check the state table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800" dirty="0" smtClean="0"/>
              <a:t>instead of checking the packet against the FW's rule set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800" dirty="0" smtClean="0"/>
              <a:t>can be extensive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100" dirty="0" smtClean="0"/>
              <a:t>An additional cost when the firewall’s rule set is updated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800" dirty="0" smtClean="0"/>
              <a:t>Should cause the state table to be flushed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100" dirty="0" smtClean="0"/>
              <a:t>The concept of </a:t>
            </a:r>
            <a:r>
              <a:rPr lang="en-US" sz="2100" b="1" dirty="0" smtClean="0"/>
              <a:t>deep packet inspection</a:t>
            </a:r>
            <a:r>
              <a:rPr lang="en-US" sz="2100" dirty="0" smtClean="0"/>
              <a:t> is unrelated to </a:t>
            </a:r>
            <a:r>
              <a:rPr lang="en-US" sz="2100" b="1" dirty="0" smtClean="0"/>
              <a:t>stateful firewalls</a:t>
            </a:r>
            <a:endParaRPr lang="en-US" sz="2100" b="1" i="1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Stateful Firewalls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763000" cy="5181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100" b="1" i="1" dirty="0" smtClean="0"/>
              <a:t>Application-level Filters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Today, firewalls are again using application level filters called proxies - or application level proxies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Machines with modern CPU speeds can do </a:t>
            </a:r>
            <a:r>
              <a:rPr lang="en-US" sz="1800" b="1" dirty="0" smtClean="0"/>
              <a:t>deep packet inspection</a:t>
            </a:r>
            <a:r>
              <a:rPr lang="en-US" sz="1800" dirty="0" smtClean="0"/>
              <a:t>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These proxies can read the data part of each packet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 smtClean="0"/>
              <a:t>Make a more intelligent decision about the connection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For IRC or peer to peer file sharing protocols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Traditional stateful firewalls cannot detect this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An application level firewall can detect and selectively block HTTP connections according to content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Modern computers typically exchange data by breaking it up to network frames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“Packets" in TCP/IP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Firewalls inspect each packet and decide: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 smtClean="0"/>
              <a:t>Should be allowed to pass the firewall and continue travelling towards its destination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 smtClean="0"/>
              <a:t>Should it be discarded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Common ways of filtering packets are according to the source/destination address or according to the source/destination port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Stateful Firewalls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5181600"/>
          </a:xfrm>
        </p:spPr>
        <p:txBody>
          <a:bodyPr/>
          <a:lstStyle/>
          <a:p>
            <a:pPr eaLnBrk="1" hangingPunct="1"/>
            <a:r>
              <a:rPr lang="en-US" sz="2600" b="1" i="1" dirty="0" smtClean="0"/>
              <a:t>Application-level Filters</a:t>
            </a:r>
          </a:p>
          <a:p>
            <a:pPr lvl="1" eaLnBrk="1" hangingPunct="1"/>
            <a:r>
              <a:rPr lang="en-US" sz="2200" dirty="0" smtClean="0"/>
              <a:t>But in some cases this information is not enough. </a:t>
            </a:r>
          </a:p>
          <a:p>
            <a:pPr lvl="2" eaLnBrk="1" hangingPunct="1"/>
            <a:r>
              <a:rPr lang="en-US" sz="2100" dirty="0" smtClean="0"/>
              <a:t>The administrator of the firewall might want to allow packets to pass the firewall according to the context of the connection, and not just the packet header characteristics.</a:t>
            </a:r>
          </a:p>
          <a:p>
            <a:pPr lvl="2" eaLnBrk="1" hangingPunct="1"/>
            <a:r>
              <a:rPr lang="en-US" sz="2100" dirty="0" smtClean="0"/>
              <a:t>This </a:t>
            </a:r>
            <a:r>
              <a:rPr lang="en-US" sz="2100" b="1" dirty="0" smtClean="0"/>
              <a:t>deep packet inspection</a:t>
            </a:r>
            <a:r>
              <a:rPr lang="en-US" sz="2100" dirty="0" smtClean="0"/>
              <a:t> provides a much finer grained control</a:t>
            </a:r>
            <a:endParaRPr lang="en-US" sz="2100" b="1" dirty="0" smtClean="0"/>
          </a:p>
          <a:p>
            <a:pPr lvl="1" eaLnBrk="1" hangingPunct="1"/>
            <a:r>
              <a:rPr lang="en-US" sz="2200" b="1" dirty="0" smtClean="0"/>
              <a:t>Deep packet inspection</a:t>
            </a:r>
            <a:r>
              <a:rPr lang="en-US" sz="2200" dirty="0" smtClean="0"/>
              <a:t> costs more time to process, thus it is important to compensate for this by also providing stateful inspection</a:t>
            </a:r>
          </a:p>
          <a:p>
            <a:pPr lvl="2" eaLnBrk="1" hangingPunct="1"/>
            <a:r>
              <a:rPr lang="en-US" sz="2100" dirty="0" smtClean="0"/>
              <a:t>Note: The finer-grained security functionality provided by application-level filters can be defeated by users who encrypt packet contents (e.g. by tunneling via SSL)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Stateful Firewalls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100" smtClean="0"/>
              <a:t>Examples of stateful firewalls: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VPN-1/FireWall-1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Cisco PIX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IPFilter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Netfilter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kernel-level packet filter of the Linux kernel.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PF, OpenBSD packet filter, also found in other BSDs</a:t>
            </a:r>
          </a:p>
          <a:p>
            <a:pPr eaLnBrk="1" hangingPunct="1">
              <a:lnSpc>
                <a:spcPct val="80000"/>
              </a:lnSpc>
            </a:pPr>
            <a:r>
              <a:rPr lang="en-US" sz="2100" smtClean="0"/>
              <a:t>Examples of application level proxy firewalls: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Sidewinder G2 (Secure Computing)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a hybrid of the earlier SC Sidewinder and NAI Gauntlet firewalls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closer now to Gauntlet than the old Sidewinder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Cyberguard (Now owned by Secure Computing)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Gauntlet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Symantec Enterprise Firewall </a:t>
            </a:r>
          </a:p>
          <a:p>
            <a:pPr eaLnBrk="1" hangingPunct="1">
              <a:lnSpc>
                <a:spcPct val="80000"/>
              </a:lnSpc>
            </a:pPr>
            <a:endParaRPr lang="en-US" sz="210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Computer Networking Illuminated</a:t>
            </a:r>
          </a:p>
          <a:p>
            <a:pPr lvl="1"/>
            <a:r>
              <a:rPr lang="en-US" dirty="0" smtClean="0"/>
              <a:t>Chapter 10.4 - Firewalls</a:t>
            </a:r>
          </a:p>
          <a:p>
            <a:r>
              <a:rPr lang="en-US" dirty="0" smtClean="0"/>
              <a:t>Linux Administration: A beginners Guide</a:t>
            </a:r>
          </a:p>
          <a:p>
            <a:pPr lvl="1"/>
            <a:r>
              <a:rPr lang="en-US" dirty="0" smtClean="0"/>
              <a:t>Linux Firewall</a:t>
            </a:r>
          </a:p>
          <a:p>
            <a:pPr lvl="2"/>
            <a:r>
              <a:rPr lang="en-US" dirty="0" smtClean="0"/>
              <a:t>329-355</a:t>
            </a:r>
          </a:p>
          <a:p>
            <a:pPr lvl="2"/>
            <a:r>
              <a:rPr lang="en-US" dirty="0" smtClean="0"/>
              <a:t>Concentrate on the Firewall part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7"/>
            <a:ext cx="7543800" cy="1295400"/>
          </a:xfrm>
        </p:spPr>
        <p:txBody>
          <a:bodyPr/>
          <a:lstStyle/>
          <a:p>
            <a:r>
              <a:rPr lang="en-US" dirty="0" smtClean="0"/>
              <a:t>Firewalls: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096060151"/>
              </p:ext>
            </p:extLst>
          </p:nvPr>
        </p:nvGraphicFramePr>
        <p:xfrm>
          <a:off x="4572000" y="1652032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Chart" r:id="rId8" imgW="4572034" imgH="5143584" progId="MSGraph.Chart.8">
                  <p:embed followColorScheme="full"/>
                </p:oleObj>
              </mc:Choice>
              <mc:Fallback>
                <p:oleObj name="Chart" r:id="rId8" imgW="4572034" imgH="5143584" progId="MSGraph.Chart.8">
                  <p:embed followColorScheme="full"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652032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457200" y="1600200"/>
            <a:ext cx="4114800" cy="4411662"/>
          </a:xfrm>
        </p:spPr>
        <p:txBody>
          <a:bodyPr>
            <a:noAutofit/>
          </a:bodyPr>
          <a:lstStyle/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sz="3200" dirty="0" smtClean="0"/>
              <a:t>Block unwanted traffic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sz="3200" dirty="0" smtClean="0"/>
              <a:t>Pass permitted traffic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sz="3200" dirty="0" smtClean="0"/>
              <a:t>Can block specific protocols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sz="3200" dirty="0" smtClean="0"/>
              <a:t>Can block by time of day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sz="3200" dirty="0" smtClean="0"/>
              <a:t>All of the above</a:t>
            </a:r>
            <a:endParaRPr lang="en-US" sz="3200" dirty="0"/>
          </a:p>
        </p:txBody>
      </p:sp>
      <p:sp>
        <p:nvSpPr>
          <p:cNvPr id="6" name="CAI1"/>
          <p:cNvSpPr/>
          <p:nvPr>
            <p:custDataLst>
              <p:tags r:id="rId5"/>
            </p:custDataLst>
          </p:nvPr>
        </p:nvSpPr>
        <p:spPr>
          <a:xfrm rot="10800000">
            <a:off x="81280" y="5996601"/>
            <a:ext cx="469900" cy="4699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PCountdownTrigger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TPCountdown" hidden="1"/>
          <p:cNvGrpSpPr/>
          <p:nvPr>
            <p:custDataLst>
              <p:tags r:id="rId6"/>
            </p:custDataLst>
          </p:nvPr>
        </p:nvGrpSpPr>
        <p:grpSpPr>
          <a:xfrm>
            <a:off x="8382000" y="6096000"/>
            <a:ext cx="635000" cy="635000"/>
            <a:chOff x="8318500" y="6032500"/>
            <a:chExt cx="635000" cy="635000"/>
          </a:xfrm>
        </p:grpSpPr>
        <p:sp>
          <p:nvSpPr>
            <p:cNvPr id="7" name="CountdownShape" hidden="1"/>
            <p:cNvSpPr/>
            <p:nvPr/>
          </p:nvSpPr>
          <p:spPr>
            <a:xfrm>
              <a:off x="8318500" y="6032500"/>
              <a:ext cx="635000" cy="635000"/>
            </a:xfrm>
            <a:prstGeom prst="beve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CountdownText" hidden="1"/>
            <p:cNvSpPr txBox="1"/>
            <p:nvPr/>
          </p:nvSpPr>
          <p:spPr>
            <a:xfrm>
              <a:off x="8318500" y="6032500"/>
              <a:ext cx="6350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b="1" smtClean="0">
                  <a:latin typeface="Tahoma"/>
                </a:rPr>
                <a:t>10</a:t>
              </a:r>
              <a:endParaRPr lang="en-US" b="1">
                <a:latin typeface="Tahoma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838199" y="6413500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30 sec</a:t>
            </a:r>
            <a:endParaRPr lang="en-US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Firewall Summary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Firewalls </a:t>
            </a:r>
          </a:p>
          <a:p>
            <a:pPr lvl="1" eaLnBrk="1" hangingPunct="1"/>
            <a:r>
              <a:rPr lang="en-US" dirty="0" smtClean="0"/>
              <a:t>Simply filter out unwanted traffic</a:t>
            </a:r>
          </a:p>
          <a:p>
            <a:pPr lvl="1" eaLnBrk="1" hangingPunct="1"/>
            <a:r>
              <a:rPr lang="en-US" dirty="0" smtClean="0"/>
              <a:t>Can have complex rules </a:t>
            </a:r>
          </a:p>
          <a:p>
            <a:pPr lvl="1" eaLnBrk="1" hangingPunct="1"/>
            <a:r>
              <a:rPr lang="en-US" dirty="0" smtClean="0"/>
              <a:t>Simplest ones allow only return communications from sessions established by the host computer</a:t>
            </a:r>
          </a:p>
          <a:p>
            <a:pPr lvl="1" eaLnBrk="1" hangingPunct="1"/>
            <a:r>
              <a:rPr lang="en-US" dirty="0" smtClean="0"/>
              <a:t>Firewall hardware may have extra features</a:t>
            </a:r>
          </a:p>
          <a:p>
            <a:pPr lvl="2" eaLnBrk="1" hangingPunct="1"/>
            <a:r>
              <a:rPr lang="en-US" dirty="0" smtClean="0"/>
              <a:t>Can mask the real IP address of computers behind it via NAT</a:t>
            </a:r>
          </a:p>
          <a:p>
            <a:pPr lvl="2" eaLnBrk="1" hangingPunct="1"/>
            <a:r>
              <a:rPr lang="en-US" dirty="0" smtClean="0"/>
              <a:t>Many support DHCP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Router vs. Firewall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Both:</a:t>
            </a:r>
          </a:p>
          <a:p>
            <a:pPr lvl="1"/>
            <a:r>
              <a:rPr lang="en-US" dirty="0" smtClean="0"/>
              <a:t>Examine </a:t>
            </a:r>
            <a:r>
              <a:rPr lang="en-US" smtClean="0"/>
              <a:t>data presented </a:t>
            </a:r>
            <a:r>
              <a:rPr lang="en-US" dirty="0" smtClean="0"/>
              <a:t>a NIC</a:t>
            </a:r>
          </a:p>
          <a:p>
            <a:pPr lvl="1"/>
            <a:r>
              <a:rPr lang="en-US" dirty="0" smtClean="0"/>
              <a:t>Have rules to handle the data</a:t>
            </a:r>
          </a:p>
          <a:p>
            <a:r>
              <a:rPr lang="en-US" dirty="0" smtClean="0"/>
              <a:t>Routers:</a:t>
            </a:r>
          </a:p>
          <a:p>
            <a:pPr lvl="1"/>
            <a:r>
              <a:rPr lang="en-US" dirty="0" smtClean="0"/>
              <a:t>Pass data to where it is needed</a:t>
            </a:r>
          </a:p>
          <a:p>
            <a:pPr lvl="1"/>
            <a:r>
              <a:rPr lang="en-US" dirty="0" smtClean="0"/>
              <a:t>Ignore otherwise</a:t>
            </a:r>
          </a:p>
          <a:p>
            <a:r>
              <a:rPr lang="en-US" dirty="0" smtClean="0"/>
              <a:t>Firewalls:</a:t>
            </a:r>
          </a:p>
          <a:p>
            <a:pPr lvl="1"/>
            <a:r>
              <a:rPr lang="en-US" dirty="0" smtClean="0"/>
              <a:t>Data is trying to pass to a destination</a:t>
            </a:r>
          </a:p>
          <a:p>
            <a:pPr lvl="1"/>
            <a:r>
              <a:rPr lang="en-US" dirty="0" smtClean="0"/>
              <a:t>Block data that is not wanted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56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Firewalls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833937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Network layer firewall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Works as a packet filter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Decides what packets will pass the firewall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According to rules</a:t>
            </a:r>
          </a:p>
          <a:p>
            <a:pPr lvl="3" eaLnBrk="1" hangingPunct="1">
              <a:lnSpc>
                <a:spcPct val="90000"/>
              </a:lnSpc>
            </a:pPr>
            <a:r>
              <a:rPr lang="en-US" dirty="0" smtClean="0"/>
              <a:t>Defined by an administrator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Filtering rules can act on the basis of:</a:t>
            </a:r>
          </a:p>
          <a:p>
            <a:pPr lvl="3" eaLnBrk="1" hangingPunct="1">
              <a:lnSpc>
                <a:spcPct val="90000"/>
              </a:lnSpc>
            </a:pPr>
            <a:r>
              <a:rPr lang="en-US" dirty="0" smtClean="0"/>
              <a:t>source address</a:t>
            </a:r>
          </a:p>
          <a:p>
            <a:pPr lvl="3" eaLnBrk="1" hangingPunct="1">
              <a:lnSpc>
                <a:spcPct val="90000"/>
              </a:lnSpc>
            </a:pPr>
            <a:r>
              <a:rPr lang="en-US" dirty="0" smtClean="0"/>
              <a:t>destination address</a:t>
            </a:r>
          </a:p>
          <a:p>
            <a:pPr lvl="3" eaLnBrk="1" hangingPunct="1">
              <a:lnSpc>
                <a:spcPct val="90000"/>
              </a:lnSpc>
            </a:pPr>
            <a:r>
              <a:rPr lang="en-US" dirty="0" smtClean="0"/>
              <a:t>ports</a:t>
            </a:r>
          </a:p>
          <a:p>
            <a:pPr lvl="3" eaLnBrk="1" hangingPunct="1">
              <a:lnSpc>
                <a:spcPct val="90000"/>
              </a:lnSpc>
            </a:pPr>
            <a:r>
              <a:rPr lang="en-US" dirty="0" smtClean="0"/>
              <a:t>higher-level network protocols the packet contains</a:t>
            </a:r>
          </a:p>
          <a:p>
            <a:pPr lvl="3" eaLnBrk="1" hangingPunct="1">
              <a:lnSpc>
                <a:spcPct val="90000"/>
              </a:lnSpc>
            </a:pPr>
            <a:r>
              <a:rPr lang="en-US" dirty="0" smtClean="0"/>
              <a:t>time of day</a:t>
            </a:r>
          </a:p>
          <a:p>
            <a:pPr lvl="3" eaLnBrk="1" hangingPunct="1">
              <a:lnSpc>
                <a:spcPct val="90000"/>
              </a:lnSpc>
            </a:pPr>
            <a:r>
              <a:rPr lang="en-US" dirty="0" smtClean="0"/>
              <a:t>and more…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Network layer firewalls: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Tend to operate very fast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Transparent to users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Network layer firewalls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51387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dirty="0" smtClean="0"/>
              <a:t>Generally fall into two sub-categories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Non-stateful (stateless)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100" dirty="0" smtClean="0"/>
              <a:t>Have packet-filtering capabilities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100" dirty="0" smtClean="0"/>
              <a:t>Cannot make more complex decisions on what stage communications between hosts have reached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100" dirty="0" smtClean="0"/>
              <a:t>Offer less security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100" dirty="0" smtClean="0"/>
              <a:t>Somewhat resemble a router in their ability to filter packets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Stateful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100" dirty="0" smtClean="0"/>
              <a:t>Hold some information on the state of connections as part of their rules 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800" dirty="0" smtClean="0"/>
              <a:t>For example: </a:t>
            </a:r>
          </a:p>
          <a:p>
            <a:pPr lvl="4" eaLnBrk="1" hangingPunct="1">
              <a:lnSpc>
                <a:spcPct val="90000"/>
              </a:lnSpc>
            </a:pPr>
            <a:r>
              <a:rPr lang="en-US" sz="1800" dirty="0" smtClean="0"/>
              <a:t>established or not, initiation, handshaking, data or breaking down the connection</a:t>
            </a:r>
          </a:p>
          <a:p>
            <a:pPr lvl="4" eaLnBrk="1" hangingPunct="1">
              <a:lnSpc>
                <a:spcPct val="90000"/>
              </a:lnSpc>
            </a:pPr>
            <a:r>
              <a:rPr lang="en-US" sz="1800" dirty="0" smtClean="0"/>
              <a:t>only hosts inside the firewall can establish connections on a certain port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Firewalls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2"/>
            <a:ext cx="8534400" cy="4757737"/>
          </a:xfrm>
        </p:spPr>
        <p:txBody>
          <a:bodyPr/>
          <a:lstStyle/>
          <a:p>
            <a:pPr eaLnBrk="1" hangingPunct="1"/>
            <a:r>
              <a:rPr lang="en-US" sz="2600" dirty="0" smtClean="0">
                <a:solidFill>
                  <a:srgbClr val="FF0000"/>
                </a:solidFill>
              </a:rPr>
              <a:t>Can be:</a:t>
            </a:r>
          </a:p>
          <a:p>
            <a:pPr lvl="1" eaLnBrk="1" hangingPunct="1"/>
            <a:r>
              <a:rPr lang="en-US" sz="2200" dirty="0" smtClean="0">
                <a:solidFill>
                  <a:srgbClr val="FF0000"/>
                </a:solidFill>
              </a:rPr>
              <a:t>Software</a:t>
            </a:r>
            <a:r>
              <a:rPr lang="en-US" sz="2200" dirty="0" smtClean="0"/>
              <a:t> implementation</a:t>
            </a:r>
          </a:p>
          <a:p>
            <a:pPr lvl="2" eaLnBrk="1" hangingPunct="1"/>
            <a:r>
              <a:rPr lang="en-US" sz="1900" dirty="0" smtClean="0"/>
              <a:t>Extra software on the host</a:t>
            </a:r>
          </a:p>
          <a:p>
            <a:pPr lvl="3" eaLnBrk="1" hangingPunct="1"/>
            <a:r>
              <a:rPr lang="en-US" sz="1800" dirty="0" smtClean="0"/>
              <a:t>Any computer running an operating system that supports packet filtering and routing can function as a network layer firewall</a:t>
            </a:r>
          </a:p>
          <a:p>
            <a:pPr lvl="3" eaLnBrk="1" hangingPunct="1"/>
            <a:r>
              <a:rPr lang="en-US" sz="1800" dirty="0" smtClean="0"/>
              <a:t>Appropriate operating systems for such a configuration include Linux, Solaris, BSDs or Windows Server </a:t>
            </a:r>
          </a:p>
          <a:p>
            <a:pPr lvl="1" eaLnBrk="1" hangingPunct="1"/>
            <a:r>
              <a:rPr lang="en-US" sz="2200" dirty="0" smtClean="0">
                <a:solidFill>
                  <a:srgbClr val="FF0000"/>
                </a:solidFill>
              </a:rPr>
              <a:t>Hardware</a:t>
            </a:r>
            <a:r>
              <a:rPr lang="en-US" sz="2200" dirty="0" smtClean="0"/>
              <a:t> implementation</a:t>
            </a:r>
          </a:p>
          <a:p>
            <a:pPr lvl="2" eaLnBrk="1" hangingPunct="1"/>
            <a:r>
              <a:rPr lang="en-US" sz="1900" dirty="0" smtClean="0"/>
              <a:t>An external device (computer) with special software</a:t>
            </a:r>
          </a:p>
          <a:p>
            <a:pPr eaLnBrk="1" hangingPunct="1"/>
            <a:r>
              <a:rPr lang="en-US" sz="2600" dirty="0" smtClean="0">
                <a:solidFill>
                  <a:srgbClr val="FF0000"/>
                </a:solidFill>
              </a:rPr>
              <a:t>Typically:</a:t>
            </a:r>
          </a:p>
          <a:p>
            <a:pPr lvl="1" eaLnBrk="1" hangingPunct="1"/>
            <a:r>
              <a:rPr lang="en-US" sz="2200" dirty="0" smtClean="0">
                <a:solidFill>
                  <a:srgbClr val="FF0000"/>
                </a:solidFill>
              </a:rPr>
              <a:t>Combination</a:t>
            </a:r>
            <a:r>
              <a:rPr lang="en-US" sz="2200" dirty="0" smtClean="0"/>
              <a:t> of </a:t>
            </a:r>
            <a:r>
              <a:rPr lang="en-US" sz="2200" dirty="0" smtClean="0">
                <a:solidFill>
                  <a:srgbClr val="FF0000"/>
                </a:solidFill>
              </a:rPr>
              <a:t>Hardware</a:t>
            </a:r>
            <a:r>
              <a:rPr lang="en-US" sz="2200" dirty="0" smtClean="0"/>
              <a:t> devices and </a:t>
            </a:r>
            <a:r>
              <a:rPr lang="en-US" sz="2200" dirty="0" smtClean="0">
                <a:solidFill>
                  <a:srgbClr val="FF0000"/>
                </a:solidFill>
              </a:rPr>
              <a:t>Software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Stateless Firewalls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Stateless Firewall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dirty="0" smtClean="0"/>
              <a:t>Firewall that treats each network frame (or packet) in isolation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It has no way of knowing if any given packet is: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100" dirty="0" smtClean="0"/>
              <a:t>Part of an existing connection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100" dirty="0" smtClean="0"/>
              <a:t>Trying to establish a new connection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100" dirty="0" smtClean="0"/>
              <a:t>Rogue packet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dirty="0" smtClean="0"/>
              <a:t>Typical behavior of firewalls before the advent of stateful firewalls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Modern firewalls are connection-aware (or state-aware)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Allows network administrators finer-grained control of network traffic</a:t>
            </a:r>
          </a:p>
          <a:p>
            <a:pPr eaLnBrk="1" hangingPunct="1">
              <a:lnSpc>
                <a:spcPct val="90000"/>
              </a:lnSpc>
            </a:pPr>
            <a:endParaRPr lang="en-US" sz="2600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Stateless Firewalls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600" dirty="0" smtClean="0"/>
              <a:t>Problem: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 smtClean="0"/>
              <a:t>Classic example is the File Transfer Protocol (FTP)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100" dirty="0" smtClean="0"/>
              <a:t>By design FTP opens new connections to random ports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 smtClean="0"/>
              <a:t>Suppose you are the firewall of Company X, protecting the company from unauthorized traffic from the Internet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900" dirty="0" smtClean="0"/>
              <a:t>You notice a TCP packet coming from some host across the globe, destined for a machine of your internal network, TCP port number 4970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900" dirty="0" smtClean="0"/>
              <a:t>This port number does not correspond to any well-known service that your protected network is supposed to provide (like Web, FTP or SSH)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800" dirty="0" smtClean="0"/>
              <a:t>Discard the packet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800" dirty="0" smtClean="0"/>
              <a:t>Just broke a legitimate FTP connection!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Stateless Firewalls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dirty="0" smtClean="0"/>
              <a:t>FTP (among other protocols)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Needs to be able to open connections to arbitrary high ports to function properly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E.g. a</a:t>
            </a:r>
            <a:r>
              <a:rPr lang="en-US" sz="2400" dirty="0" smtClean="0"/>
              <a:t> host's port 4970</a:t>
            </a:r>
            <a:endParaRPr lang="en-US" sz="2200" dirty="0" smtClean="0"/>
          </a:p>
          <a:p>
            <a:pPr eaLnBrk="1" hangingPunct="1">
              <a:lnSpc>
                <a:spcPct val="90000"/>
              </a:lnSpc>
            </a:pPr>
            <a:r>
              <a:rPr lang="en-US" sz="2600" dirty="0" smtClean="0"/>
              <a:t>Firewall has no way of knowing that the packet destined to the protected network is part of a legitimate FTP session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Drops the packet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b="1" dirty="0" smtClean="0"/>
              <a:t>Stateful firewalls </a:t>
            </a:r>
            <a:r>
              <a:rPr lang="en-US" sz="2600" dirty="0" smtClean="0"/>
              <a:t>solve this problem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Maintains a table of open connections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Intelligently associates new connection requests with existing, legitimate connections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COLORS" val="0"/>
  <p:tag name="MULTIRESPDIVISOR" val="1"/>
  <p:tag name="INCORRECTPOINTVALUE" val="0"/>
  <p:tag name="AUTOADJUSTPARTRANGE" val="True"/>
  <p:tag name="FIBNUMRESULTS" val="5"/>
  <p:tag name="PRRESPONSE2" val="9"/>
  <p:tag name="PRRESPONSE6" val="5"/>
  <p:tag name="PRRESPONSE10" val="1"/>
  <p:tag name="POWERPOINTVERSION" val="12.0"/>
  <p:tag name="CSVFORMAT" val="8"/>
  <p:tag name="RESPCOUNTERFORMAT" val="0"/>
  <p:tag name="ALLOWDUPLICATES" val="False"/>
  <p:tag name="REVIEWONLY" val="False"/>
  <p:tag name="RACEANIMATIONSPEED" val="3"/>
  <p:tag name="BUBBLENAMEVISIBLE" val="True"/>
  <p:tag name="CUSTOMGRIDBACKCOLOR" val="-2830136"/>
  <p:tag name="USESCHEMECOLORS" val="True"/>
  <p:tag name="GRIDROTATIONINTERVAL" val="2"/>
  <p:tag name="POLLINGCYCLE" val="2"/>
  <p:tag name="INCLUDEPPT" val="True"/>
  <p:tag name="REALTIMEBACKUPPATH" val="(None)"/>
  <p:tag name="FIBDISPLAYRESULTS" val="True"/>
  <p:tag name="PRRESPONSE3" val="8"/>
  <p:tag name="PRRESPONSE8" val="3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RESETCHARTS" val="Tru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CHARTLABELS" val="1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INCLUDENONRESPONDERS" val="False"/>
  <p:tag name="SAVECSVWITHSESSION" val="False"/>
  <p:tag name="DISPLAYNAME" val="True"/>
  <p:tag name="PRRESPONSE7" val="4"/>
  <p:tag name="GRIDFONTSIZE" val="12"/>
  <p:tag name="STDCHART" val="1"/>
  <p:tag name="RESPTABLESTYLE" val="-1"/>
  <p:tag name="CUSTOMCELLBACKCOLOR1" val="-657956"/>
  <p:tag name="PRRESPONSE4" val="7"/>
  <p:tag name="ADVANCEDSETTINGSVIEW" val="False"/>
  <p:tag name="DELIMITERS" val="3.1"/>
  <p:tag name="INCLUDESESSION" val="True"/>
  <p:tag name="TPPRESENTATIONGUID" val="a799e152-afae-4717-8918-dc083cfafafc"/>
  <p:tag name="WASPOLLED" val="428C5C05BF204079BD06D0CDE8F5D04B"/>
  <p:tag name="TPVERSION" val="6"/>
  <p:tag name="TPFULLVERSION" val="7.2.0.80"/>
  <p:tag name="PPTVERSION" val="15"/>
  <p:tag name="TPOS" val="2"/>
  <p:tag name="TPLASTSAVEVERSION" val="6.2 PC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7C0F27D4D65447CFACB25BE496034EEA"/>
  <p:tag name="SLIDEID" val="7C0F27D4D65447CFACB25BE496034EEA"/>
  <p:tag name="SLIDEORDER" val="1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ANSWERSALIAS" val="Block unwanted traffic|smicln|Pass permitted traffic|smicln|Can block specific protocols|smicln|Can block by time of day|smicln|All of the above"/>
  <p:tag name="QUESTIONALIAS" val="Wrap-up: Firewalls again"/>
  <p:tag name="VALUES" val="Incorrect|smicln|Incorrect|smicln|Incorrect|smicln|Incorrect|smicln|Correct"/>
  <p:tag name="RESPONSESGATHERED" val="True"/>
  <p:tag name="TOTALRESPONSES" val="68"/>
  <p:tag name="RESPONSECOUNT" val="68"/>
  <p:tag name="SLICED" val="False"/>
  <p:tag name="RESPONSES" val="5;5;5;5;5;5;5;5;5;5;5;5;5;5;5;5;5;5;5;5;5;5;5;5;5;5;5;5;5;5;5;5;5;5;5;5;5;5;5;5;5;5;5;-;5;5;5;5;5;5;5;5;5;5;5;5;5;5;5;5;5;5;5;5;-;5;5;5;5;-;5;"/>
  <p:tag name="CHARTSTRINGSTD" val="0 0 0 0 68"/>
  <p:tag name="CHARTSTRINGREV" val="68 0 0 0 0"/>
  <p:tag name="CHARTSTRINGSTDPER" val="0 0 0 0 1"/>
  <p:tag name="CHARTSTRINGREVPER" val="1 0 0 0 0"/>
  <p:tag name="ANONYMOUSTEMP" val="False"/>
  <p:tag name="TYPE" val="MultiChoiceSlide"/>
  <p:tag name="TPQUESTIONXML" val="﻿&lt;?xml version=&quot;1.0&quot; encoding=&quot;utf-8&quot;?&gt;&#10;&lt;questionlist&gt;&#10;    &lt;properties&gt;&#10;        &lt;guid&gt;09BA8D32BB274B0DB2DBADE45F1E5D95&lt;/guid&gt;&#10;        &lt;description /&gt;&#10;        &lt;date&gt;9/14/2013 4:25:23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635989D9C4B4544BEDA2C7D9D164487&lt;/guid&gt;&#10;            &lt;repollguid&gt;8B9EE36BD26549E694B90E655A01656D&lt;/repollguid&gt;&#10;            &lt;sourceid&gt;7793C2523A894787AEBBF50901BA3E4C&lt;/sourceid&gt;&#10;            &lt;questiontext&gt;Firewalls:&lt;/questiontext&gt;&#10;            &lt;showresults&gt;True&lt;/showresults&gt;&#10;            &lt;responsegrid&gt;0&lt;/responsegrid&gt;&#10;            &lt;countdowntimer&gt;False&lt;/countdowntimer&gt;&#10;            &lt;correctvalue&gt;1&lt;/correctvalue&gt;&#10;            &lt;incorrectvalue&gt;0&lt;/incorrectvalue&gt;&#10;            &lt;responselimit&gt;1&lt;/responselimit&gt;&#10;            &lt;bulletstyle&gt;0&lt;/bulletstyle&gt;&#10;            &lt;correctanswerindicator&gt;True&lt;/correctanswerindicator&gt;&#10;            &lt;answers&gt;&#10;                &lt;answer&gt;&#10;                    &lt;guid&gt;F40AC2F441514D80B67BE013D9EC6532&lt;/guid&gt;&#10;                    &lt;answertext&gt;Block unwanted traffic&lt;/answertext&gt;&#10;                    &lt;valuetype&gt;-1&lt;/valuetype&gt;&#10;                &lt;/answer&gt;&#10;                &lt;answer&gt;&#10;                    &lt;guid&gt;E335DC0A0C6E467B919548FC299112A3&lt;/guid&gt;&#10;                    &lt;answertext&gt;Pass permitted traffic&lt;/answertext&gt;&#10;                    &lt;valuetype&gt;-1&lt;/valuetype&gt;&#10;                &lt;/answer&gt;&#10;                &lt;answer&gt;&#10;                    &lt;guid&gt;0EC17912D8F248B19371767F5E84F142&lt;/guid&gt;&#10;                    &lt;answertext&gt;Can block specific protocols&lt;/answertext&gt;&#10;                    &lt;valuetype&gt;-1&lt;/valuetype&gt;&#10;                &lt;/answer&gt;&#10;                &lt;answer&gt;&#10;                    &lt;guid&gt;5412B304DEBA48349CC23CECDF26A422&lt;/guid&gt;&#10;                    &lt;answertext&gt;Can block by time of day&lt;/answertext&gt;&#10;                    &lt;valuetype&gt;-1&lt;/valuetype&gt;&#10;                &lt;/answer&gt;&#10;                &lt;answer&gt;&#10;                    &lt;guid&gt;91A4EDCD9BE0483CA98271EF7118A4B6&lt;/guid&gt;&#10;                    &lt;answertext&gt;All of the above&lt;/answertext&gt;&#10;                    &lt;valuetype&gt;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LIVECHARTING" val="False"/>
  <p:tag name="AUTOOPENPOLL" val="True"/>
  <p:tag name="AUTOFORMATCHART" val="True"/>
  <p:tag name="RESULTS" val="Firewalls:[;crlf;]32[;]32[;]32[;]False[;]32[;][;crlf;]5[;]5[;]0[;]0[;crlf;]0[;]-1[;]Block unwanted traffic1[;]Block unwanted traffic[;][;crlf;]0[;]-1[;]Pass permitted traffic2[;]Pass permitted traffic[;][;crlf;]0[;]-1[;]Can block specific protocols3[;]Can block specific protocols[;][;crlf;]0[;]-1[;]Can block by time of day4[;]Can block by time of day[;][;crlf;]32[;]1[;]All of the above5[;]All of the above[;]"/>
  <p:tag name="HASRESULTS" val="Tru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  <p:tag name="TYPE" val="0"/>
  <p:tag name="DEFINEDCOLORS" val="3,6,10,45,32,50,13,4,9,55,1"/>
  <p:tag name="LABELFORMAT" val="1"/>
  <p:tag name="NUMBERFORMAT" val="0"/>
  <p:tag name="COLORTYPE" val="CORRECTINCORRECT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5"/>
  <p:tag name="TEXTLENGTH" val="116"/>
  <p:tag name="FONTSIZE" val="32"/>
  <p:tag name="BULLETTYPE" val="ppBulletArabicPeriod"/>
  <p:tag name="ANSWERTEXT" val="Block unwanted traffic&#10;Pass permitted traffic&#10;Can block specific protocols&#10;Can block by time of day&#10;All of the above"/>
  <p:tag name="ZEROBASED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TPCOUNTDOWNSECONDS" val="3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1982</TotalTime>
  <Words>1505</Words>
  <Application>Microsoft Office PowerPoint</Application>
  <PresentationFormat>On-screen Show (4:3)</PresentationFormat>
  <Paragraphs>200</Paragraphs>
  <Slides>22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Tahoma</vt:lpstr>
      <vt:lpstr>Wingdings</vt:lpstr>
      <vt:lpstr>Network</vt:lpstr>
      <vt:lpstr>Microsoft Graph Chart</vt:lpstr>
      <vt:lpstr>Firewalls</vt:lpstr>
      <vt:lpstr>Reading</vt:lpstr>
      <vt:lpstr>Firewalls</vt:lpstr>
      <vt:lpstr>Network layer firewalls</vt:lpstr>
      <vt:lpstr>Firewalls</vt:lpstr>
      <vt:lpstr>Stateless Firewalls</vt:lpstr>
      <vt:lpstr>Stateless Firewall</vt:lpstr>
      <vt:lpstr>Stateless Firewalls</vt:lpstr>
      <vt:lpstr>Stateless Firewalls</vt:lpstr>
      <vt:lpstr>Stateful Firewalls</vt:lpstr>
      <vt:lpstr>Stateful Firewalls</vt:lpstr>
      <vt:lpstr>Stateful Firewalls</vt:lpstr>
      <vt:lpstr>Stateful Firewalls</vt:lpstr>
      <vt:lpstr>Stateful Firewalls</vt:lpstr>
      <vt:lpstr>Stateful Firewalls</vt:lpstr>
      <vt:lpstr>Stateful Firewalls</vt:lpstr>
      <vt:lpstr>Stateful Firewalls</vt:lpstr>
      <vt:lpstr>Stateful Firewalls</vt:lpstr>
      <vt:lpstr>Stateful Firewalls</vt:lpstr>
      <vt:lpstr>Firewalls:</vt:lpstr>
      <vt:lpstr>Firewall Summary</vt:lpstr>
      <vt:lpstr>Router vs. Firewall</vt:lpstr>
    </vt:vector>
  </TitlesOfParts>
  <Company>UNC Charlotte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Routers</dc:title>
  <dc:creator>tkombol</dc:creator>
  <cp:lastModifiedBy>Kombol, Tony</cp:lastModifiedBy>
  <cp:revision>90</cp:revision>
  <dcterms:created xsi:type="dcterms:W3CDTF">2007-07-30T17:46:24Z</dcterms:created>
  <dcterms:modified xsi:type="dcterms:W3CDTF">2017-02-06T17:00:00Z</dcterms:modified>
</cp:coreProperties>
</file>