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handoutMasters/handoutMaster1.xml" ContentType="application/vnd.openxmlformats-officedocument.presentationml.handout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09" r:id="rId1"/>
  </p:sldMasterIdLst>
  <p:handoutMasterIdLst>
    <p:handoutMasterId r:id="rId27"/>
  </p:handoutMasterIdLst>
  <p:sldIdLst>
    <p:sldId id="256" r:id="rId2"/>
    <p:sldId id="266" r:id="rId3"/>
    <p:sldId id="283" r:id="rId4"/>
    <p:sldId id="284" r:id="rId5"/>
    <p:sldId id="285" r:id="rId6"/>
    <p:sldId id="286" r:id="rId7"/>
    <p:sldId id="287" r:id="rId8"/>
    <p:sldId id="293" r:id="rId9"/>
    <p:sldId id="264" r:id="rId10"/>
    <p:sldId id="288" r:id="rId11"/>
    <p:sldId id="301" r:id="rId12"/>
    <p:sldId id="289" r:id="rId13"/>
    <p:sldId id="263" r:id="rId14"/>
    <p:sldId id="298" r:id="rId15"/>
    <p:sldId id="290" r:id="rId16"/>
    <p:sldId id="297" r:id="rId17"/>
    <p:sldId id="279" r:id="rId18"/>
    <p:sldId id="299" r:id="rId19"/>
    <p:sldId id="291" r:id="rId20"/>
    <p:sldId id="267" r:id="rId21"/>
    <p:sldId id="270" r:id="rId22"/>
    <p:sldId id="300" r:id="rId23"/>
    <p:sldId id="265" r:id="rId24"/>
    <p:sldId id="292" r:id="rId25"/>
    <p:sldId id="275" r:id="rId26"/>
  </p:sldIdLst>
  <p:sldSz cx="9144000" cy="6858000" type="screen4x3"/>
  <p:notesSz cx="6858000" cy="9144000"/>
  <p:custDataLst>
    <p:tags r:id="rId28"/>
  </p:custDataLst>
  <p:defaultTextStyle>
    <a:defPPr>
      <a:defRPr lang="en-US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FFFF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26367" autoAdjust="0"/>
    <p:restoredTop sz="94660"/>
  </p:normalViewPr>
  <p:slideViewPr>
    <p:cSldViewPr>
      <p:cViewPr varScale="1">
        <p:scale>
          <a:sx n="100" d="100"/>
          <a:sy n="100" d="100"/>
        </p:scale>
        <p:origin x="90" y="16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75" d="100"/>
        <a:sy n="7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tags" Target="tags/tag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789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789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/>
            </a:lvl1pPr>
          </a:lstStyle>
          <a:p>
            <a:pPr>
              <a:defRPr/>
            </a:pPr>
            <a:fld id="{1D7508C3-032E-4137-A818-CF6BBE472C1B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14217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Rectangle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Rectangle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Rectangle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Rectangle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Rectangle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Rounded Rectangle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Rounded Rectangle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Rectangle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Rectangle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Rectangle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pPr>
              <a:defRPr/>
            </a:pPr>
            <a:fld id="{9A64D984-4FE4-456B-8EC0-EC18EC6E8536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346A1BF-13A3-4DDD-9BFC-E5D0509F4B8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0AC91F27-3CD4-41AA-A785-869A02850DF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581E15EE-9F3E-4D9D-BF39-9431FC6F59E2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B3CCB9EF-3F5C-451C-90EB-B65F7939075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3F5E4D7A-BEA6-44AC-8DCD-93ECA4810CC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26" name="Date Placeholder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pPr>
              <a:defRPr/>
            </a:pPr>
            <a:fld id="{79225804-7AE5-40C4-9B79-1DC382A4271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  <p:sp>
        <p:nvSpPr>
          <p:cNvPr id="28" name="Footer Placeholder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pPr>
              <a:defRPr/>
            </a:pPr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pPr>
              <a:defRPr/>
            </a:pPr>
            <a:fld id="{A4BC581E-3E9F-4B8D-9B71-E6C95CF5D93F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C4E9273B-9A1A-4335-92E5-41CCFC80A28B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4E000E80-B006-4464-A466-C09D56140465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F8ED2DF6-4B0D-40A0-8474-8E7CAB1322A0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Rectangle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Rectangle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Rectangle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Rectangle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Rectangle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Rounded Rectangle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Rounded Rectangle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Rectangle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Rectangle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Rectangle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Rectangle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Rectangle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Rectangle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872AFB37-7D9F-42C0-B387-14A22619206A}" type="slidenum">
              <a:rPr lang="en-US" smtClean="0"/>
              <a:pPr>
                <a:defRPr/>
              </a:pPr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10" r:id="rId1"/>
    <p:sldLayoutId id="2147483811" r:id="rId2"/>
    <p:sldLayoutId id="2147483812" r:id="rId3"/>
    <p:sldLayoutId id="2147483813" r:id="rId4"/>
    <p:sldLayoutId id="2147483814" r:id="rId5"/>
    <p:sldLayoutId id="2147483815" r:id="rId6"/>
    <p:sldLayoutId id="2147483816" r:id="rId7"/>
    <p:sldLayoutId id="2147483817" r:id="rId8"/>
    <p:sldLayoutId id="2147483818" r:id="rId9"/>
    <p:sldLayoutId id="2147483819" r:id="rId10"/>
    <p:sldLayoutId id="2147483820" r:id="rId11"/>
  </p:sldLayoutIdLst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hyperlink" Target="http://webpages.uncc.edu/~tkombol/" TargetMode="Externa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hyperlink" Target="../2110Text/2110LabReportTemplate.docx" TargetMode="External"/><Relationship Id="rId2" Type="http://schemas.openxmlformats.org/officeDocument/2006/relationships/hyperlink" Target="../2110Text/2110HWCoverSheetTemplate.docx" TargetMode="External"/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hyperlink" Target="http://webpages.uncc.edu/~tkombol/" TargetMode="Externa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ITIS 2110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Tony Kombol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Class Etiquette</a:t>
            </a:r>
          </a:p>
        </p:txBody>
      </p:sp>
      <p:sp>
        <p:nvSpPr>
          <p:cNvPr id="14339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Be prompt</a:t>
            </a:r>
          </a:p>
          <a:p>
            <a:pPr eaLnBrk="1" hangingPunct="1"/>
            <a:r>
              <a:rPr lang="en-US" smtClean="0"/>
              <a:t>Watch the cell phones!</a:t>
            </a:r>
          </a:p>
          <a:p>
            <a:pPr eaLnBrk="1" hangingPunct="1"/>
            <a:r>
              <a:rPr lang="en-US" smtClean="0"/>
              <a:t>If you have relevant experience please share with class</a:t>
            </a:r>
          </a:p>
          <a:p>
            <a:pPr eaLnBrk="1" hangingPunct="1"/>
            <a:r>
              <a:rPr lang="en-US" smtClean="0"/>
              <a:t>Above all: Ask questions!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Class Etiquette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Please do not disturb the instructor </a:t>
            </a:r>
            <a:r>
              <a:rPr lang="en-US" dirty="0" smtClean="0">
                <a:sym typeface="Wingdings" pitchFamily="2" charset="2"/>
              </a:rPr>
              <a:t></a:t>
            </a:r>
            <a:endParaRPr lang="en-US" dirty="0" smtClean="0"/>
          </a:p>
          <a:p>
            <a:pPr lvl="1"/>
            <a:r>
              <a:rPr lang="en-US" dirty="0" smtClean="0"/>
              <a:t>Before class until:</a:t>
            </a:r>
          </a:p>
          <a:p>
            <a:pPr lvl="2"/>
            <a:r>
              <a:rPr lang="en-US" dirty="0" smtClean="0"/>
              <a:t>Clock is started</a:t>
            </a:r>
          </a:p>
          <a:p>
            <a:pPr lvl="2"/>
            <a:r>
              <a:rPr lang="en-US" dirty="0" smtClean="0"/>
              <a:t>Turning Point is started</a:t>
            </a:r>
          </a:p>
          <a:p>
            <a:pPr lvl="2"/>
            <a:r>
              <a:rPr lang="en-US" dirty="0" smtClean="0"/>
              <a:t>Lecture material for the day is ready</a:t>
            </a:r>
          </a:p>
          <a:p>
            <a:pPr lvl="2"/>
            <a:r>
              <a:rPr lang="en-US" dirty="0" smtClean="0"/>
              <a:t>The quiz is up and running</a:t>
            </a:r>
          </a:p>
          <a:p>
            <a:pPr lvl="1"/>
            <a:r>
              <a:rPr lang="en-US" dirty="0" smtClean="0"/>
              <a:t>After class until:</a:t>
            </a:r>
          </a:p>
          <a:p>
            <a:pPr lvl="2"/>
            <a:r>
              <a:rPr lang="en-US" dirty="0" smtClean="0"/>
              <a:t>PowerPoints have been saved</a:t>
            </a:r>
          </a:p>
          <a:p>
            <a:pPr lvl="2"/>
            <a:r>
              <a:rPr lang="en-US" dirty="0" smtClean="0"/>
              <a:t>Turning Point has been saved</a:t>
            </a:r>
          </a:p>
          <a:p>
            <a:pPr lvl="2"/>
            <a:r>
              <a:rPr lang="en-US" dirty="0" smtClean="0"/>
              <a:t>USB devices stored</a:t>
            </a:r>
          </a:p>
          <a:p>
            <a:pPr lvl="2"/>
            <a:r>
              <a:rPr lang="en-US" dirty="0" smtClean="0"/>
              <a:t>Logged off system</a:t>
            </a:r>
          </a:p>
          <a:p>
            <a:pPr lvl="2"/>
            <a:r>
              <a:rPr lang="en-US" dirty="0" smtClean="0"/>
              <a:t>Materials put away</a:t>
            </a:r>
          </a:p>
          <a:p>
            <a:pPr lvl="1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429212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137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228600"/>
            <a:ext cx="8229600" cy="1143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Class Format</a:t>
            </a:r>
          </a:p>
        </p:txBody>
      </p:sp>
      <p:sp>
        <p:nvSpPr>
          <p:cNvPr id="15363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143000"/>
            <a:ext cx="8229600" cy="57150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2  one hour lectures: 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Monday, Wednesday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11:00 – Noon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2¾  hour lab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/>
              <a:t>2</a:t>
            </a:r>
            <a:r>
              <a:rPr lang="en-US" sz="1600" dirty="0" smtClean="0"/>
              <a:t> </a:t>
            </a:r>
            <a:r>
              <a:rPr lang="en-US" sz="1600" dirty="0" smtClean="0"/>
              <a:t>lab sections: </a:t>
            </a:r>
            <a:r>
              <a:rPr lang="en-US" sz="1600" dirty="0" smtClean="0"/>
              <a:t>2pm Mon, 9:30am Tue</a:t>
            </a:r>
            <a:endParaRPr lang="en-US" sz="16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Attendance Required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Class Participation clicker question at beginning of class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Closes at 11:01 sharp!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1400" dirty="0" smtClean="0"/>
              <a:t>May be other quizzes during class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Lab Attendance and participation</a:t>
            </a:r>
            <a:endParaRPr lang="en-US" sz="1400" dirty="0" smtClean="0"/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Two “major” tests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Mid-term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800" dirty="0" smtClean="0"/>
              <a:t>End-term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Assignments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About 7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Labs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1600" dirty="0" smtClean="0"/>
              <a:t>About 12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Final Project</a:t>
            </a:r>
          </a:p>
          <a:p>
            <a:pPr eaLnBrk="1" hangingPunct="1">
              <a:lnSpc>
                <a:spcPct val="80000"/>
              </a:lnSpc>
            </a:pPr>
            <a:r>
              <a:rPr lang="en-US" sz="2000" dirty="0" smtClean="0"/>
              <a:t>One grade for both Lecture and Lab</a:t>
            </a:r>
          </a:p>
          <a:p>
            <a:pPr lvl="1">
              <a:lnSpc>
                <a:spcPct val="80000"/>
              </a:lnSpc>
            </a:pPr>
            <a:r>
              <a:rPr lang="en-US" sz="1800" dirty="0" smtClean="0"/>
              <a:t>N (No Grade) will be listed for the lab section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09600"/>
            <a:ext cx="82296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Planned Grade Criteria</a:t>
            </a:r>
          </a:p>
        </p:txBody>
      </p:sp>
      <p:sp>
        <p:nvSpPr>
          <p:cNvPr id="16387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457200" y="1676400"/>
            <a:ext cx="4267200" cy="49530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Mid-term Exam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Covers first half only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100 points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End-term Exam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Covers last half 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May have some from first half</a:t>
            </a:r>
          </a:p>
          <a:p>
            <a:pPr lvl="2">
              <a:lnSpc>
                <a:spcPct val="90000"/>
              </a:lnSpc>
            </a:pPr>
            <a:r>
              <a:rPr lang="en-US" dirty="0" smtClean="0"/>
              <a:t>Highly missed ones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100 points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Team Project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100 points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Assigned about Lab 6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Grade based on the report</a:t>
            </a:r>
          </a:p>
          <a:p>
            <a:pPr lvl="3">
              <a:lnSpc>
                <a:spcPct val="90000"/>
              </a:lnSpc>
            </a:pPr>
            <a:r>
              <a:rPr lang="en-US" sz="1600" dirty="0" smtClean="0"/>
              <a:t>Will present Lab  14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Assignments/Exercises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About 7</a:t>
            </a:r>
            <a:r>
              <a:rPr lang="en-US" sz="2000" baseline="30000" dirty="0" smtClean="0"/>
              <a:t>**(may change)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Typically 20 points each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One 40 pointer</a:t>
            </a:r>
          </a:p>
        </p:txBody>
      </p:sp>
      <p:sp>
        <p:nvSpPr>
          <p:cNvPr id="16388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5096256" y="1676400"/>
            <a:ext cx="4038600" cy="4495800"/>
          </a:xfrm>
        </p:spPr>
        <p:txBody>
          <a:bodyPr>
            <a:normAutofit lnSpcReduction="10000"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Labs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About 12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Typically 20 points each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600" dirty="0" smtClean="0"/>
              <a:t>some checkpoints are 10pts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Beginning Canvas Quiz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Easy 10 points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Ending Canvas Quiz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Easy 10 points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Class participation/Lab attendance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Approx 50-75 points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Total about 750 points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Late/Re-grade HW/Labs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 smtClean="0"/>
              <a:t>HW</a:t>
            </a:r>
          </a:p>
          <a:p>
            <a:pPr lvl="1"/>
            <a:r>
              <a:rPr lang="en-US" dirty="0" smtClean="0"/>
              <a:t>Due at </a:t>
            </a:r>
            <a:r>
              <a:rPr lang="en-US" b="1" i="1" dirty="0" smtClean="0"/>
              <a:t>start</a:t>
            </a:r>
            <a:r>
              <a:rPr lang="en-US" dirty="0" smtClean="0"/>
              <a:t> of class on due date</a:t>
            </a:r>
          </a:p>
          <a:p>
            <a:r>
              <a:rPr lang="en-US" dirty="0" smtClean="0"/>
              <a:t>Labs</a:t>
            </a:r>
          </a:p>
          <a:p>
            <a:pPr lvl="1"/>
            <a:r>
              <a:rPr lang="en-US" dirty="0" smtClean="0"/>
              <a:t>Due at the beginning of your next lab</a:t>
            </a:r>
          </a:p>
          <a:p>
            <a:r>
              <a:rPr lang="en-US" dirty="0" smtClean="0"/>
              <a:t>Some </a:t>
            </a:r>
            <a:r>
              <a:rPr lang="en-US" i="1" dirty="0" smtClean="0">
                <a:solidFill>
                  <a:srgbClr val="FF0000"/>
                </a:solidFill>
              </a:rPr>
              <a:t>may</a:t>
            </a:r>
            <a:r>
              <a:rPr lang="en-US" dirty="0" smtClean="0"/>
              <a:t> be accepted late</a:t>
            </a:r>
          </a:p>
          <a:p>
            <a:pPr lvl="1"/>
            <a:r>
              <a:rPr lang="en-US" dirty="0" smtClean="0"/>
              <a:t>½ grade or worse</a:t>
            </a:r>
          </a:p>
          <a:p>
            <a:r>
              <a:rPr lang="en-US" dirty="0" smtClean="0"/>
              <a:t>Re-grade – some </a:t>
            </a:r>
            <a:r>
              <a:rPr lang="en-US" i="1" dirty="0" smtClean="0">
                <a:solidFill>
                  <a:srgbClr val="FF0000"/>
                </a:solidFill>
              </a:rPr>
              <a:t>may</a:t>
            </a:r>
            <a:r>
              <a:rPr lang="en-US" dirty="0" smtClean="0"/>
              <a:t> be resubmitted </a:t>
            </a:r>
          </a:p>
          <a:p>
            <a:pPr lvl="1"/>
            <a:r>
              <a:rPr lang="en-US" dirty="0" smtClean="0"/>
              <a:t>Average of original and the new grade</a:t>
            </a:r>
          </a:p>
          <a:p>
            <a:r>
              <a:rPr lang="en-US" dirty="0" smtClean="0"/>
              <a:t>Last date for late/re-grade submissions is Reading Day</a:t>
            </a:r>
          </a:p>
          <a:p>
            <a:r>
              <a:rPr lang="en-US" dirty="0" smtClean="0"/>
              <a:t>Note: dates in Canvas may not be correct!</a:t>
            </a:r>
          </a:p>
          <a:p>
            <a:pPr lvl="1"/>
            <a:r>
              <a:rPr lang="en-US" dirty="0" smtClean="0"/>
              <a:t>The dates on my Web site are athorative </a:t>
            </a:r>
            <a:endParaRPr lang="en-US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Books</a:t>
            </a:r>
          </a:p>
        </p:txBody>
      </p:sp>
      <p:sp>
        <p:nvSpPr>
          <p:cNvPr id="17411" name="Rectangle 12"/>
          <p:cNvSpPr>
            <a:spLocks noGrp="1" noChangeArrowheads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dirty="0" smtClean="0"/>
              <a:t>2 books: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Computer Networking Illuminated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Diane Barrett – Todd King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ISBN-10: 0-7637-2676-1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ISBN-13: 978-0-7637-2676-8</a:t>
            </a:r>
          </a:p>
          <a:p>
            <a:pPr lvl="1" eaLnBrk="1" hangingPunct="1">
              <a:lnSpc>
                <a:spcPct val="90000"/>
              </a:lnSpc>
            </a:pPr>
            <a:r>
              <a:rPr lang="en-US" dirty="0" smtClean="0"/>
              <a:t>Linux Administration: A Beginner’s Guide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6</a:t>
            </a:r>
            <a:r>
              <a:rPr lang="en-US" baseline="30000" dirty="0" smtClean="0"/>
              <a:t>th</a:t>
            </a:r>
            <a:r>
              <a:rPr lang="en-US" dirty="0" smtClean="0"/>
              <a:t> Edition</a:t>
            </a:r>
          </a:p>
          <a:p>
            <a:pPr lvl="2" eaLnBrk="1" hangingPunct="1">
              <a:lnSpc>
                <a:spcPct val="90000"/>
              </a:lnSpc>
            </a:pPr>
            <a:r>
              <a:rPr lang="en-US" dirty="0" smtClean="0"/>
              <a:t>Wale Soyinka</a:t>
            </a:r>
          </a:p>
          <a:p>
            <a:pPr lvl="2" eaLnBrk="1" hangingPunct="1">
              <a:lnSpc>
                <a:spcPct val="90000"/>
              </a:lnSpc>
            </a:pPr>
            <a:r>
              <a:rPr lang="en-US" b="1" dirty="0" smtClean="0"/>
              <a:t>ISBN:</a:t>
            </a:r>
            <a:r>
              <a:rPr lang="en-US" dirty="0" smtClean="0"/>
              <a:t> 0071767584 / 9780071767583 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Materials Required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USB Storage Device</a:t>
            </a:r>
          </a:p>
          <a:p>
            <a:pPr lvl="1"/>
            <a:r>
              <a:rPr lang="en-US" dirty="0" smtClean="0"/>
              <a:t>Either:</a:t>
            </a:r>
          </a:p>
          <a:p>
            <a:pPr lvl="2"/>
            <a:r>
              <a:rPr lang="en-US" dirty="0" smtClean="0"/>
              <a:t>32 GB or bigger thumb drive</a:t>
            </a:r>
          </a:p>
          <a:p>
            <a:pPr lvl="3"/>
            <a:r>
              <a:rPr lang="en-US" dirty="0" smtClean="0"/>
              <a:t>Less than $20 online when on sale</a:t>
            </a:r>
          </a:p>
          <a:p>
            <a:pPr lvl="3"/>
            <a:r>
              <a:rPr lang="en-US" dirty="0" smtClean="0"/>
              <a:t>Make sure it is high speed</a:t>
            </a:r>
          </a:p>
          <a:p>
            <a:pPr lvl="2"/>
            <a:r>
              <a:rPr lang="en-US" dirty="0" smtClean="0"/>
              <a:t>2 16GB drives</a:t>
            </a:r>
          </a:p>
          <a:p>
            <a:pPr lvl="2"/>
            <a:r>
              <a:rPr lang="en-US" dirty="0" smtClean="0"/>
              <a:t>USB hard drive</a:t>
            </a:r>
          </a:p>
          <a:p>
            <a:pPr lvl="3"/>
            <a:r>
              <a:rPr lang="en-US" dirty="0" smtClean="0"/>
              <a:t>1 – 2 TB drives well under $100</a:t>
            </a:r>
          </a:p>
          <a:p>
            <a:pPr lvl="1"/>
            <a:r>
              <a:rPr lang="en-US" dirty="0" smtClean="0"/>
              <a:t>Get USB 3.0 if you can afford it!</a:t>
            </a:r>
          </a:p>
          <a:p>
            <a:pPr lvl="1"/>
            <a:r>
              <a:rPr lang="en-US" dirty="0" smtClean="0"/>
              <a:t>Avoid "bargain" devices from eBay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Other Requirements</a:t>
            </a:r>
          </a:p>
        </p:txBody>
      </p:sp>
      <p:sp>
        <p:nvSpPr>
          <p:cNvPr id="22531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2362200"/>
            <a:ext cx="8229600" cy="3733800"/>
          </a:xfrm>
        </p:spPr>
        <p:txBody>
          <a:bodyPr>
            <a:normAutofit/>
          </a:bodyPr>
          <a:lstStyle/>
          <a:p>
            <a:pPr eaLnBrk="1" hangingPunct="1"/>
            <a:r>
              <a:rPr lang="en-US" dirty="0" smtClean="0"/>
              <a:t>Access to a computer with Internet Access</a:t>
            </a:r>
          </a:p>
          <a:p>
            <a:pPr lvl="1" eaLnBrk="1" hangingPunct="1"/>
            <a:r>
              <a:rPr lang="en-US" dirty="0" smtClean="0"/>
              <a:t>Canvas</a:t>
            </a:r>
          </a:p>
          <a:p>
            <a:pPr eaLnBrk="1" hangingPunct="1"/>
            <a:r>
              <a:rPr lang="en-US" dirty="0" smtClean="0"/>
              <a:t>UNCC e-Mail account</a:t>
            </a:r>
          </a:p>
          <a:p>
            <a:pPr lvl="1" eaLnBrk="1" hangingPunct="1"/>
            <a:r>
              <a:rPr lang="en-US" dirty="0" smtClean="0"/>
              <a:t>Communication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Lab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smtClean="0"/>
              <a:t>Woodward Hall 302</a:t>
            </a:r>
          </a:p>
          <a:p>
            <a:r>
              <a:rPr lang="en-US" dirty="0" smtClean="0"/>
              <a:t>“Badge” access</a:t>
            </a:r>
          </a:p>
          <a:p>
            <a:pPr lvl="1"/>
            <a:r>
              <a:rPr lang="en-US" dirty="0" smtClean="0"/>
              <a:t>Available 24/7</a:t>
            </a:r>
          </a:p>
          <a:p>
            <a:pPr lvl="2"/>
            <a:r>
              <a:rPr lang="en-US" dirty="0" smtClean="0"/>
              <a:t>When no other class or org using it</a:t>
            </a:r>
          </a:p>
          <a:p>
            <a:pPr lvl="2"/>
            <a:r>
              <a:rPr lang="en-US" dirty="0" smtClean="0"/>
              <a:t>Will submit for access at end of week</a:t>
            </a:r>
          </a:p>
          <a:p>
            <a:pPr lvl="1"/>
            <a:r>
              <a:rPr lang="en-US" dirty="0" smtClean="0"/>
              <a:t>Schedule will be posted</a:t>
            </a:r>
          </a:p>
          <a:p>
            <a:r>
              <a:rPr lang="en-US" dirty="0" smtClean="0"/>
              <a:t>Labs:</a:t>
            </a:r>
          </a:p>
          <a:p>
            <a:pPr lvl="1"/>
            <a:r>
              <a:rPr lang="en-US" dirty="0" smtClean="0"/>
              <a:t>Lecture on day’s lab</a:t>
            </a:r>
          </a:p>
          <a:p>
            <a:pPr lvl="2"/>
            <a:r>
              <a:rPr lang="en-US" dirty="0" smtClean="0"/>
              <a:t>Length varies on lab content</a:t>
            </a:r>
          </a:p>
          <a:p>
            <a:pPr lvl="1"/>
            <a:r>
              <a:rPr lang="en-US" dirty="0" smtClean="0"/>
              <a:t>Lab exercise</a:t>
            </a:r>
          </a:p>
          <a:p>
            <a:pPr lvl="1"/>
            <a:r>
              <a:rPr lang="en-US" dirty="0" smtClean="0"/>
              <a:t>Write-up due beginning of next lab</a:t>
            </a:r>
          </a:p>
          <a:p>
            <a:pPr lvl="1"/>
            <a:endParaRPr lang="en-US" dirty="0"/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342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Again: 2110 Web Site</a:t>
            </a:r>
          </a:p>
        </p:txBody>
      </p:sp>
      <p:sp>
        <p:nvSpPr>
          <p:cNvPr id="18435" name="Rectangle 3"/>
          <p:cNvSpPr>
            <a:spLocks noGrp="1" noChangeArrowheads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eaLnBrk="1" hangingPunct="1"/>
            <a:r>
              <a:rPr lang="en-US" sz="2800" dirty="0" smtClean="0"/>
              <a:t>Access from my home page</a:t>
            </a:r>
          </a:p>
          <a:p>
            <a:pPr lvl="1" eaLnBrk="1" hangingPunct="1"/>
            <a:r>
              <a:rPr lang="en-US" sz="2400" dirty="0">
                <a:hlinkClick r:id="rId2"/>
              </a:rPr>
              <a:t>http://webpages.uncc.edu/~tkombol</a:t>
            </a:r>
            <a:r>
              <a:rPr lang="en-US" sz="2400" dirty="0" smtClean="0">
                <a:hlinkClick r:id="rId2"/>
              </a:rPr>
              <a:t>/</a:t>
            </a:r>
            <a:endParaRPr lang="en-US" sz="2400" dirty="0" smtClean="0"/>
          </a:p>
          <a:p>
            <a:pPr eaLnBrk="1" hangingPunct="1"/>
            <a:r>
              <a:rPr lang="en-US" sz="2800" dirty="0" smtClean="0"/>
              <a:t>Contains</a:t>
            </a:r>
          </a:p>
          <a:p>
            <a:pPr lvl="1" eaLnBrk="1" hangingPunct="1"/>
            <a:r>
              <a:rPr lang="en-US" sz="2400" dirty="0" smtClean="0"/>
              <a:t>2110 link to </a:t>
            </a:r>
            <a:r>
              <a:rPr lang="en-US" sz="2400" dirty="0" smtClean="0"/>
              <a:t>get:</a:t>
            </a:r>
            <a:endParaRPr lang="en-US" sz="2400" dirty="0" smtClean="0"/>
          </a:p>
          <a:p>
            <a:pPr lvl="2"/>
            <a:r>
              <a:rPr lang="en-US" sz="2200" dirty="0" smtClean="0"/>
              <a:t>Class schedule</a:t>
            </a:r>
          </a:p>
          <a:p>
            <a:pPr lvl="3"/>
            <a:r>
              <a:rPr lang="en-US" sz="1800" dirty="0" smtClean="0"/>
              <a:t>Access to power-point material</a:t>
            </a:r>
          </a:p>
          <a:p>
            <a:pPr lvl="2"/>
            <a:r>
              <a:rPr lang="en-US" sz="2200" dirty="0" smtClean="0"/>
              <a:t>Assignments</a:t>
            </a:r>
          </a:p>
          <a:p>
            <a:pPr lvl="2"/>
            <a:r>
              <a:rPr lang="en-US" sz="2200" dirty="0" smtClean="0"/>
              <a:t>Labs</a:t>
            </a:r>
          </a:p>
          <a:p>
            <a:pPr lvl="2"/>
            <a:r>
              <a:rPr lang="en-US" sz="2200" dirty="0" smtClean="0"/>
              <a:t>Project/paper</a:t>
            </a:r>
          </a:p>
          <a:p>
            <a:pPr lvl="1" eaLnBrk="1" hangingPunct="1"/>
            <a:r>
              <a:rPr lang="en-US" sz="2400" dirty="0" smtClean="0"/>
              <a:t>Much, Much more!</a:t>
            </a:r>
          </a:p>
          <a:p>
            <a:pPr eaLnBrk="1" hangingPunct="1"/>
            <a:r>
              <a:rPr lang="en-US" sz="2800" dirty="0" smtClean="0"/>
              <a:t>Check frequently!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6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About the Instructor</a:t>
            </a:r>
          </a:p>
        </p:txBody>
      </p:sp>
      <p:sp>
        <p:nvSpPr>
          <p:cNvPr id="18437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4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Assignments</a:t>
            </a:r>
          </a:p>
        </p:txBody>
      </p:sp>
      <p:sp>
        <p:nvSpPr>
          <p:cNvPr id="20485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Criteria</a:t>
            </a:r>
          </a:p>
        </p:txBody>
      </p:sp>
      <p:sp>
        <p:nvSpPr>
          <p:cNvPr id="2048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smtClean="0"/>
              <a:t>Submit your own work</a:t>
            </a:r>
          </a:p>
          <a:p>
            <a:pPr lvl="1" eaLnBrk="1" hangingPunct="1"/>
            <a:r>
              <a:rPr lang="en-US" smtClean="0"/>
              <a:t>May study in groups</a:t>
            </a:r>
          </a:p>
          <a:p>
            <a:pPr lvl="2" eaLnBrk="1" hangingPunct="1"/>
            <a:r>
              <a:rPr lang="en-US" smtClean="0"/>
              <a:t>0 points for plagiarism</a:t>
            </a:r>
          </a:p>
          <a:p>
            <a:pPr lvl="1" eaLnBrk="1" hangingPunct="1"/>
            <a:r>
              <a:rPr lang="en-US" smtClean="0"/>
              <a:t>Cite others works properly</a:t>
            </a:r>
          </a:p>
          <a:p>
            <a:pPr lvl="1" eaLnBrk="1" hangingPunct="1"/>
            <a:r>
              <a:rPr lang="en-US" smtClean="0"/>
              <a:t>To make it perfectly clear: </a:t>
            </a:r>
          </a:p>
          <a:p>
            <a:pPr lvl="2" eaLnBrk="1" hangingPunct="1"/>
            <a:r>
              <a:rPr lang="en-US" smtClean="0">
                <a:solidFill>
                  <a:srgbClr val="FF0000"/>
                </a:solidFill>
              </a:rPr>
              <a:t>Do not copy others works or part of others works and claim it as your own</a:t>
            </a:r>
          </a:p>
          <a:p>
            <a:pPr lvl="2" eaLnBrk="1" hangingPunct="1"/>
            <a:r>
              <a:rPr lang="en-US" smtClean="0">
                <a:solidFill>
                  <a:srgbClr val="FF0000"/>
                </a:solidFill>
              </a:rPr>
              <a:t>That is either with or without their permission</a:t>
            </a:r>
          </a:p>
          <a:p>
            <a:pPr lvl="1" eaLnBrk="1" hangingPunct="1"/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957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304800"/>
            <a:ext cx="8229600" cy="7620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Formats</a:t>
            </a:r>
          </a:p>
        </p:txBody>
      </p:sp>
      <p:sp>
        <p:nvSpPr>
          <p:cNvPr id="21507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295400"/>
            <a:ext cx="8229600" cy="5181600"/>
          </a:xfrm>
        </p:spPr>
        <p:txBody>
          <a:bodyPr>
            <a:normAutofit fontScale="40000" lnSpcReduction="20000"/>
          </a:bodyPr>
          <a:lstStyle/>
          <a:p>
            <a:pPr eaLnBrk="1" hangingPunct="1"/>
            <a:r>
              <a:rPr lang="en-US" sz="5000" dirty="0" smtClean="0"/>
              <a:t>Printed Papers/Lab Reports</a:t>
            </a:r>
          </a:p>
          <a:p>
            <a:pPr lvl="1" eaLnBrk="1" hangingPunct="1"/>
            <a:r>
              <a:rPr lang="en-US" sz="4500" dirty="0" smtClean="0"/>
              <a:t>Must have cover sheet</a:t>
            </a:r>
          </a:p>
          <a:p>
            <a:pPr lvl="2" eaLnBrk="1" hangingPunct="1"/>
            <a:r>
              <a:rPr lang="en-US" sz="4500" dirty="0" smtClean="0"/>
              <a:t>Paper title (e.g. Homework 1)</a:t>
            </a:r>
          </a:p>
          <a:p>
            <a:pPr lvl="2" eaLnBrk="1" hangingPunct="1"/>
            <a:r>
              <a:rPr lang="en-US" sz="4500" dirty="0" smtClean="0"/>
              <a:t>Assignments (e.g. ITIS 3110-001)</a:t>
            </a:r>
          </a:p>
          <a:p>
            <a:pPr lvl="2" eaLnBrk="1" hangingPunct="1"/>
            <a:r>
              <a:rPr lang="en-US" sz="4500" dirty="0" smtClean="0"/>
              <a:t>Labs (e.g. ITIS 3110L-L02)</a:t>
            </a:r>
          </a:p>
          <a:p>
            <a:pPr lvl="2" eaLnBrk="1" hangingPunct="1"/>
            <a:r>
              <a:rPr lang="en-US" sz="4500" dirty="0" smtClean="0"/>
              <a:t>Name</a:t>
            </a:r>
          </a:p>
          <a:p>
            <a:pPr lvl="2" eaLnBrk="1" hangingPunct="1"/>
            <a:r>
              <a:rPr lang="en-US" sz="4500" dirty="0" smtClean="0"/>
              <a:t>Date</a:t>
            </a:r>
          </a:p>
          <a:p>
            <a:pPr lvl="1" eaLnBrk="1" hangingPunct="1"/>
            <a:r>
              <a:rPr lang="en-US" sz="5000" dirty="0" smtClean="0"/>
              <a:t>A copy </a:t>
            </a:r>
            <a:r>
              <a:rPr lang="en-US" sz="5000" i="1" dirty="0" smtClean="0"/>
              <a:t>should</a:t>
            </a:r>
            <a:r>
              <a:rPr lang="en-US" sz="5000" dirty="0" smtClean="0"/>
              <a:t> be uploaded to Canvas</a:t>
            </a:r>
          </a:p>
          <a:p>
            <a:pPr lvl="2" eaLnBrk="1" hangingPunct="1"/>
            <a:r>
              <a:rPr lang="en-US" sz="3500" dirty="0" smtClean="0"/>
              <a:t>The Canvas copy will NOT be graded!</a:t>
            </a:r>
          </a:p>
          <a:p>
            <a:pPr lvl="1" eaLnBrk="1" hangingPunct="1"/>
            <a:r>
              <a:rPr lang="en-US" sz="5000" dirty="0" smtClean="0"/>
              <a:t>Must be </a:t>
            </a:r>
            <a:r>
              <a:rPr lang="en-US" sz="5000" b="1" i="1" dirty="0" smtClean="0">
                <a:solidFill>
                  <a:srgbClr val="FF0000"/>
                </a:solidFill>
              </a:rPr>
              <a:t>properly</a:t>
            </a:r>
            <a:r>
              <a:rPr lang="en-US" sz="5000" dirty="0" smtClean="0"/>
              <a:t> stapled!</a:t>
            </a:r>
          </a:p>
          <a:p>
            <a:pPr lvl="1" eaLnBrk="1" hangingPunct="1"/>
            <a:r>
              <a:rPr lang="en-US" sz="5000" dirty="0" smtClean="0"/>
              <a:t>There are templates for each that </a:t>
            </a:r>
            <a:r>
              <a:rPr lang="en-US" sz="5000" b="1" i="1" dirty="0" smtClean="0">
                <a:solidFill>
                  <a:srgbClr val="FF0000"/>
                </a:solidFill>
              </a:rPr>
              <a:t>MUST </a:t>
            </a:r>
            <a:r>
              <a:rPr lang="en-US" sz="5000" dirty="0" smtClean="0"/>
              <a:t>be used!</a:t>
            </a:r>
          </a:p>
          <a:p>
            <a:pPr lvl="2" eaLnBrk="1" hangingPunct="1"/>
            <a:r>
              <a:rPr lang="en-US" sz="3500" dirty="0" smtClean="0">
                <a:hlinkClick r:id="rId2" action="ppaction://hlinkfile"/>
              </a:rPr>
              <a:t>..\2110Text\2110HWCoverSheetTemplate.docx</a:t>
            </a:r>
            <a:endParaRPr lang="en-US" sz="3500" dirty="0" smtClean="0"/>
          </a:p>
          <a:p>
            <a:pPr lvl="2" eaLnBrk="1" hangingPunct="1"/>
            <a:r>
              <a:rPr lang="en-US" sz="3500" dirty="0" smtClean="0">
                <a:hlinkClick r:id="rId3" action="ppaction://hlinkfile"/>
              </a:rPr>
              <a:t>..\2110Text\2110LabReportTemplate.docx</a:t>
            </a:r>
            <a:endParaRPr lang="en-US" sz="3500" dirty="0" smtClean="0"/>
          </a:p>
          <a:p>
            <a:pPr lvl="2" eaLnBrk="1" hangingPunct="1"/>
            <a:r>
              <a:rPr lang="en-US" sz="3500" dirty="0" smtClean="0"/>
              <a:t>The items in </a:t>
            </a:r>
            <a:r>
              <a:rPr lang="en-US" sz="3500" i="1" dirty="0" smtClean="0"/>
              <a:t>italics </a:t>
            </a:r>
            <a:r>
              <a:rPr lang="en-US" sz="3500" dirty="0" smtClean="0"/>
              <a:t>items are to be changed to the relevant data</a:t>
            </a:r>
          </a:p>
          <a:p>
            <a:pPr lvl="2" eaLnBrk="1" hangingPunct="1"/>
            <a:r>
              <a:rPr lang="en-US" sz="3500" dirty="0" smtClean="0"/>
              <a:t>Do NOT leave the italics!  Change to normal font.</a:t>
            </a:r>
          </a:p>
          <a:p>
            <a:pPr eaLnBrk="1" hangingPunct="1"/>
            <a:r>
              <a:rPr lang="en-US" sz="4000" dirty="0" smtClean="0"/>
              <a:t>E-mail</a:t>
            </a:r>
          </a:p>
          <a:p>
            <a:pPr lvl="1" eaLnBrk="1" hangingPunct="1"/>
            <a:r>
              <a:rPr lang="en-US" sz="4000" dirty="0" smtClean="0"/>
              <a:t>Must have subject line containing </a:t>
            </a:r>
            <a:r>
              <a:rPr lang="en-US" sz="4000" b="1" i="1" dirty="0" smtClean="0">
                <a:solidFill>
                  <a:srgbClr val="FF0000"/>
                </a:solidFill>
              </a:rPr>
              <a:t>2110</a:t>
            </a:r>
            <a:endParaRPr lang="en-US" sz="4000" dirty="0" smtClean="0"/>
          </a:p>
          <a:p>
            <a:pPr lvl="1" eaLnBrk="1" hangingPunct="1"/>
            <a:r>
              <a:rPr lang="en-US" sz="4000" dirty="0" smtClean="0"/>
              <a:t>Must come from your UNCC email!</a:t>
            </a:r>
          </a:p>
          <a:p>
            <a:pPr marL="342900" lvl="1" indent="-342900" eaLnBrk="1" hangingPunct="1">
              <a:buClr>
                <a:schemeClr val="tx2"/>
              </a:buClr>
              <a:buFontTx/>
              <a:buChar char="•"/>
            </a:pPr>
            <a:r>
              <a:rPr lang="en-US" sz="5800" b="1" i="1" dirty="0" smtClean="0">
                <a:solidFill>
                  <a:srgbClr val="FF0000"/>
                </a:solidFill>
              </a:rPr>
              <a:t>Points will be deducted if not in right format!</a:t>
            </a:r>
          </a:p>
          <a:p>
            <a:pPr eaLnBrk="1" hangingPunct="1"/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8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Actual Class Material!</a:t>
            </a:r>
          </a:p>
        </p:txBody>
      </p:sp>
      <p:sp>
        <p:nvSpPr>
          <p:cNvPr id="16389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IT Infrastructure</a:t>
            </a:r>
          </a:p>
        </p:txBody>
      </p:sp>
      <p:sp>
        <p:nvSpPr>
          <p:cNvPr id="26627" name="Rectangle 3"/>
          <p:cNvSpPr>
            <a:spLocks noGrp="1" noChangeArrowheads="1"/>
          </p:cNvSpPr>
          <p:nvPr>
            <p:ph idx="1"/>
          </p:nvPr>
        </p:nvSpPr>
        <p:spPr>
          <a:xfrm>
            <a:off x="533400" y="1600200"/>
            <a:ext cx="8229600" cy="4648200"/>
          </a:xfrm>
        </p:spPr>
        <p:txBody>
          <a:bodyPr/>
          <a:lstStyle/>
          <a:p>
            <a:pPr eaLnBrk="1" hangingPunct="1"/>
            <a:r>
              <a:rPr lang="en-US" dirty="0" smtClean="0"/>
              <a:t>First Lectures</a:t>
            </a:r>
          </a:p>
          <a:p>
            <a:pPr lvl="1" eaLnBrk="1" hangingPunct="1"/>
            <a:r>
              <a:rPr lang="en-US" dirty="0" smtClean="0"/>
              <a:t>Class</a:t>
            </a:r>
          </a:p>
          <a:p>
            <a:pPr lvl="2" eaLnBrk="1" hangingPunct="1"/>
            <a:r>
              <a:rPr lang="en-US" dirty="0" smtClean="0"/>
              <a:t>IT Infrastructure</a:t>
            </a:r>
          </a:p>
          <a:p>
            <a:pPr lvl="2" eaLnBrk="1" hangingPunct="1"/>
            <a:r>
              <a:rPr lang="en-US" dirty="0" smtClean="0"/>
              <a:t>Computer Basics</a:t>
            </a:r>
          </a:p>
          <a:p>
            <a:pPr lvl="1" eaLnBrk="1" hangingPunct="1"/>
            <a:r>
              <a:rPr lang="en-US" dirty="0" smtClean="0"/>
              <a:t>Lab</a:t>
            </a:r>
          </a:p>
          <a:p>
            <a:pPr lvl="2" eaLnBrk="1" hangingPunct="1"/>
            <a:r>
              <a:rPr lang="en-US" dirty="0" smtClean="0"/>
              <a:t>Linux Overview</a:t>
            </a:r>
          </a:p>
          <a:p>
            <a:pPr lvl="2" eaLnBrk="1" hangingPunct="1"/>
            <a:r>
              <a:rPr lang="en-US" dirty="0" smtClean="0"/>
              <a:t>Linux Basic Commands</a:t>
            </a:r>
          </a:p>
          <a:p>
            <a:pPr lvl="2" eaLnBrk="1" hangingPunct="1"/>
            <a:r>
              <a:rPr lang="en-US" dirty="0" smtClean="0"/>
              <a:t>VI</a:t>
            </a:r>
          </a:p>
          <a:p>
            <a:pPr lvl="2" eaLnBrk="1" hangingPunct="1"/>
            <a:r>
              <a:rPr lang="en-US" dirty="0" smtClean="0"/>
              <a:t>Connections</a:t>
            </a:r>
          </a:p>
          <a:p>
            <a:pPr lvl="2" eaLnBrk="1" hangingPunct="1"/>
            <a:r>
              <a:rPr lang="en-US" dirty="0" smtClean="0"/>
              <a:t>VM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First Assignments</a:t>
            </a:r>
          </a:p>
        </p:txBody>
      </p:sp>
      <p:sp>
        <p:nvSpPr>
          <p:cNvPr id="2867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Beginning Canvas "Quiz"</a:t>
            </a:r>
          </a:p>
          <a:p>
            <a:pPr lvl="1" eaLnBrk="1" hangingPunct="1"/>
            <a:r>
              <a:rPr lang="en-US" dirty="0" smtClean="0"/>
              <a:t>Due Monday, Jan 16</a:t>
            </a:r>
          </a:p>
          <a:p>
            <a:pPr lvl="2" eaLnBrk="1" hangingPunct="1"/>
            <a:r>
              <a:rPr lang="en-US" dirty="0" smtClean="0"/>
              <a:t>This quiz may not be taken late</a:t>
            </a:r>
          </a:p>
          <a:p>
            <a:pPr lvl="2" eaLnBrk="1" hangingPunct="1"/>
            <a:r>
              <a:rPr lang="en-US" dirty="0" smtClean="0"/>
              <a:t>May retake until get a 10</a:t>
            </a:r>
          </a:p>
          <a:p>
            <a:pPr eaLnBrk="1" hangingPunct="1"/>
            <a:r>
              <a:rPr lang="en-US" dirty="0" smtClean="0"/>
              <a:t>HW1: Infrastructure</a:t>
            </a:r>
          </a:p>
          <a:p>
            <a:pPr lvl="1" eaLnBrk="1" hangingPunct="1"/>
            <a:r>
              <a:rPr lang="en-US" dirty="0" smtClean="0"/>
              <a:t>Due Wednesday</a:t>
            </a:r>
            <a:r>
              <a:rPr lang="en-US" smtClean="0"/>
              <a:t>, Jan 18</a:t>
            </a:r>
            <a:endParaRPr lang="en-US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5234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Basics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Tony </a:t>
            </a:r>
            <a:r>
              <a:rPr lang="en-US" dirty="0" err="1" smtClean="0"/>
              <a:t>Kombol</a:t>
            </a:r>
            <a:endParaRPr lang="en-US" dirty="0" smtClean="0"/>
          </a:p>
          <a:p>
            <a:pPr lvl="1" eaLnBrk="1" hangingPunct="1"/>
            <a:r>
              <a:rPr lang="en-US" dirty="0" smtClean="0"/>
              <a:t>Office: Woodward 333G</a:t>
            </a:r>
          </a:p>
          <a:p>
            <a:pPr lvl="1" eaLnBrk="1" hangingPunct="1"/>
            <a:r>
              <a:rPr lang="en-US" dirty="0" smtClean="0"/>
              <a:t>Telephone: </a:t>
            </a:r>
            <a:r>
              <a:rPr lang="en-US" dirty="0" smtClean="0"/>
              <a:t>704-687-8194</a:t>
            </a:r>
            <a:endParaRPr lang="en-US" dirty="0" smtClean="0"/>
          </a:p>
          <a:p>
            <a:pPr lvl="1" eaLnBrk="1" hangingPunct="1"/>
            <a:r>
              <a:rPr lang="en-US" dirty="0" smtClean="0"/>
              <a:t>Email: tkombol@uncc.edu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Background</a:t>
            </a:r>
          </a:p>
        </p:txBody>
      </p:sp>
      <p:sp>
        <p:nvSpPr>
          <p:cNvPr id="6147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B.S. – University of Wisconsin Parkside</a:t>
            </a:r>
          </a:p>
          <a:p>
            <a:pPr lvl="1" eaLnBrk="1" hangingPunct="1"/>
            <a:r>
              <a:rPr lang="en-US" dirty="0" smtClean="0"/>
              <a:t>Math</a:t>
            </a:r>
          </a:p>
          <a:p>
            <a:pPr lvl="1" eaLnBrk="1" hangingPunct="1"/>
            <a:r>
              <a:rPr lang="en-US" dirty="0" smtClean="0"/>
              <a:t>Physics</a:t>
            </a:r>
          </a:p>
          <a:p>
            <a:pPr lvl="1" eaLnBrk="1" hangingPunct="1"/>
            <a:r>
              <a:rPr lang="en-US" dirty="0" smtClean="0"/>
              <a:t>Applied Science and Technology</a:t>
            </a:r>
          </a:p>
          <a:p>
            <a:pPr eaLnBrk="1" hangingPunct="1"/>
            <a:r>
              <a:rPr lang="en-US" dirty="0" smtClean="0"/>
              <a:t>M.S.E.E – University of Iowa</a:t>
            </a:r>
          </a:p>
          <a:p>
            <a:pPr lvl="1" eaLnBrk="1" hangingPunct="1"/>
            <a:r>
              <a:rPr lang="en-US" dirty="0" smtClean="0"/>
              <a:t>Computer Engineering</a:t>
            </a:r>
          </a:p>
          <a:p>
            <a:pPr eaLnBrk="1" hangingPunct="1"/>
            <a:r>
              <a:rPr lang="en-US" dirty="0" smtClean="0"/>
              <a:t>A.A.S. - RCCC</a:t>
            </a:r>
          </a:p>
          <a:p>
            <a:pPr lvl="1" eaLnBrk="1" hangingPunct="1"/>
            <a:r>
              <a:rPr lang="en-US" dirty="0" smtClean="0"/>
              <a:t>Motorsports Management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7282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762000"/>
            <a:ext cx="82296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Experience</a:t>
            </a:r>
          </a:p>
        </p:txBody>
      </p:sp>
      <p:sp>
        <p:nvSpPr>
          <p:cNvPr id="7171" name="Rectangle 3"/>
          <p:cNvSpPr>
            <a:spLocks noGrp="1" noChangeArrowheads="1"/>
          </p:cNvSpPr>
          <p:nvPr>
            <p:ph sz="half" idx="1"/>
          </p:nvPr>
        </p:nvSpPr>
        <p:spPr>
          <a:xfrm>
            <a:off x="228600" y="1905000"/>
            <a:ext cx="4495800" cy="4800600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IBM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Programming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C, C++, Java, PLI, PL/S, etc.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Testing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Manufacturing, TDSS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Project Management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Web Design/Support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Manufacturing</a:t>
            </a:r>
          </a:p>
          <a:p>
            <a:pPr lvl="2" eaLnBrk="1" hangingPunct="1">
              <a:lnSpc>
                <a:spcPct val="90000"/>
              </a:lnSpc>
            </a:pPr>
            <a:r>
              <a:rPr lang="en-US" sz="1800" dirty="0" smtClean="0"/>
              <a:t>HTML, JavaScript, CGI, WebSphere, etc.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Deployment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Mainframes, RS6000, AS/400, PCs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Mentor for interns/new employees</a:t>
            </a:r>
          </a:p>
        </p:txBody>
      </p:sp>
      <p:sp>
        <p:nvSpPr>
          <p:cNvPr id="7172" name="Rectangle 4"/>
          <p:cNvSpPr>
            <a:spLocks noGrp="1" noChangeArrowheads="1"/>
          </p:cNvSpPr>
          <p:nvPr>
            <p:ph sz="half" idx="2"/>
          </p:nvPr>
        </p:nvSpPr>
        <p:spPr>
          <a:xfrm>
            <a:off x="4648200" y="1905000"/>
            <a:ext cx="4038600" cy="4525963"/>
          </a:xfrm>
        </p:spPr>
        <p:txBody>
          <a:bodyPr>
            <a:normAutofit/>
          </a:bodyPr>
          <a:lstStyle/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Luther College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Physics 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Computer Science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Area 1 Community College (Iowa)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Electronics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Queens College -Ad Hoc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Computer Science</a:t>
            </a:r>
          </a:p>
          <a:p>
            <a:pPr eaLnBrk="1" hangingPunct="1">
              <a:lnSpc>
                <a:spcPct val="90000"/>
              </a:lnSpc>
            </a:pPr>
            <a:r>
              <a:rPr lang="en-US" sz="2400" dirty="0" smtClean="0"/>
              <a:t>UNCC – Adjunct Faculty</a:t>
            </a:r>
          </a:p>
          <a:p>
            <a:pPr lvl="1" eaLnBrk="1" hangingPunct="1">
              <a:lnSpc>
                <a:spcPct val="90000"/>
              </a:lnSpc>
            </a:pPr>
            <a:r>
              <a:rPr lang="en-US" sz="2000" dirty="0" smtClean="0"/>
              <a:t>ITIS</a:t>
            </a:r>
          </a:p>
          <a:p>
            <a:pPr eaLnBrk="1" hangingPunct="1">
              <a:lnSpc>
                <a:spcPct val="90000"/>
              </a:lnSpc>
            </a:pPr>
            <a:endParaRPr lang="en-US" sz="2400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830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smtClean="0"/>
              <a:t>Misc.</a:t>
            </a:r>
          </a:p>
        </p:txBody>
      </p:sp>
      <p:sp>
        <p:nvSpPr>
          <p:cNvPr id="8195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NASCAR fan</a:t>
            </a:r>
          </a:p>
          <a:p>
            <a:pPr eaLnBrk="1" hangingPunct="1"/>
            <a:r>
              <a:rPr lang="en-US" dirty="0" smtClean="0"/>
              <a:t>Married</a:t>
            </a:r>
          </a:p>
          <a:p>
            <a:pPr lvl="1" eaLnBrk="1" hangingPunct="1"/>
            <a:r>
              <a:rPr lang="en-US" dirty="0" smtClean="0"/>
              <a:t>Two (just graduated) college students</a:t>
            </a:r>
          </a:p>
          <a:p>
            <a:pPr eaLnBrk="1" hangingPunct="1"/>
            <a:r>
              <a:rPr lang="en-US" dirty="0" smtClean="0"/>
              <a:t>Will retire in May (really this time)</a:t>
            </a:r>
          </a:p>
          <a:p>
            <a:pPr eaLnBrk="1" hangingPunct="1"/>
            <a:r>
              <a:rPr lang="en-US" dirty="0" smtClean="0"/>
              <a:t>Grew up in Montana</a:t>
            </a:r>
          </a:p>
          <a:p>
            <a:pPr lvl="1" eaLnBrk="1" hangingPunct="1"/>
            <a:r>
              <a:rPr lang="en-US" dirty="0" smtClean="0"/>
              <a:t>Roundup (</a:t>
            </a:r>
            <a:r>
              <a:rPr lang="en-US" dirty="0" err="1" smtClean="0"/>
              <a:t>yee</a:t>
            </a:r>
            <a:r>
              <a:rPr lang="en-US" dirty="0" smtClean="0"/>
              <a:t>-haw</a:t>
            </a:r>
            <a:r>
              <a:rPr lang="en-US" dirty="0" smtClean="0"/>
              <a:t>!)</a:t>
            </a:r>
          </a:p>
          <a:p>
            <a:r>
              <a:rPr lang="en-US" dirty="0" smtClean="0"/>
              <a:t>Retiring this year!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330" name="Rectangle 2"/>
          <p:cNvSpPr>
            <a:spLocks noGrp="1" noChangeArrowheads="1"/>
          </p:cNvSpPr>
          <p:nvPr>
            <p:ph type="title"/>
          </p:nvPr>
        </p:nvSpPr>
        <p:spPr>
          <a:xfrm>
            <a:off x="533400" y="762000"/>
            <a:ext cx="8229600" cy="1066800"/>
          </a:xfrm>
        </p:spPr>
        <p:txBody>
          <a:bodyPr/>
          <a:lstStyle/>
          <a:p>
            <a:pPr eaLnBrk="1" hangingPunct="1">
              <a:defRPr/>
            </a:pPr>
            <a:r>
              <a:rPr lang="en-US" dirty="0" smtClean="0"/>
              <a:t>Web Site</a:t>
            </a:r>
          </a:p>
        </p:txBody>
      </p:sp>
      <p:sp>
        <p:nvSpPr>
          <p:cNvPr id="9219" name="Rectangle 3"/>
          <p:cNvSpPr>
            <a:spLocks noGrp="1" noChangeArrowheads="1"/>
          </p:cNvSpPr>
          <p:nvPr>
            <p:ph idx="1"/>
          </p:nvPr>
        </p:nvSpPr>
        <p:spPr>
          <a:xfrm>
            <a:off x="24581" y="1905000"/>
            <a:ext cx="9144000" cy="4724400"/>
          </a:xfrm>
        </p:spPr>
        <p:txBody>
          <a:bodyPr>
            <a:normAutofit/>
          </a:bodyPr>
          <a:lstStyle/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General info on my home page: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>
                <a:solidFill>
                  <a:srgbClr val="FF0000"/>
                </a:solidFill>
                <a:hlinkClick r:id="rId2"/>
              </a:rPr>
              <a:t>http://webpages.uncc.edu/~tkombol/</a:t>
            </a:r>
            <a:endParaRPr lang="en-US" sz="2400" dirty="0" smtClean="0">
              <a:solidFill>
                <a:srgbClr val="FF0000"/>
              </a:solidFill>
            </a:endParaRP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Office Hours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General Information</a:t>
            </a:r>
          </a:p>
          <a:p>
            <a:pPr eaLnBrk="1" hangingPunct="1">
              <a:lnSpc>
                <a:spcPct val="80000"/>
              </a:lnSpc>
            </a:pPr>
            <a:r>
              <a:rPr lang="en-US" sz="2800" dirty="0" smtClean="0"/>
              <a:t>ITIS2110 Home web page</a:t>
            </a:r>
            <a:endParaRPr lang="en-US" sz="1200" dirty="0" smtClean="0"/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Link on my home page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Read!</a:t>
            </a:r>
          </a:p>
          <a:p>
            <a:pPr lvl="1" eaLnBrk="1" hangingPunct="1">
              <a:lnSpc>
                <a:spcPct val="80000"/>
              </a:lnSpc>
            </a:pPr>
            <a:r>
              <a:rPr lang="en-US" sz="2400" dirty="0" smtClean="0"/>
              <a:t>Contains Links: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Class Schedule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Text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Assignments</a:t>
            </a:r>
          </a:p>
          <a:p>
            <a:pPr lvl="2" eaLnBrk="1" hangingPunct="1">
              <a:lnSpc>
                <a:spcPct val="80000"/>
              </a:lnSpc>
            </a:pPr>
            <a:r>
              <a:rPr lang="en-US" sz="2000" dirty="0" smtClean="0"/>
              <a:t>Other interesting material</a:t>
            </a:r>
          </a:p>
          <a:p>
            <a:pPr eaLnBrk="1" hangingPunct="1">
              <a:lnSpc>
                <a:spcPct val="80000"/>
              </a:lnSpc>
            </a:pPr>
            <a:endParaRPr lang="en-US" sz="2800" dirty="0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854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T.A.s</a:t>
            </a:r>
          </a:p>
        </p:txBody>
      </p:sp>
      <p:sp>
        <p:nvSpPr>
          <p:cNvPr id="10243" name="Rectangle 3"/>
          <p:cNvSpPr>
            <a:spLocks noGrp="1" noChangeArrowheads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en-US" dirty="0" smtClean="0"/>
              <a:t>ITIS 2110/3110</a:t>
            </a:r>
          </a:p>
          <a:p>
            <a:pPr lvl="1" eaLnBrk="1" hangingPunct="1"/>
            <a:r>
              <a:rPr lang="en-US" dirty="0" smtClean="0"/>
              <a:t>xx</a:t>
            </a:r>
            <a:endParaRPr lang="en-US" u="sng" dirty="0" smtClean="0"/>
          </a:p>
          <a:p>
            <a:pPr lvl="1"/>
            <a:r>
              <a:rPr lang="en-US" u="sng" dirty="0" err="1" smtClean="0"/>
              <a:t>yy</a:t>
            </a:r>
            <a:endParaRPr lang="en-US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40" name="Rectangle 4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>
              <a:defRPr/>
            </a:pPr>
            <a:r>
              <a:rPr lang="en-US" dirty="0" smtClean="0"/>
              <a:t>ITIS2110 Highlights</a:t>
            </a:r>
          </a:p>
        </p:txBody>
      </p:sp>
      <p:sp>
        <p:nvSpPr>
          <p:cNvPr id="14341" name="Rectangle 5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>
              <a:defRPr/>
            </a:pPr>
            <a:endParaRPr lang="en-US" smtClean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TPVERSION" val="5"/>
  <p:tag name="TPFULLVERSION" val="5.2.1.3179"/>
  <p:tag name="PPTVERSION" val="14"/>
  <p:tag name="TPOS" val="2"/>
</p:tagLst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Urban">
  <a:themeElements>
    <a:clrScheme name="Urban">
      <a:dk1>
        <a:sysClr val="windowText" lastClr="000000"/>
      </a:dk1>
      <a:lt1>
        <a:sysClr val="window" lastClr="FFFFFF"/>
      </a:lt1>
      <a:dk2>
        <a:srgbClr val="424456"/>
      </a:dk2>
      <a:lt2>
        <a:srgbClr val="DEDEDE"/>
      </a:lt2>
      <a:accent1>
        <a:srgbClr val="53548A"/>
      </a:accent1>
      <a:accent2>
        <a:srgbClr val="438086"/>
      </a:accent2>
      <a:accent3>
        <a:srgbClr val="A04DA3"/>
      </a:accent3>
      <a:accent4>
        <a:srgbClr val="C4652D"/>
      </a:accent4>
      <a:accent5>
        <a:srgbClr val="8B5D3D"/>
      </a:accent5>
      <a:accent6>
        <a:srgbClr val="5C92B5"/>
      </a:accent6>
      <a:hlink>
        <a:srgbClr val="67AFBD"/>
      </a:hlink>
      <a:folHlink>
        <a:srgbClr val="C2A874"/>
      </a:folHlink>
    </a:clrScheme>
    <a:fontScheme name="Urban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Urban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3493</TotalTime>
  <Words>931</Words>
  <Application>Microsoft Office PowerPoint</Application>
  <PresentationFormat>On-screen Show (4:3)</PresentationFormat>
  <Paragraphs>243</Paragraphs>
  <Slides>25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31" baseType="lpstr">
      <vt:lpstr>Arial</vt:lpstr>
      <vt:lpstr>Georgia</vt:lpstr>
      <vt:lpstr>Trebuchet MS</vt:lpstr>
      <vt:lpstr>Wingdings</vt:lpstr>
      <vt:lpstr>Wingdings 2</vt:lpstr>
      <vt:lpstr>Urban</vt:lpstr>
      <vt:lpstr>ITIS 2110</vt:lpstr>
      <vt:lpstr>About the Instructor</vt:lpstr>
      <vt:lpstr>Basics</vt:lpstr>
      <vt:lpstr>Background</vt:lpstr>
      <vt:lpstr>Experience</vt:lpstr>
      <vt:lpstr>Misc.</vt:lpstr>
      <vt:lpstr>Web Site</vt:lpstr>
      <vt:lpstr>T.A.s</vt:lpstr>
      <vt:lpstr>ITIS2110 Highlights</vt:lpstr>
      <vt:lpstr>Class Etiquette</vt:lpstr>
      <vt:lpstr>Class Etiquette</vt:lpstr>
      <vt:lpstr>Class Format</vt:lpstr>
      <vt:lpstr>Planned Grade Criteria</vt:lpstr>
      <vt:lpstr>Late/Re-grade HW/Labs</vt:lpstr>
      <vt:lpstr>Books</vt:lpstr>
      <vt:lpstr>Materials Required</vt:lpstr>
      <vt:lpstr>Other Requirements</vt:lpstr>
      <vt:lpstr>Lab</vt:lpstr>
      <vt:lpstr>Again: 2110 Web Site</vt:lpstr>
      <vt:lpstr>Assignments</vt:lpstr>
      <vt:lpstr>Criteria</vt:lpstr>
      <vt:lpstr>Formats</vt:lpstr>
      <vt:lpstr>Actual Class Material!</vt:lpstr>
      <vt:lpstr>IT Infrastructure</vt:lpstr>
      <vt:lpstr>First Assignments</vt:lpstr>
    </vt:vector>
  </TitlesOfParts>
  <Company>Home/School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IT IS 3100 First Day</dc:title>
  <dc:creator>Kombol</dc:creator>
  <cp:lastModifiedBy>Kombol, Tony</cp:lastModifiedBy>
  <cp:revision>121</cp:revision>
  <dcterms:created xsi:type="dcterms:W3CDTF">2006-01-05T02:50:26Z</dcterms:created>
  <dcterms:modified xsi:type="dcterms:W3CDTF">2017-01-09T15:23:13Z</dcterms:modified>
</cp:coreProperties>
</file>