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rts/chart1.xml" ContentType="application/vnd.openxmlformats-officedocument.drawingml.char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56" r:id="rId2"/>
    <p:sldId id="257" r:id="rId3"/>
    <p:sldId id="268" r:id="rId4"/>
    <p:sldId id="297" r:id="rId5"/>
    <p:sldId id="269" r:id="rId6"/>
    <p:sldId id="298" r:id="rId7"/>
    <p:sldId id="314" r:id="rId8"/>
    <p:sldId id="304" r:id="rId9"/>
    <p:sldId id="305" r:id="rId10"/>
    <p:sldId id="315" r:id="rId11"/>
    <p:sldId id="258" r:id="rId12"/>
    <p:sldId id="299" r:id="rId13"/>
    <p:sldId id="292" r:id="rId14"/>
    <p:sldId id="291" r:id="rId15"/>
    <p:sldId id="293" r:id="rId16"/>
    <p:sldId id="295" r:id="rId17"/>
    <p:sldId id="294" r:id="rId18"/>
    <p:sldId id="310" r:id="rId19"/>
    <p:sldId id="271" r:id="rId20"/>
    <p:sldId id="260" r:id="rId21"/>
    <p:sldId id="301" r:id="rId22"/>
    <p:sldId id="261" r:id="rId23"/>
    <p:sldId id="302" r:id="rId24"/>
    <p:sldId id="273" r:id="rId25"/>
    <p:sldId id="272" r:id="rId26"/>
    <p:sldId id="281" r:id="rId27"/>
    <p:sldId id="274" r:id="rId28"/>
    <p:sldId id="282" r:id="rId29"/>
    <p:sldId id="275" r:id="rId30"/>
    <p:sldId id="283" r:id="rId31"/>
    <p:sldId id="311" r:id="rId32"/>
    <p:sldId id="276" r:id="rId33"/>
    <p:sldId id="280" r:id="rId34"/>
    <p:sldId id="278" r:id="rId35"/>
    <p:sldId id="279" r:id="rId36"/>
    <p:sldId id="303" r:id="rId37"/>
    <p:sldId id="277" r:id="rId38"/>
    <p:sldId id="284" r:id="rId39"/>
    <p:sldId id="262" r:id="rId40"/>
    <p:sldId id="263" r:id="rId41"/>
    <p:sldId id="318" r:id="rId42"/>
    <p:sldId id="316" r:id="rId43"/>
    <p:sldId id="286" r:id="rId44"/>
    <p:sldId id="288" r:id="rId45"/>
    <p:sldId id="289" r:id="rId46"/>
    <p:sldId id="296" r:id="rId47"/>
    <p:sldId id="317" r:id="rId48"/>
    <p:sldId id="265" r:id="rId49"/>
    <p:sldId id="267" r:id="rId50"/>
    <p:sldId id="266" r:id="rId51"/>
    <p:sldId id="312" r:id="rId52"/>
    <p:sldId id="313" r:id="rId53"/>
  </p:sldIdLst>
  <p:sldSz cx="9144000" cy="6858000" type="screen4x3"/>
  <p:notesSz cx="6858000" cy="9144000"/>
  <p:custDataLst>
    <p:tags r:id="rId5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8" d="100"/>
          <a:sy n="28" d="100"/>
        </p:scale>
        <p:origin x="66" y="3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box"/>
        <c:axId val="435969448"/>
        <c:axId val="435969056"/>
        <c:axId val="473646504"/>
      </c:bar3DChart>
      <c:catAx>
        <c:axId val="435969448"/>
        <c:scaling>
          <c:orientation val="minMax"/>
        </c:scaling>
        <c:delete val="0"/>
        <c:axPos val="b"/>
        <c:numFmt formatCode="General" sourceLinked="1"/>
        <c:majorTickMark val="out"/>
        <c:minorTickMark val="none"/>
        <c:tickLblPos val="nextTo"/>
        <c:crossAx val="435969056"/>
        <c:crosses val="autoZero"/>
        <c:auto val="1"/>
        <c:lblAlgn val="ctr"/>
        <c:lblOffset val="100"/>
        <c:noMultiLvlLbl val="0"/>
      </c:catAx>
      <c:valAx>
        <c:axId val="435969056"/>
        <c:scaling>
          <c:orientation val="minMax"/>
        </c:scaling>
        <c:delete val="0"/>
        <c:axPos val="l"/>
        <c:majorGridlines/>
        <c:numFmt formatCode="General" sourceLinked="1"/>
        <c:majorTickMark val="out"/>
        <c:minorTickMark val="none"/>
        <c:tickLblPos val="nextTo"/>
        <c:crossAx val="435969448"/>
        <c:crosses val="autoZero"/>
        <c:crossBetween val="between"/>
      </c:valAx>
      <c:serAx>
        <c:axId val="473646504"/>
        <c:scaling>
          <c:orientation val="minMax"/>
        </c:scaling>
        <c:delete val="0"/>
        <c:axPos val="b"/>
        <c:majorTickMark val="out"/>
        <c:minorTickMark val="none"/>
        <c:tickLblPos val="nextTo"/>
        <c:crossAx val="435969056"/>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en-US"/>
              </a:p>
            </p:txBody>
          </p:sp>
        </p:grpSp>
      </p:grpSp>
      <p:sp>
        <p:nvSpPr>
          <p:cNvPr id="85003"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85004"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smtClean="0"/>
            </a:lvl1pPr>
          </a:lstStyle>
          <a:p>
            <a:pPr>
              <a:defRPr/>
            </a:pPr>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smtClean="0"/>
            </a:lvl1pPr>
          </a:lstStyle>
          <a:p>
            <a:pPr>
              <a:defRPr/>
            </a:pPr>
            <a:endParaRPr lang="en-US"/>
          </a:p>
        </p:txBody>
      </p:sp>
      <p:sp>
        <p:nvSpPr>
          <p:cNvPr id="15" name="Rectangle 15"/>
          <p:cNvSpPr>
            <a:spLocks noGrp="1" noChangeArrowheads="1"/>
          </p:cNvSpPr>
          <p:nvPr>
            <p:ph type="sldNum" sz="quarter" idx="12"/>
          </p:nvPr>
        </p:nvSpPr>
        <p:spPr/>
        <p:txBody>
          <a:bodyPr/>
          <a:lstStyle>
            <a:lvl1pPr>
              <a:defRPr smtClean="0"/>
            </a:lvl1pPr>
          </a:lstStyle>
          <a:p>
            <a:pPr>
              <a:defRPr/>
            </a:pPr>
            <a:fld id="{D7675C8B-CF90-4FE3-AE2D-F8DDADDDD3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438D1BC7-A8CD-4356-8850-96A59FF781B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21C64560-BCF3-4AC5-B8D4-7D7E4001321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4588F02-2B69-4044-92C5-4FA7038E382C}" type="slidenum">
              <a:rPr lang="en-US" smtClean="0"/>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4588F02-2B69-4044-92C5-4FA7038E382C}" type="slidenum">
              <a:rPr lang="en-US" smtClean="0"/>
              <a:pPr>
                <a:defRPr/>
              </a:pPr>
              <a:t>‹#›</a:t>
            </a:fld>
            <a:endParaRPr lang="en-US"/>
          </a:p>
        </p:txBody>
      </p:sp>
      <p:graphicFrame>
        <p:nvGraphicFramePr>
          <p:cNvPr id="6" name="TPChart" hidden="1"/>
          <p:cNvGraphicFramePr/>
          <p:nvPr userDrawn="1">
            <p:extLst>
              <p:ext uri="{D42A27DB-BD31-4B8C-83A1-F6EECF244321}">
                <p14:modId xmlns:p14="http://schemas.microsoft.com/office/powerpoint/2010/main" val="3136902696"/>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9871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BFDD8B2D-CC51-49A5-81F8-CF6C4FA5573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CE05E431-0709-4722-9253-E0FEE232060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21F924B2-3491-497F-8835-D5494F79A64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0AF6C600-C2E8-4C3B-8786-4E7A923BBA4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0298CA6B-D7F1-4997-A18C-2ABEBF0033D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30D4A7AA-39CA-4A96-B85E-72ED8E34D9F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C02123F2-A5BF-47C7-8023-7B48BA66386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36291C07-8627-470F-A3EB-75D4B937DA9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83971"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83973"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83974"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n-US"/>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3977"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a:p>
        </p:txBody>
      </p:sp>
      <p:sp>
        <p:nvSpPr>
          <p:cNvPr id="83978"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a:p>
        </p:txBody>
      </p:sp>
      <p:sp>
        <p:nvSpPr>
          <p:cNvPr id="83979"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A4588F02-2B69-4044-92C5-4FA7038E382C}" type="slidenum">
              <a:rPr lang="en-US"/>
              <a:pPr>
                <a:defRPr/>
              </a:pPr>
              <a:t>‹#›</a:t>
            </a:fld>
            <a:endParaRPr lang="en-US"/>
          </a:p>
        </p:txBody>
      </p:sp>
      <p:sp>
        <p:nvSpPr>
          <p:cNvPr id="83980"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02"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3" r:id="rId12"/>
    <p:sldLayoutId id="2147483704" r:id="rId13"/>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HTML_form" TargetMode="Externa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Hypertext_Transfer_Protocol" TargetMode="Externa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hyperlink" Target="http://tools.ietf.org/html/rfc2616" TargetMode="Externa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Wget" TargetMode="External"/><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hyperlink" Target="http://en.wikipedia.org/wiki/XML"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en.wikipedia.org/wiki/Infinite_loop" TargetMode="Externa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hyperlink" Target="http://en.wikipedia.org/wiki/File_extensions" TargetMode="External"/><Relationship Id="rId2" Type="http://schemas.openxmlformats.org/officeDocument/2006/relationships/slideLayout" Target="../slideLayouts/slideLayout2.xml"/><Relationship Id="rId1" Type="http://schemas.openxmlformats.org/officeDocument/2006/relationships/tags" Target="../tags/tag29.xml"/><Relationship Id="rId5" Type="http://schemas.openxmlformats.org/officeDocument/2006/relationships/hyperlink" Target="http://tools.ietf.org/html/rfc1945" TargetMode="External"/><Relationship Id="rId4" Type="http://schemas.openxmlformats.org/officeDocument/2006/relationships/hyperlink" Target="http://en.wikipedia.org/wiki/Word_sense_disambiguation"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en.wikipedia.org/wiki/Mozilla" TargetMode="External"/><Relationship Id="rId2" Type="http://schemas.openxmlformats.org/officeDocument/2006/relationships/slideLayout" Target="../slideLayouts/slideLayout2.xml"/><Relationship Id="rId1" Type="http://schemas.openxmlformats.org/officeDocument/2006/relationships/tags" Target="../tags/tag30.xml"/><Relationship Id="rId5" Type="http://schemas.openxmlformats.org/officeDocument/2006/relationships/hyperlink" Target="http://en.wikipedia.org/wiki/Internet_Explorer" TargetMode="External"/><Relationship Id="rId4" Type="http://schemas.openxmlformats.org/officeDocument/2006/relationships/hyperlink" Target="https://bugzilla.mozilla.org/show_bug.cgi?id=187996" TargetMode="Externa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6.xml.rels><?xml version="1.0" encoding="UTF-8" standalone="yes"?>
<Relationships xmlns="http://schemas.openxmlformats.org/package/2006/relationships"><Relationship Id="rId8" Type="http://schemas.openxmlformats.org/officeDocument/2006/relationships/hyperlink" Target="http://ajklinux2.uncc.edu/dir3" TargetMode="External"/><Relationship Id="rId3" Type="http://schemas.openxmlformats.org/officeDocument/2006/relationships/hyperlink" Target="http://ajklinux2.uncc.edu/grades/" TargetMode="External"/><Relationship Id="rId7" Type="http://schemas.openxmlformats.org/officeDocument/2006/relationships/hyperlink" Target="http://ajklinux2.uncc.edu/dir1/" TargetMode="External"/><Relationship Id="rId2" Type="http://schemas.openxmlformats.org/officeDocument/2006/relationships/slideLayout" Target="../slideLayouts/slideLayout2.xml"/><Relationship Id="rId1" Type="http://schemas.openxmlformats.org/officeDocument/2006/relationships/tags" Target="../tags/tag35.xml"/><Relationship Id="rId6" Type="http://schemas.openxmlformats.org/officeDocument/2006/relationships/hyperlink" Target="http://webpages.uncc.edu/~tkombol/ITIS2110/fileabc.htm" TargetMode="External"/><Relationship Id="rId11" Type="http://schemas.openxmlformats.org/officeDocument/2006/relationships/hyperlink" Target="http://ajklinux2.uncc.edu/grades/gradex.htm" TargetMode="External"/><Relationship Id="rId5" Type="http://schemas.openxmlformats.org/officeDocument/2006/relationships/hyperlink" Target="http://webpages.uncc.edu/~tkombol/ITIS2300/" TargetMode="External"/><Relationship Id="rId10" Type="http://schemas.openxmlformats.org/officeDocument/2006/relationships/hyperlink" Target="http://ajklinux2.uncc.edu/grades/grades.htm" TargetMode="External"/><Relationship Id="rId4" Type="http://schemas.openxmlformats.org/officeDocument/2006/relationships/hyperlink" Target="http://webpages.uncc.edu/~tkombol" TargetMode="External"/><Relationship Id="rId9" Type="http://schemas.openxmlformats.org/officeDocument/2006/relationships/hyperlink" Target="http://sis.uncc.edu/~tkombol/ITIS2300/" TargetMode="Externa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9.xml.rels><?xml version="1.0" encoding="UTF-8" standalone="yes"?>
<Relationships xmlns="http://schemas.openxmlformats.org/package/2006/relationships"><Relationship Id="rId3" Type="http://schemas.openxmlformats.org/officeDocument/2006/relationships/hyperlink" Target="http://en.wikipedia.org/wiki/HTTP_persistent_connections" TargetMode="External"/><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4.xml.rels><?xml version="1.0" encoding="UTF-8" standalone="yes"?>
<Relationships xmlns="http://schemas.openxmlformats.org/package/2006/relationships"><Relationship Id="rId3" Type="http://schemas.openxmlformats.org/officeDocument/2006/relationships/hyperlink" Target="http://en.wikipedia.org/wiki/Https" TargetMode="External"/><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hyperlink" Target="http://www.example.com/" TargetMode="External"/><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9.xml.rels><?xml version="1.0" encoding="UTF-8" standalone="yes"?>
<Relationships xmlns="http://schemas.openxmlformats.org/package/2006/relationships"><Relationship Id="rId3" Type="http://schemas.openxmlformats.org/officeDocument/2006/relationships/hyperlink" Target="http://www.example.com/index.html" TargetMode="External"/><Relationship Id="rId2" Type="http://schemas.openxmlformats.org/officeDocument/2006/relationships/slideLayout" Target="../slideLayouts/slideLayout2.xml"/><Relationship Id="rId1" Type="http://schemas.openxmlformats.org/officeDocument/2006/relationships/tags" Target="../tags/tag45.xml"/><Relationship Id="rId4" Type="http://schemas.openxmlformats.org/officeDocument/2006/relationships/hyperlink" Target="http://www.example.com/" TargetMode="Externa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5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48.xml"/><Relationship Id="rId7" Type="http://schemas.openxmlformats.org/officeDocument/2006/relationships/oleObject" Target="../embeddings/oleObject1.bin"/><Relationship Id="rId2" Type="http://schemas.openxmlformats.org/officeDocument/2006/relationships/tags" Target="../tags/tag47.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50.xml"/><Relationship Id="rId4" Type="http://schemas.openxmlformats.org/officeDocument/2006/relationships/tags" Target="../tags/tag49.xml"/></Relationships>
</file>

<file path=ppt/slides/_rels/slide5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52.xml"/><Relationship Id="rId7" Type="http://schemas.openxmlformats.org/officeDocument/2006/relationships/slideLayout" Target="../slideLayouts/slideLayout12.xml"/><Relationship Id="rId2" Type="http://schemas.openxmlformats.org/officeDocument/2006/relationships/tags" Target="../tags/tag51.xml"/><Relationship Id="rId1" Type="http://schemas.openxmlformats.org/officeDocument/2006/relationships/vmlDrawing" Target="../drawings/vmlDrawing2.vml"/><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9"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HTTP</a:t>
            </a:r>
          </a:p>
        </p:txBody>
      </p:sp>
      <p:sp>
        <p:nvSpPr>
          <p:cNvPr id="3075" name="Rectangle 3"/>
          <p:cNvSpPr>
            <a:spLocks noGrp="1" noChangeArrowheads="1"/>
          </p:cNvSpPr>
          <p:nvPr>
            <p:ph type="subTitle" idx="1"/>
          </p:nvPr>
        </p:nvSpPr>
        <p:spPr/>
        <p:txBody>
          <a:bodyPr/>
          <a:lstStyle/>
          <a:p>
            <a:pPr eaLnBrk="1" hangingPunct="1"/>
            <a:r>
              <a:rPr lang="en-US" smtClean="0"/>
              <a:t>Hypertext Transport Protocol</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Back to HTTP</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907906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smtClean="0"/>
              <a:t>Request message</a:t>
            </a:r>
          </a:p>
        </p:txBody>
      </p:sp>
      <p:sp>
        <p:nvSpPr>
          <p:cNvPr id="9219" name="Rectangle 3"/>
          <p:cNvSpPr>
            <a:spLocks noGrp="1" noChangeArrowheads="1"/>
          </p:cNvSpPr>
          <p:nvPr>
            <p:ph type="body" idx="1"/>
          </p:nvPr>
        </p:nvSpPr>
        <p:spPr>
          <a:xfrm>
            <a:off x="914400" y="1600200"/>
            <a:ext cx="7772400" cy="5029200"/>
          </a:xfrm>
        </p:spPr>
        <p:txBody>
          <a:bodyPr>
            <a:normAutofit fontScale="92500" lnSpcReduction="20000"/>
          </a:bodyPr>
          <a:lstStyle/>
          <a:p>
            <a:pPr eaLnBrk="1" hangingPunct="1"/>
            <a:r>
              <a:rPr lang="en-US" i="1" dirty="0" smtClean="0">
                <a:solidFill>
                  <a:srgbClr val="FF0000"/>
                </a:solidFill>
              </a:rPr>
              <a:t>Request message</a:t>
            </a:r>
            <a:r>
              <a:rPr lang="en-US" dirty="0" smtClean="0">
                <a:solidFill>
                  <a:srgbClr val="FF0000"/>
                </a:solidFill>
              </a:rPr>
              <a:t> </a:t>
            </a:r>
            <a:r>
              <a:rPr lang="en-US" dirty="0" smtClean="0"/>
              <a:t>consists of the following:</a:t>
            </a:r>
          </a:p>
          <a:p>
            <a:pPr lvl="1" eaLnBrk="1" hangingPunct="1"/>
            <a:r>
              <a:rPr lang="en-US" u="sng" dirty="0" smtClean="0"/>
              <a:t>Request line</a:t>
            </a:r>
            <a:r>
              <a:rPr lang="en-US" dirty="0" smtClean="0"/>
              <a:t> </a:t>
            </a:r>
          </a:p>
          <a:p>
            <a:pPr lvl="2" eaLnBrk="1" hangingPunct="1"/>
            <a:r>
              <a:rPr lang="en-US" dirty="0" smtClean="0"/>
              <a:t>What is needed to be done</a:t>
            </a:r>
          </a:p>
          <a:p>
            <a:pPr lvl="3" eaLnBrk="1" hangingPunct="1"/>
            <a:r>
              <a:rPr lang="en-US" dirty="0" smtClean="0"/>
              <a:t>e.g. </a:t>
            </a:r>
            <a:r>
              <a:rPr lang="en-US" dirty="0" smtClean="0">
                <a:latin typeface="Courier New" pitchFamily="49" charset="0"/>
              </a:rPr>
              <a:t>GET /images/logo.gif HTTP/1.1</a:t>
            </a:r>
          </a:p>
          <a:p>
            <a:pPr lvl="4" eaLnBrk="1" hangingPunct="1"/>
            <a:r>
              <a:rPr lang="en-US" dirty="0" smtClean="0"/>
              <a:t>Requests the file </a:t>
            </a:r>
            <a:r>
              <a:rPr lang="en-US" i="1" dirty="0" smtClean="0"/>
              <a:t>logo.gif </a:t>
            </a:r>
            <a:r>
              <a:rPr lang="en-US" dirty="0" smtClean="0"/>
              <a:t>from the </a:t>
            </a:r>
            <a:r>
              <a:rPr lang="en-US" i="1" dirty="0" smtClean="0"/>
              <a:t>/images</a:t>
            </a:r>
            <a:r>
              <a:rPr lang="en-US" dirty="0" smtClean="0"/>
              <a:t> directory</a:t>
            </a:r>
          </a:p>
          <a:p>
            <a:pPr lvl="4" eaLnBrk="1" hangingPunct="1"/>
            <a:r>
              <a:rPr lang="en-US" dirty="0" smtClean="0"/>
              <a:t>Use HTTP 1.1 </a:t>
            </a:r>
          </a:p>
          <a:p>
            <a:pPr lvl="1" eaLnBrk="1" hangingPunct="1"/>
            <a:r>
              <a:rPr lang="en-US" u="sng" dirty="0" smtClean="0"/>
              <a:t>Headers</a:t>
            </a:r>
          </a:p>
          <a:p>
            <a:pPr lvl="2" eaLnBrk="1" hangingPunct="1"/>
            <a:r>
              <a:rPr lang="en-US" dirty="0" smtClean="0"/>
              <a:t>Additional information to aid processing</a:t>
            </a:r>
          </a:p>
          <a:p>
            <a:pPr lvl="3" eaLnBrk="1" hangingPunct="1"/>
            <a:r>
              <a:rPr lang="en-US" dirty="0" smtClean="0"/>
              <a:t>e.g. </a:t>
            </a:r>
            <a:r>
              <a:rPr lang="en-US" dirty="0" smtClean="0">
                <a:latin typeface="Courier New" pitchFamily="49" charset="0"/>
              </a:rPr>
              <a:t>Accept-Language: en</a:t>
            </a:r>
            <a:r>
              <a:rPr lang="en-US" dirty="0" smtClean="0"/>
              <a:t> </a:t>
            </a:r>
          </a:p>
          <a:p>
            <a:pPr lvl="2" eaLnBrk="1" hangingPunct="1"/>
            <a:r>
              <a:rPr lang="en-US" dirty="0" smtClean="0"/>
              <a:t>As many as needed</a:t>
            </a:r>
          </a:p>
          <a:p>
            <a:pPr lvl="1" eaLnBrk="1" hangingPunct="1"/>
            <a:r>
              <a:rPr lang="en-US" u="sng" dirty="0" smtClean="0"/>
              <a:t>Empty line </a:t>
            </a:r>
          </a:p>
          <a:p>
            <a:pPr lvl="2" eaLnBrk="1" hangingPunct="1"/>
            <a:r>
              <a:rPr lang="en-US" dirty="0" smtClean="0"/>
              <a:t>Signals the end of the headers</a:t>
            </a:r>
          </a:p>
          <a:p>
            <a:pPr lvl="1" eaLnBrk="1" hangingPunct="1"/>
            <a:r>
              <a:rPr lang="en-US" u="sng" dirty="0" smtClean="0"/>
              <a:t>Message body </a:t>
            </a:r>
          </a:p>
          <a:p>
            <a:pPr lvl="2" eaLnBrk="1" hangingPunct="1"/>
            <a:r>
              <a:rPr lang="en-US" dirty="0" smtClean="0"/>
              <a:t>Optional</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smtClean="0"/>
              <a:t>Request message</a:t>
            </a:r>
          </a:p>
        </p:txBody>
      </p:sp>
      <p:sp>
        <p:nvSpPr>
          <p:cNvPr id="10243" name="Rectangle 3"/>
          <p:cNvSpPr>
            <a:spLocks noGrp="1" noChangeArrowheads="1"/>
          </p:cNvSpPr>
          <p:nvPr>
            <p:ph type="body" idx="1"/>
          </p:nvPr>
        </p:nvSpPr>
        <p:spPr>
          <a:xfrm>
            <a:off x="762000" y="1600200"/>
            <a:ext cx="7924800" cy="4530725"/>
          </a:xfrm>
        </p:spPr>
        <p:txBody>
          <a:bodyPr/>
          <a:lstStyle/>
          <a:p>
            <a:pPr eaLnBrk="1" hangingPunct="1"/>
            <a:r>
              <a:rPr lang="en-US" dirty="0" smtClean="0"/>
              <a:t>Request line and headers must all end with CRLF</a:t>
            </a:r>
          </a:p>
          <a:p>
            <a:pPr lvl="1" eaLnBrk="1" hangingPunct="1"/>
            <a:r>
              <a:rPr lang="en-US" i="1" dirty="0" smtClean="0"/>
              <a:t>Carriage return </a:t>
            </a:r>
            <a:r>
              <a:rPr lang="en-US" dirty="0" smtClean="0"/>
              <a:t>followed by a </a:t>
            </a:r>
            <a:r>
              <a:rPr lang="en-US" i="1" dirty="0" smtClean="0"/>
              <a:t>line feed</a:t>
            </a:r>
          </a:p>
          <a:p>
            <a:pPr lvl="2" eaLnBrk="1" hangingPunct="1"/>
            <a:r>
              <a:rPr lang="en-US" dirty="0" smtClean="0"/>
              <a:t>ASCII Code 13 followed by ASCII Code 10</a:t>
            </a:r>
          </a:p>
          <a:p>
            <a:pPr lvl="1" eaLnBrk="1" hangingPunct="1"/>
            <a:r>
              <a:rPr lang="en-US" dirty="0" smtClean="0"/>
              <a:t>An empty line must consist of only CRLF and no other whitespace</a:t>
            </a:r>
          </a:p>
          <a:p>
            <a:pPr lvl="1" eaLnBrk="1" hangingPunct="1"/>
            <a:r>
              <a:rPr lang="en-US" dirty="0" smtClean="0"/>
              <a:t>HTTP/1.1: all headers except Host are optional</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HTTP Methods</a:t>
            </a:r>
          </a:p>
        </p:txBody>
      </p:sp>
      <p:sp>
        <p:nvSpPr>
          <p:cNvPr id="11267" name="Rectangle 3"/>
          <p:cNvSpPr>
            <a:spLocks noGrp="1" noChangeArrowheads="1"/>
          </p:cNvSpPr>
          <p:nvPr>
            <p:ph type="body" idx="1"/>
          </p:nvPr>
        </p:nvSpPr>
        <p:spPr/>
        <p:txBody>
          <a:bodyPr/>
          <a:lstStyle/>
          <a:p>
            <a:pPr eaLnBrk="1" hangingPunct="1"/>
            <a:r>
              <a:rPr lang="en-US" sz="3100" dirty="0" smtClean="0"/>
              <a:t>HTTP defines eight </a:t>
            </a:r>
            <a:r>
              <a:rPr lang="en-US" sz="3100" i="1" dirty="0" smtClean="0"/>
              <a:t>methods</a:t>
            </a:r>
          </a:p>
          <a:p>
            <a:pPr lvl="1" eaLnBrk="1" hangingPunct="1"/>
            <a:r>
              <a:rPr lang="en-US" sz="2900" dirty="0" smtClean="0"/>
              <a:t>Indicates the </a:t>
            </a:r>
            <a:r>
              <a:rPr lang="en-US" sz="2900" dirty="0" smtClean="0">
                <a:solidFill>
                  <a:srgbClr val="FF0000"/>
                </a:solidFill>
              </a:rPr>
              <a:t>desired action </a:t>
            </a:r>
            <a:r>
              <a:rPr lang="en-US" sz="2900" dirty="0" smtClean="0"/>
              <a:t>to be performed on the identified resource</a:t>
            </a:r>
          </a:p>
          <a:p>
            <a:pPr lvl="1" eaLnBrk="1" hangingPunct="1"/>
            <a:r>
              <a:rPr lang="en-US" sz="2900" dirty="0" smtClean="0"/>
              <a:t>Sometimes referred to as "</a:t>
            </a:r>
            <a:r>
              <a:rPr lang="en-US" sz="2900" i="1" dirty="0" smtClean="0"/>
              <a:t>verbs</a:t>
            </a:r>
            <a:r>
              <a:rPr lang="en-US" sz="2900" dirty="0" smtClean="0"/>
              <a:t>"</a:t>
            </a:r>
          </a:p>
          <a:p>
            <a:pPr eaLnBrk="1" hangingPunct="1"/>
            <a:endParaRPr lang="en-US" dirty="0" smtClean="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Request Methods (the big 3)</a:t>
            </a:r>
          </a:p>
        </p:txBody>
      </p:sp>
      <p:sp>
        <p:nvSpPr>
          <p:cNvPr id="12291" name="Rectangle 3"/>
          <p:cNvSpPr>
            <a:spLocks noGrp="1" noChangeArrowheads="1"/>
          </p:cNvSpPr>
          <p:nvPr>
            <p:ph type="body" idx="1"/>
          </p:nvPr>
        </p:nvSpPr>
        <p:spPr>
          <a:xfrm>
            <a:off x="609600" y="1524000"/>
            <a:ext cx="8382000" cy="5334000"/>
          </a:xfrm>
        </p:spPr>
        <p:txBody>
          <a:bodyPr>
            <a:normAutofit fontScale="92500" lnSpcReduction="10000"/>
          </a:bodyPr>
          <a:lstStyle/>
          <a:p>
            <a:pPr eaLnBrk="1" hangingPunct="1">
              <a:lnSpc>
                <a:spcPct val="80000"/>
              </a:lnSpc>
            </a:pPr>
            <a:r>
              <a:rPr lang="en-US" sz="2400" dirty="0" smtClean="0"/>
              <a:t>GET</a:t>
            </a:r>
          </a:p>
          <a:p>
            <a:pPr lvl="1" eaLnBrk="1" hangingPunct="1">
              <a:lnSpc>
                <a:spcPct val="80000"/>
              </a:lnSpc>
            </a:pPr>
            <a:r>
              <a:rPr lang="en-US" sz="2000" dirty="0" smtClean="0"/>
              <a:t>Requests the specified resource</a:t>
            </a:r>
          </a:p>
          <a:p>
            <a:pPr lvl="2" eaLnBrk="1" hangingPunct="1">
              <a:lnSpc>
                <a:spcPct val="80000"/>
              </a:lnSpc>
            </a:pPr>
            <a:r>
              <a:rPr lang="en-US" sz="1800" dirty="0" smtClean="0"/>
              <a:t>Most common method used on the Web today</a:t>
            </a:r>
          </a:p>
          <a:p>
            <a:pPr lvl="3" eaLnBrk="1" hangingPunct="1">
              <a:lnSpc>
                <a:spcPct val="80000"/>
              </a:lnSpc>
            </a:pPr>
            <a:r>
              <a:rPr lang="en-US" sz="1500" dirty="0" smtClean="0"/>
              <a:t>Data, e.g. parameters, (if any) sent as part of the URL</a:t>
            </a:r>
          </a:p>
          <a:p>
            <a:pPr lvl="2" eaLnBrk="1" hangingPunct="1">
              <a:lnSpc>
                <a:spcPct val="80000"/>
              </a:lnSpc>
            </a:pPr>
            <a:r>
              <a:rPr lang="en-US" sz="1800" dirty="0" smtClean="0"/>
              <a:t>Data (if present) is part of the URL</a:t>
            </a:r>
          </a:p>
          <a:p>
            <a:pPr lvl="2" eaLnBrk="1" hangingPunct="1">
              <a:lnSpc>
                <a:spcPct val="80000"/>
              </a:lnSpc>
            </a:pPr>
            <a:r>
              <a:rPr lang="en-US" sz="1800" dirty="0" smtClean="0"/>
              <a:t>Should</a:t>
            </a:r>
            <a:r>
              <a:rPr lang="en-US" sz="1800" b="1" i="1" dirty="0" smtClean="0"/>
              <a:t> not </a:t>
            </a:r>
            <a:r>
              <a:rPr lang="en-US" sz="1800" dirty="0" smtClean="0"/>
              <a:t>be used for operations that cause side-effects</a:t>
            </a:r>
          </a:p>
          <a:p>
            <a:pPr lvl="3" eaLnBrk="1" hangingPunct="1">
              <a:lnSpc>
                <a:spcPct val="80000"/>
              </a:lnSpc>
            </a:pPr>
            <a:r>
              <a:rPr lang="en-US" sz="1600" dirty="0" smtClean="0"/>
              <a:t>E.g. Changes the state of the server</a:t>
            </a:r>
          </a:p>
          <a:p>
            <a:pPr lvl="3" eaLnBrk="1" hangingPunct="1">
              <a:lnSpc>
                <a:spcPct val="80000"/>
              </a:lnSpc>
            </a:pPr>
            <a:r>
              <a:rPr lang="en-US" sz="1600" dirty="0" smtClean="0"/>
              <a:t>Using it for actions in web applications is a common misuse</a:t>
            </a:r>
          </a:p>
          <a:p>
            <a:pPr lvl="2" eaLnBrk="1" hangingPunct="1">
              <a:lnSpc>
                <a:spcPct val="80000"/>
              </a:lnSpc>
            </a:pPr>
            <a:r>
              <a:rPr lang="en-US" sz="1800" dirty="0" smtClean="0"/>
              <a:t>See '</a:t>
            </a:r>
            <a:r>
              <a:rPr lang="en-US" sz="1800" i="1" dirty="0" smtClean="0"/>
              <a:t>safe methods</a:t>
            </a:r>
            <a:r>
              <a:rPr lang="en-US" sz="1800" dirty="0" smtClean="0"/>
              <a:t>' later</a:t>
            </a:r>
          </a:p>
          <a:p>
            <a:pPr eaLnBrk="1" hangingPunct="1">
              <a:lnSpc>
                <a:spcPct val="80000"/>
              </a:lnSpc>
            </a:pPr>
            <a:r>
              <a:rPr lang="en-US" sz="2400" dirty="0" smtClean="0"/>
              <a:t>POST</a:t>
            </a:r>
          </a:p>
          <a:p>
            <a:pPr lvl="1" eaLnBrk="1" hangingPunct="1">
              <a:lnSpc>
                <a:spcPct val="80000"/>
              </a:lnSpc>
            </a:pPr>
            <a:r>
              <a:rPr lang="en-US" sz="2000" dirty="0" smtClean="0"/>
              <a:t>Usually submits data to be processed by </a:t>
            </a:r>
            <a:r>
              <a:rPr lang="en-US" sz="2000" dirty="0"/>
              <a:t>the identified </a:t>
            </a:r>
            <a:r>
              <a:rPr lang="en-US" sz="2000" dirty="0" smtClean="0"/>
              <a:t>resource</a:t>
            </a:r>
          </a:p>
          <a:p>
            <a:pPr lvl="2" eaLnBrk="1" hangingPunct="1">
              <a:lnSpc>
                <a:spcPct val="80000"/>
              </a:lnSpc>
            </a:pPr>
            <a:r>
              <a:rPr lang="en-US" sz="1700" dirty="0" smtClean="0"/>
              <a:t>Typically from an </a:t>
            </a:r>
            <a:r>
              <a:rPr lang="en-US" sz="1700" dirty="0" smtClean="0">
                <a:hlinkClick r:id="rId3" tooltip="HTML form"/>
              </a:rPr>
              <a:t>HTML form</a:t>
            </a:r>
            <a:endParaRPr lang="en-US" sz="1700" dirty="0" smtClean="0"/>
          </a:p>
          <a:p>
            <a:pPr lvl="2" eaLnBrk="1" hangingPunct="1">
              <a:lnSpc>
                <a:spcPct val="80000"/>
              </a:lnSpc>
            </a:pPr>
            <a:r>
              <a:rPr lang="en-US" sz="1800" dirty="0" smtClean="0"/>
              <a:t>Data is part of the body of the request</a:t>
            </a:r>
          </a:p>
          <a:p>
            <a:pPr lvl="2" eaLnBrk="1" hangingPunct="1">
              <a:lnSpc>
                <a:spcPct val="80000"/>
              </a:lnSpc>
            </a:pPr>
            <a:r>
              <a:rPr lang="en-US" sz="1800" dirty="0" smtClean="0"/>
              <a:t>On the server this may result in:</a:t>
            </a:r>
          </a:p>
          <a:p>
            <a:pPr lvl="3" eaLnBrk="1" hangingPunct="1">
              <a:lnSpc>
                <a:spcPct val="80000"/>
              </a:lnSpc>
            </a:pPr>
            <a:r>
              <a:rPr lang="en-US" sz="1500" dirty="0" smtClean="0"/>
              <a:t>Creation of a new resource</a:t>
            </a:r>
          </a:p>
          <a:p>
            <a:pPr lvl="3" eaLnBrk="1" hangingPunct="1">
              <a:lnSpc>
                <a:spcPct val="80000"/>
              </a:lnSpc>
            </a:pPr>
            <a:r>
              <a:rPr lang="en-US" sz="1500" dirty="0" smtClean="0"/>
              <a:t>Updating of existing resources</a:t>
            </a:r>
          </a:p>
          <a:p>
            <a:pPr lvl="3" eaLnBrk="1" hangingPunct="1">
              <a:lnSpc>
                <a:spcPct val="80000"/>
              </a:lnSpc>
            </a:pPr>
            <a:r>
              <a:rPr lang="en-US" sz="1500" dirty="0" smtClean="0"/>
              <a:t>Or both</a:t>
            </a:r>
          </a:p>
          <a:p>
            <a:pPr eaLnBrk="1" hangingPunct="1">
              <a:lnSpc>
                <a:spcPct val="80000"/>
              </a:lnSpc>
            </a:pPr>
            <a:r>
              <a:rPr lang="en-US" sz="2400" dirty="0" smtClean="0"/>
              <a:t>HEAD</a:t>
            </a:r>
          </a:p>
          <a:p>
            <a:pPr lvl="1" eaLnBrk="1" hangingPunct="1">
              <a:lnSpc>
                <a:spcPct val="80000"/>
              </a:lnSpc>
            </a:pPr>
            <a:r>
              <a:rPr lang="en-US" sz="2000" dirty="0" smtClean="0"/>
              <a:t>Asks for the response identical to the one that would correspond to a GET request, but without the response body</a:t>
            </a:r>
          </a:p>
          <a:p>
            <a:pPr lvl="2" eaLnBrk="1" hangingPunct="1">
              <a:lnSpc>
                <a:spcPct val="80000"/>
              </a:lnSpc>
            </a:pPr>
            <a:r>
              <a:rPr lang="en-US" sz="1800" dirty="0" smtClean="0"/>
              <a:t>Useful for retrieving meta-information written in response headers, without having to transport the entire content</a:t>
            </a:r>
          </a:p>
          <a:p>
            <a:pPr eaLnBrk="1" hangingPunct="1">
              <a:lnSpc>
                <a:spcPct val="80000"/>
              </a:lnSpc>
            </a:pPr>
            <a:endParaRPr lang="en-US" sz="2300" dirty="0" smtClean="0"/>
          </a:p>
          <a:p>
            <a:pPr eaLnBrk="1" hangingPunct="1">
              <a:lnSpc>
                <a:spcPct val="80000"/>
              </a:lnSpc>
            </a:pPr>
            <a:endParaRPr lang="en-US" sz="1400" dirty="0" smtClean="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000" dirty="0" smtClean="0"/>
              <a:t>Request methods (the rest)</a:t>
            </a:r>
          </a:p>
        </p:txBody>
      </p:sp>
      <p:sp>
        <p:nvSpPr>
          <p:cNvPr id="13315" name="Rectangle 3"/>
          <p:cNvSpPr>
            <a:spLocks noGrp="1" noChangeArrowheads="1"/>
          </p:cNvSpPr>
          <p:nvPr>
            <p:ph type="body" idx="1"/>
          </p:nvPr>
        </p:nvSpPr>
        <p:spPr>
          <a:xfrm>
            <a:off x="533400" y="1524000"/>
            <a:ext cx="8305800" cy="4724400"/>
          </a:xfrm>
        </p:spPr>
        <p:txBody>
          <a:bodyPr/>
          <a:lstStyle/>
          <a:p>
            <a:pPr eaLnBrk="1" hangingPunct="1">
              <a:lnSpc>
                <a:spcPct val="80000"/>
              </a:lnSpc>
            </a:pPr>
            <a:r>
              <a:rPr lang="en-US" sz="2400" dirty="0" smtClean="0"/>
              <a:t>PUT</a:t>
            </a:r>
          </a:p>
          <a:p>
            <a:pPr lvl="1" eaLnBrk="1" hangingPunct="1">
              <a:lnSpc>
                <a:spcPct val="80000"/>
              </a:lnSpc>
            </a:pPr>
            <a:r>
              <a:rPr lang="en-US" sz="2100" dirty="0" smtClean="0"/>
              <a:t>Uploads a representation of the specified resource</a:t>
            </a:r>
          </a:p>
          <a:p>
            <a:pPr eaLnBrk="1" hangingPunct="1">
              <a:lnSpc>
                <a:spcPct val="80000"/>
              </a:lnSpc>
            </a:pPr>
            <a:r>
              <a:rPr lang="en-US" sz="2400" dirty="0" smtClean="0"/>
              <a:t>DELETE</a:t>
            </a:r>
          </a:p>
          <a:p>
            <a:pPr lvl="1" eaLnBrk="1" hangingPunct="1">
              <a:lnSpc>
                <a:spcPct val="80000"/>
              </a:lnSpc>
            </a:pPr>
            <a:r>
              <a:rPr lang="en-US" sz="2100" dirty="0" smtClean="0"/>
              <a:t>Deletes the specified resource</a:t>
            </a:r>
          </a:p>
          <a:p>
            <a:pPr eaLnBrk="1" hangingPunct="1">
              <a:lnSpc>
                <a:spcPct val="80000"/>
              </a:lnSpc>
            </a:pPr>
            <a:r>
              <a:rPr lang="en-US" sz="2400" dirty="0" smtClean="0"/>
              <a:t>TRACE</a:t>
            </a:r>
          </a:p>
          <a:p>
            <a:pPr lvl="1" eaLnBrk="1" hangingPunct="1">
              <a:lnSpc>
                <a:spcPct val="80000"/>
              </a:lnSpc>
            </a:pPr>
            <a:r>
              <a:rPr lang="en-US" sz="2100" dirty="0" smtClean="0"/>
              <a:t>Echoes back the received request</a:t>
            </a:r>
          </a:p>
          <a:p>
            <a:pPr lvl="2" eaLnBrk="1" hangingPunct="1">
              <a:lnSpc>
                <a:spcPct val="80000"/>
              </a:lnSpc>
            </a:pPr>
            <a:r>
              <a:rPr lang="en-US" sz="2000" dirty="0" smtClean="0"/>
              <a:t>Allows a client to see what intermediate servers are adding or changing in the request</a:t>
            </a:r>
          </a:p>
          <a:p>
            <a:pPr eaLnBrk="1" hangingPunct="1">
              <a:lnSpc>
                <a:spcPct val="80000"/>
              </a:lnSpc>
            </a:pPr>
            <a:r>
              <a:rPr lang="en-US" sz="2400" dirty="0" smtClean="0"/>
              <a:t>OPTIONS</a:t>
            </a:r>
          </a:p>
          <a:p>
            <a:pPr lvl="1" eaLnBrk="1" hangingPunct="1">
              <a:lnSpc>
                <a:spcPct val="80000"/>
              </a:lnSpc>
            </a:pPr>
            <a:r>
              <a:rPr lang="en-US" sz="2100" dirty="0" smtClean="0"/>
              <a:t>Returns the HTTP methods that the server supports</a:t>
            </a:r>
          </a:p>
          <a:p>
            <a:pPr lvl="2" eaLnBrk="1" hangingPunct="1">
              <a:lnSpc>
                <a:spcPct val="80000"/>
              </a:lnSpc>
            </a:pPr>
            <a:r>
              <a:rPr lang="en-US" sz="2000" dirty="0" smtClean="0"/>
              <a:t>Can be used to check the functions available on a web server</a:t>
            </a:r>
          </a:p>
          <a:p>
            <a:pPr eaLnBrk="1" hangingPunct="1">
              <a:lnSpc>
                <a:spcPct val="80000"/>
              </a:lnSpc>
            </a:pPr>
            <a:r>
              <a:rPr lang="en-US" sz="2400" dirty="0" smtClean="0"/>
              <a:t>CONNECT</a:t>
            </a:r>
          </a:p>
          <a:p>
            <a:pPr lvl="1" eaLnBrk="1" hangingPunct="1">
              <a:lnSpc>
                <a:spcPct val="80000"/>
              </a:lnSpc>
            </a:pPr>
            <a:r>
              <a:rPr lang="en-US" sz="2100" dirty="0" smtClean="0"/>
              <a:t>Converts the request connection to a transparent TCP/IP tunnel</a:t>
            </a:r>
          </a:p>
          <a:p>
            <a:pPr lvl="2" eaLnBrk="1" hangingPunct="1">
              <a:lnSpc>
                <a:spcPct val="80000"/>
              </a:lnSpc>
            </a:pPr>
            <a:r>
              <a:rPr lang="en-US" sz="2000" dirty="0" smtClean="0"/>
              <a:t>Usually to facilitate SSL-encrypted communication (HTTPS) through an unencrypted HTTP proxy</a:t>
            </a:r>
          </a:p>
          <a:p>
            <a:pPr eaLnBrk="1" hangingPunct="1">
              <a:lnSpc>
                <a:spcPct val="80000"/>
              </a:lnSpc>
            </a:pPr>
            <a:endParaRPr lang="en-US" sz="1600" dirty="0" smtClean="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500" b="1" smtClean="0"/>
              <a:t>Request methods</a:t>
            </a:r>
          </a:p>
        </p:txBody>
      </p:sp>
      <p:sp>
        <p:nvSpPr>
          <p:cNvPr id="14339" name="Rectangle 3"/>
          <p:cNvSpPr>
            <a:spLocks noGrp="1" noChangeArrowheads="1"/>
          </p:cNvSpPr>
          <p:nvPr>
            <p:ph type="body" idx="1"/>
          </p:nvPr>
        </p:nvSpPr>
        <p:spPr>
          <a:xfrm>
            <a:off x="762000" y="1905000"/>
            <a:ext cx="8077200" cy="3505200"/>
          </a:xfrm>
        </p:spPr>
        <p:txBody>
          <a:bodyPr/>
          <a:lstStyle/>
          <a:p>
            <a:pPr eaLnBrk="1" hangingPunct="1">
              <a:lnSpc>
                <a:spcPct val="80000"/>
              </a:lnSpc>
            </a:pPr>
            <a:r>
              <a:rPr lang="en-US" sz="3200" dirty="0" smtClean="0"/>
              <a:t>HTTP servers should implement the following methods:</a:t>
            </a:r>
          </a:p>
          <a:p>
            <a:pPr lvl="1" eaLnBrk="1" hangingPunct="1">
              <a:lnSpc>
                <a:spcPct val="80000"/>
              </a:lnSpc>
            </a:pPr>
            <a:r>
              <a:rPr lang="en-US" sz="2800" dirty="0" smtClean="0"/>
              <a:t>GET</a:t>
            </a:r>
          </a:p>
          <a:p>
            <a:pPr lvl="1" eaLnBrk="1" hangingPunct="1">
              <a:lnSpc>
                <a:spcPct val="80000"/>
              </a:lnSpc>
            </a:pPr>
            <a:r>
              <a:rPr lang="en-US" sz="2800" dirty="0" smtClean="0"/>
              <a:t>HEAD</a:t>
            </a:r>
          </a:p>
          <a:p>
            <a:pPr lvl="1" eaLnBrk="1" hangingPunct="1">
              <a:lnSpc>
                <a:spcPct val="80000"/>
              </a:lnSpc>
            </a:pPr>
            <a:r>
              <a:rPr lang="en-US" sz="2800" dirty="0" smtClean="0"/>
              <a:t>OPTIONS</a:t>
            </a:r>
          </a:p>
          <a:p>
            <a:pPr lvl="2" eaLnBrk="1" hangingPunct="1">
              <a:lnSpc>
                <a:spcPct val="80000"/>
              </a:lnSpc>
            </a:pPr>
            <a:r>
              <a:rPr lang="en-US" sz="2800" dirty="0" smtClean="0"/>
              <a:t>Whenever possible</a:t>
            </a:r>
          </a:p>
          <a:p>
            <a:pPr lvl="2" eaLnBrk="1" hangingPunct="1">
              <a:lnSpc>
                <a:spcPct val="80000"/>
              </a:lnSpc>
            </a:pPr>
            <a:endParaRPr lang="en-US" sz="2800" b="1" dirty="0" smtClean="0"/>
          </a:p>
          <a:p>
            <a:pPr eaLnBrk="1" hangingPunct="1">
              <a:lnSpc>
                <a:spcPct val="80000"/>
              </a:lnSpc>
            </a:pPr>
            <a:r>
              <a:rPr lang="en-US" sz="3300" dirty="0" smtClean="0"/>
              <a:t>Note POST is not required</a:t>
            </a:r>
          </a:p>
          <a:p>
            <a:pPr eaLnBrk="1" hangingPunct="1">
              <a:lnSpc>
                <a:spcPct val="80000"/>
              </a:lnSpc>
            </a:pPr>
            <a:endParaRPr lang="en-US" sz="1400" dirty="0" smtClean="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500" b="1" smtClean="0"/>
              <a:t>Request methods</a:t>
            </a:r>
          </a:p>
        </p:txBody>
      </p:sp>
      <p:sp>
        <p:nvSpPr>
          <p:cNvPr id="15363" name="Rectangle 3"/>
          <p:cNvSpPr>
            <a:spLocks noGrp="1" noChangeArrowheads="1"/>
          </p:cNvSpPr>
          <p:nvPr>
            <p:ph type="body" idx="1"/>
          </p:nvPr>
        </p:nvSpPr>
        <p:spPr>
          <a:xfrm>
            <a:off x="228600" y="1600200"/>
            <a:ext cx="8915400" cy="5257800"/>
          </a:xfrm>
        </p:spPr>
        <p:txBody>
          <a:bodyPr/>
          <a:lstStyle/>
          <a:p>
            <a:pPr eaLnBrk="1" hangingPunct="1">
              <a:lnSpc>
                <a:spcPct val="80000"/>
              </a:lnSpc>
            </a:pPr>
            <a:r>
              <a:rPr lang="en-US" sz="3600" b="1" dirty="0" smtClean="0"/>
              <a:t>Safe methods</a:t>
            </a:r>
          </a:p>
          <a:p>
            <a:pPr lvl="1" eaLnBrk="1" hangingPunct="1">
              <a:lnSpc>
                <a:spcPct val="80000"/>
              </a:lnSpc>
            </a:pPr>
            <a:r>
              <a:rPr lang="en-US" sz="2800" dirty="0" smtClean="0"/>
              <a:t>Some methods are defined as </a:t>
            </a:r>
            <a:r>
              <a:rPr lang="en-US" sz="2800" i="1" dirty="0" smtClean="0">
                <a:solidFill>
                  <a:srgbClr val="FF0000"/>
                </a:solidFill>
              </a:rPr>
              <a:t>safe</a:t>
            </a:r>
          </a:p>
          <a:p>
            <a:pPr lvl="2" eaLnBrk="1" hangingPunct="1">
              <a:lnSpc>
                <a:spcPct val="80000"/>
              </a:lnSpc>
            </a:pPr>
            <a:r>
              <a:rPr lang="en-US" sz="2400" dirty="0" smtClean="0"/>
              <a:t>e.g. HEAD or GET</a:t>
            </a:r>
            <a:endParaRPr lang="en-US" sz="2500" i="1" dirty="0" smtClean="0">
              <a:solidFill>
                <a:srgbClr val="FF0000"/>
              </a:solidFill>
            </a:endParaRPr>
          </a:p>
          <a:p>
            <a:pPr lvl="2" eaLnBrk="1" hangingPunct="1">
              <a:lnSpc>
                <a:spcPct val="80000"/>
              </a:lnSpc>
            </a:pPr>
            <a:r>
              <a:rPr lang="en-US" sz="2400" dirty="0" smtClean="0"/>
              <a:t>Intended only for information retrieval</a:t>
            </a:r>
          </a:p>
          <a:p>
            <a:pPr lvl="2" eaLnBrk="1" hangingPunct="1">
              <a:lnSpc>
                <a:spcPct val="80000"/>
              </a:lnSpc>
            </a:pPr>
            <a:r>
              <a:rPr lang="en-US" sz="2400" dirty="0" smtClean="0"/>
              <a:t>Should not change the state of the server</a:t>
            </a:r>
          </a:p>
          <a:p>
            <a:pPr lvl="3" eaLnBrk="1" hangingPunct="1">
              <a:lnSpc>
                <a:spcPct val="80000"/>
              </a:lnSpc>
            </a:pPr>
            <a:r>
              <a:rPr lang="en-US" dirty="0" smtClean="0"/>
              <a:t>In other words, they should not have side effects</a:t>
            </a:r>
          </a:p>
          <a:p>
            <a:pPr lvl="1" eaLnBrk="1" hangingPunct="1">
              <a:lnSpc>
                <a:spcPct val="80000"/>
              </a:lnSpc>
            </a:pPr>
            <a:r>
              <a:rPr lang="en-US" sz="2800" dirty="0" smtClean="0"/>
              <a:t>Unsafe methods should be displayed to the user in a special way</a:t>
            </a:r>
          </a:p>
          <a:p>
            <a:pPr lvl="2" eaLnBrk="1" hangingPunct="1">
              <a:lnSpc>
                <a:spcPct val="80000"/>
              </a:lnSpc>
            </a:pPr>
            <a:r>
              <a:rPr lang="en-US" sz="2400" dirty="0" smtClean="0"/>
              <a:t>e.g. POST, PUT and DELETE</a:t>
            </a:r>
            <a:endParaRPr lang="en-US" sz="2500" dirty="0" smtClean="0"/>
          </a:p>
          <a:p>
            <a:pPr lvl="2" eaLnBrk="1" hangingPunct="1">
              <a:lnSpc>
                <a:spcPct val="80000"/>
              </a:lnSpc>
            </a:pPr>
            <a:r>
              <a:rPr lang="en-US" sz="2800" dirty="0" smtClean="0"/>
              <a:t>Typically as buttons rather than links</a:t>
            </a:r>
          </a:p>
          <a:p>
            <a:pPr lvl="2" eaLnBrk="1" hangingPunct="1">
              <a:lnSpc>
                <a:spcPct val="80000"/>
              </a:lnSpc>
            </a:pPr>
            <a:r>
              <a:rPr lang="en-US" sz="2800" dirty="0" smtClean="0"/>
              <a:t>Make the user aware of possible obligations</a:t>
            </a:r>
          </a:p>
          <a:p>
            <a:pPr lvl="3" eaLnBrk="1" hangingPunct="1">
              <a:lnSpc>
                <a:spcPct val="80000"/>
              </a:lnSpc>
            </a:pPr>
            <a:r>
              <a:rPr lang="en-US" sz="2400" dirty="0" smtClean="0"/>
              <a:t>Such as a button that causes a financial transaction</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500" b="1" smtClean="0"/>
              <a:t>Request methods</a:t>
            </a:r>
          </a:p>
        </p:txBody>
      </p:sp>
      <p:sp>
        <p:nvSpPr>
          <p:cNvPr id="15363" name="Rectangle 3"/>
          <p:cNvSpPr>
            <a:spLocks noGrp="1" noChangeArrowheads="1"/>
          </p:cNvSpPr>
          <p:nvPr>
            <p:ph type="body" idx="1"/>
          </p:nvPr>
        </p:nvSpPr>
        <p:spPr>
          <a:xfrm>
            <a:off x="228600" y="1600200"/>
            <a:ext cx="8915400" cy="5257800"/>
          </a:xfrm>
        </p:spPr>
        <p:txBody>
          <a:bodyPr/>
          <a:lstStyle/>
          <a:p>
            <a:pPr eaLnBrk="1" hangingPunct="1">
              <a:lnSpc>
                <a:spcPct val="80000"/>
              </a:lnSpc>
            </a:pPr>
            <a:r>
              <a:rPr lang="en-US" sz="3600" b="1" dirty="0" smtClean="0"/>
              <a:t>Safe methods</a:t>
            </a:r>
          </a:p>
          <a:p>
            <a:pPr lvl="1" eaLnBrk="1" hangingPunct="1">
              <a:lnSpc>
                <a:spcPct val="80000"/>
              </a:lnSpc>
            </a:pPr>
            <a:r>
              <a:rPr lang="en-US" sz="2800" dirty="0" smtClean="0"/>
              <a:t>Despite the required safety of </a:t>
            </a:r>
            <a:r>
              <a:rPr lang="en-US" sz="2800" i="1" dirty="0" smtClean="0"/>
              <a:t>GET</a:t>
            </a:r>
            <a:r>
              <a:rPr lang="en-US" sz="2800" dirty="0" smtClean="0"/>
              <a:t> requests they can cause changes on the server</a:t>
            </a:r>
          </a:p>
          <a:p>
            <a:pPr lvl="2" eaLnBrk="1" hangingPunct="1">
              <a:lnSpc>
                <a:spcPct val="80000"/>
              </a:lnSpc>
            </a:pPr>
            <a:r>
              <a:rPr lang="en-US" sz="2800" dirty="0" smtClean="0"/>
              <a:t>For example:</a:t>
            </a:r>
          </a:p>
          <a:p>
            <a:pPr lvl="3" eaLnBrk="1" hangingPunct="1">
              <a:lnSpc>
                <a:spcPct val="80000"/>
              </a:lnSpc>
            </a:pPr>
            <a:r>
              <a:rPr lang="en-US" dirty="0" smtClean="0"/>
              <a:t>Web server may use the retrieval through a simple hyperlink to initiate deletion of a domain database record</a:t>
            </a:r>
          </a:p>
          <a:p>
            <a:pPr lvl="4" eaLnBrk="1" hangingPunct="1">
              <a:lnSpc>
                <a:spcPct val="80000"/>
              </a:lnSpc>
            </a:pPr>
            <a:r>
              <a:rPr lang="en-US" dirty="0" smtClean="0"/>
              <a:t>Thus causing a change of the server's state as a side-effect of a GET request</a:t>
            </a:r>
          </a:p>
          <a:p>
            <a:pPr lvl="4" eaLnBrk="1" hangingPunct="1">
              <a:lnSpc>
                <a:spcPct val="80000"/>
              </a:lnSpc>
            </a:pPr>
            <a:r>
              <a:rPr lang="en-US" dirty="0" smtClean="0"/>
              <a:t>This is discouraged, because it can cause problems for:</a:t>
            </a:r>
          </a:p>
          <a:p>
            <a:pPr lvl="5">
              <a:lnSpc>
                <a:spcPct val="80000"/>
              </a:lnSpc>
            </a:pPr>
            <a:r>
              <a:rPr lang="en-US" dirty="0" smtClean="0"/>
              <a:t> Web caching</a:t>
            </a:r>
          </a:p>
          <a:p>
            <a:pPr lvl="5">
              <a:lnSpc>
                <a:spcPct val="80000"/>
              </a:lnSpc>
            </a:pPr>
            <a:r>
              <a:rPr lang="en-US" dirty="0" smtClean="0"/>
              <a:t>Search engines</a:t>
            </a:r>
          </a:p>
          <a:p>
            <a:pPr lvl="5">
              <a:lnSpc>
                <a:spcPct val="80000"/>
              </a:lnSpc>
            </a:pPr>
            <a:r>
              <a:rPr lang="en-US" dirty="0" smtClean="0"/>
              <a:t>Other automated agents</a:t>
            </a:r>
          </a:p>
          <a:p>
            <a:pPr lvl="4">
              <a:lnSpc>
                <a:spcPct val="80000"/>
              </a:lnSpc>
            </a:pPr>
            <a:r>
              <a:rPr lang="en-US" dirty="0" smtClean="0"/>
              <a:t>Can make unintended changes on the server</a:t>
            </a:r>
          </a:p>
          <a:p>
            <a:pPr lvl="2" eaLnBrk="1" hangingPunct="1">
              <a:lnSpc>
                <a:spcPct val="80000"/>
              </a:lnSpc>
            </a:pPr>
            <a:r>
              <a:rPr lang="en-US" sz="2800" dirty="0" smtClean="0"/>
              <a:t>Another case is that a GET request may cause the server to create a cache space</a:t>
            </a:r>
            <a:endParaRPr lang="en-US" sz="2800" b="1" dirty="0" smtClean="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500" b="1" smtClean="0"/>
              <a:t>Request methods</a:t>
            </a:r>
          </a:p>
        </p:txBody>
      </p:sp>
      <p:sp>
        <p:nvSpPr>
          <p:cNvPr id="16387" name="Rectangle 3"/>
          <p:cNvSpPr>
            <a:spLocks noGrp="1" noChangeArrowheads="1"/>
          </p:cNvSpPr>
          <p:nvPr>
            <p:ph type="body" idx="1"/>
          </p:nvPr>
        </p:nvSpPr>
        <p:spPr>
          <a:xfrm>
            <a:off x="457200" y="1600200"/>
            <a:ext cx="8686800" cy="4953000"/>
          </a:xfrm>
        </p:spPr>
        <p:txBody>
          <a:bodyPr>
            <a:normAutofit lnSpcReduction="10000"/>
          </a:bodyPr>
          <a:lstStyle/>
          <a:p>
            <a:pPr eaLnBrk="1" hangingPunct="1">
              <a:lnSpc>
                <a:spcPct val="80000"/>
              </a:lnSpc>
            </a:pPr>
            <a:r>
              <a:rPr lang="en-US" sz="2400" b="1" dirty="0" smtClean="0"/>
              <a:t>Idempotent methods and Web Applications</a:t>
            </a:r>
          </a:p>
          <a:p>
            <a:pPr lvl="1" eaLnBrk="1" hangingPunct="1">
              <a:lnSpc>
                <a:spcPct val="80000"/>
              </a:lnSpc>
            </a:pPr>
            <a:r>
              <a:rPr lang="en-US" sz="2000" dirty="0" smtClean="0">
                <a:solidFill>
                  <a:srgbClr val="FF0000"/>
                </a:solidFill>
              </a:rPr>
              <a:t>Idempotent:</a:t>
            </a:r>
          </a:p>
          <a:p>
            <a:pPr lvl="2" eaLnBrk="1" hangingPunct="1">
              <a:lnSpc>
                <a:spcPct val="80000"/>
              </a:lnSpc>
            </a:pPr>
            <a:r>
              <a:rPr lang="en-US" sz="1800" dirty="0" smtClean="0"/>
              <a:t>Multiple identical requests should have the same effect as a single request</a:t>
            </a:r>
          </a:p>
          <a:p>
            <a:pPr lvl="2" eaLnBrk="1" hangingPunct="1">
              <a:lnSpc>
                <a:spcPct val="80000"/>
              </a:lnSpc>
            </a:pPr>
            <a:r>
              <a:rPr lang="en-US" sz="1800" dirty="0" smtClean="0"/>
              <a:t>GET, HEAD, PUT, DELETE</a:t>
            </a:r>
          </a:p>
          <a:p>
            <a:pPr lvl="3" eaLnBrk="1" hangingPunct="1">
              <a:lnSpc>
                <a:spcPct val="80000"/>
              </a:lnSpc>
            </a:pPr>
            <a:r>
              <a:rPr lang="en-US" sz="1600" dirty="0" smtClean="0"/>
              <a:t>OPTIONS and TRACE</a:t>
            </a:r>
            <a:r>
              <a:rPr lang="en-US" sz="1800" dirty="0" smtClean="0"/>
              <a:t>, being safe, are inherently idempotent</a:t>
            </a:r>
          </a:p>
          <a:p>
            <a:pPr lvl="1" eaLnBrk="1" hangingPunct="1">
              <a:lnSpc>
                <a:spcPct val="80000"/>
              </a:lnSpc>
            </a:pPr>
            <a:r>
              <a:rPr lang="en-US" sz="2000" dirty="0" smtClean="0"/>
              <a:t>HTTP RFC allows a user-agent, such as a browser, to assume that any idempotent request can be retried without informing the user</a:t>
            </a:r>
          </a:p>
          <a:p>
            <a:pPr lvl="2" eaLnBrk="1" hangingPunct="1">
              <a:lnSpc>
                <a:spcPct val="80000"/>
              </a:lnSpc>
            </a:pPr>
            <a:r>
              <a:rPr lang="en-US" sz="1800" dirty="0" smtClean="0"/>
              <a:t>Done to improve the user experience when connecting to unresponsive or heavily-loaded web servers</a:t>
            </a:r>
          </a:p>
          <a:p>
            <a:pPr lvl="1" eaLnBrk="1" hangingPunct="1">
              <a:lnSpc>
                <a:spcPct val="80000"/>
              </a:lnSpc>
            </a:pPr>
            <a:r>
              <a:rPr lang="en-US" sz="2000" dirty="0" smtClean="0"/>
              <a:t>However, note:</a:t>
            </a:r>
          </a:p>
          <a:p>
            <a:pPr lvl="2" eaLnBrk="1" hangingPunct="1">
              <a:lnSpc>
                <a:spcPct val="80000"/>
              </a:lnSpc>
            </a:pPr>
            <a:r>
              <a:rPr lang="en-US" sz="1800" dirty="0" smtClean="0"/>
              <a:t>Idempotence is not assured by the protocol or web server</a:t>
            </a:r>
          </a:p>
          <a:p>
            <a:pPr lvl="2" eaLnBrk="1" hangingPunct="1">
              <a:lnSpc>
                <a:spcPct val="80000"/>
              </a:lnSpc>
            </a:pPr>
            <a:r>
              <a:rPr lang="en-US" sz="1800" dirty="0" smtClean="0"/>
              <a:t>It is perfectly possible to write a web application in which (e.g.) a database insert or update is triggered by a GET request</a:t>
            </a:r>
          </a:p>
          <a:p>
            <a:pPr lvl="3" eaLnBrk="1" hangingPunct="1">
              <a:lnSpc>
                <a:spcPct val="80000"/>
              </a:lnSpc>
            </a:pPr>
            <a:r>
              <a:rPr lang="en-US" sz="1500" dirty="0" smtClean="0"/>
              <a:t>This would be a very normal example of what the spec refers to as "a change in server state"</a:t>
            </a:r>
          </a:p>
          <a:p>
            <a:pPr lvl="1" eaLnBrk="1" hangingPunct="1">
              <a:lnSpc>
                <a:spcPct val="80000"/>
              </a:lnSpc>
            </a:pPr>
            <a:r>
              <a:rPr lang="en-US" sz="2000" dirty="0" smtClean="0"/>
              <a:t>This misuse of GET can combine with the retry behavior above to produce erroneous transactions and used, as intended, for document retrieval only</a:t>
            </a:r>
          </a:p>
          <a:p>
            <a:pPr lvl="2" eaLnBrk="1" hangingPunct="1">
              <a:lnSpc>
                <a:spcPct val="80000"/>
              </a:lnSpc>
            </a:pPr>
            <a:r>
              <a:rPr lang="en-US" sz="1800" dirty="0" smtClean="0"/>
              <a:t>For this reason GET should be avoided for anything transactional</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3800" b="1" dirty="0" smtClean="0"/>
              <a:t>Hypertext Transfer Protocol</a:t>
            </a:r>
            <a:br>
              <a:rPr lang="en-US" sz="3800" b="1" dirty="0" smtClean="0"/>
            </a:br>
            <a:r>
              <a:rPr lang="en-US" sz="2400" dirty="0" smtClean="0"/>
              <a:t>(</a:t>
            </a:r>
            <a:r>
              <a:rPr lang="en-US" sz="2400" b="1" dirty="0" smtClean="0"/>
              <a:t>HTTP</a:t>
            </a:r>
            <a:r>
              <a:rPr lang="en-US" sz="2400" dirty="0" smtClean="0"/>
              <a:t>)</a:t>
            </a:r>
            <a:endParaRPr lang="en-US" sz="3800" dirty="0" smtClean="0"/>
          </a:p>
        </p:txBody>
      </p:sp>
      <p:sp>
        <p:nvSpPr>
          <p:cNvPr id="4099" name="Rectangle 3"/>
          <p:cNvSpPr>
            <a:spLocks noGrp="1" noChangeArrowheads="1"/>
          </p:cNvSpPr>
          <p:nvPr>
            <p:ph type="body" idx="1"/>
          </p:nvPr>
        </p:nvSpPr>
        <p:spPr>
          <a:xfrm>
            <a:off x="914400" y="1600200"/>
            <a:ext cx="7772400" cy="4800600"/>
          </a:xfrm>
        </p:spPr>
        <p:txBody>
          <a:bodyPr/>
          <a:lstStyle/>
          <a:p>
            <a:pPr eaLnBrk="1" hangingPunct="1">
              <a:lnSpc>
                <a:spcPct val="90000"/>
              </a:lnSpc>
            </a:pPr>
            <a:r>
              <a:rPr lang="en-US" sz="2400" dirty="0" smtClean="0"/>
              <a:t>Communications protocol</a:t>
            </a:r>
          </a:p>
          <a:p>
            <a:pPr lvl="1" eaLnBrk="1" hangingPunct="1">
              <a:lnSpc>
                <a:spcPct val="90000"/>
              </a:lnSpc>
            </a:pPr>
            <a:r>
              <a:rPr lang="en-US" sz="2200" dirty="0" smtClean="0"/>
              <a:t>Used to convey information on the </a:t>
            </a:r>
            <a:r>
              <a:rPr lang="en-US" sz="2200" b="1" dirty="0" smtClean="0"/>
              <a:t>World Wide Web</a:t>
            </a:r>
          </a:p>
          <a:p>
            <a:pPr eaLnBrk="1" hangingPunct="1">
              <a:lnSpc>
                <a:spcPct val="90000"/>
              </a:lnSpc>
            </a:pPr>
            <a:r>
              <a:rPr lang="en-US" sz="2400" dirty="0" smtClean="0"/>
              <a:t>Original purpose was to provide a way to publish and retrieve HTML hypertext pages</a:t>
            </a:r>
          </a:p>
          <a:p>
            <a:pPr eaLnBrk="1" hangingPunct="1">
              <a:lnSpc>
                <a:spcPct val="90000"/>
              </a:lnSpc>
            </a:pPr>
            <a:r>
              <a:rPr lang="en-US" sz="2400" dirty="0" smtClean="0"/>
              <a:t>Development of HTTP coordinated by:</a:t>
            </a:r>
          </a:p>
          <a:p>
            <a:pPr lvl="1" eaLnBrk="1" hangingPunct="1">
              <a:lnSpc>
                <a:spcPct val="90000"/>
              </a:lnSpc>
            </a:pPr>
            <a:r>
              <a:rPr lang="en-US" sz="2200" dirty="0" smtClean="0"/>
              <a:t>W3C (World Wide Web Consortium)</a:t>
            </a:r>
          </a:p>
          <a:p>
            <a:pPr lvl="1" eaLnBrk="1" hangingPunct="1">
              <a:lnSpc>
                <a:spcPct val="90000"/>
              </a:lnSpc>
            </a:pPr>
            <a:r>
              <a:rPr lang="en-US" sz="2200" dirty="0" smtClean="0"/>
              <a:t>IETF (Internet Engineering Task Force)</a:t>
            </a:r>
          </a:p>
          <a:p>
            <a:pPr eaLnBrk="1" hangingPunct="1">
              <a:lnSpc>
                <a:spcPct val="90000"/>
              </a:lnSpc>
            </a:pPr>
            <a:r>
              <a:rPr lang="en-US" sz="2400" dirty="0" smtClean="0"/>
              <a:t>Culminating in the publication of a series of RFCs</a:t>
            </a:r>
          </a:p>
          <a:p>
            <a:pPr lvl="1" eaLnBrk="1" hangingPunct="1">
              <a:lnSpc>
                <a:spcPct val="90000"/>
              </a:lnSpc>
            </a:pPr>
            <a:r>
              <a:rPr lang="en-US" sz="2200" dirty="0" smtClean="0"/>
              <a:t>Most notably RFC 2616 (June 1999)</a:t>
            </a:r>
          </a:p>
          <a:p>
            <a:pPr lvl="2" eaLnBrk="1" hangingPunct="1">
              <a:lnSpc>
                <a:spcPct val="90000"/>
              </a:lnSpc>
            </a:pPr>
            <a:r>
              <a:rPr lang="en-US" sz="2100" dirty="0" smtClean="0"/>
              <a:t>Defines HTTP/1.1</a:t>
            </a:r>
          </a:p>
          <a:p>
            <a:pPr lvl="3" eaLnBrk="1" hangingPunct="1">
              <a:lnSpc>
                <a:spcPct val="90000"/>
              </a:lnSpc>
            </a:pPr>
            <a:r>
              <a:rPr lang="en-US" sz="1800" dirty="0" smtClean="0"/>
              <a:t>Version of HTTP in common use today</a:t>
            </a:r>
          </a:p>
          <a:p>
            <a:pPr lvl="1" eaLnBrk="1" hangingPunct="1">
              <a:lnSpc>
                <a:spcPct val="90000"/>
              </a:lnSpc>
            </a:pPr>
            <a:r>
              <a:rPr lang="en-US" sz="2400" dirty="0" smtClean="0"/>
              <a:t>HTTP/2 has been defined with RFC 7540</a:t>
            </a:r>
          </a:p>
          <a:p>
            <a:pPr lvl="2" eaLnBrk="1" hangingPunct="1">
              <a:lnSpc>
                <a:spcPct val="90000"/>
              </a:lnSpc>
            </a:pPr>
            <a:r>
              <a:rPr lang="en-US" sz="2100" dirty="0" smtClean="0"/>
              <a:t>Published May 2015</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1" smtClean="0"/>
              <a:t>HTTP versions</a:t>
            </a:r>
          </a:p>
        </p:txBody>
      </p:sp>
      <p:sp>
        <p:nvSpPr>
          <p:cNvPr id="17411" name="Rectangle 3"/>
          <p:cNvSpPr>
            <a:spLocks noGrp="1" noChangeArrowheads="1"/>
          </p:cNvSpPr>
          <p:nvPr>
            <p:ph type="body" idx="1"/>
          </p:nvPr>
        </p:nvSpPr>
        <p:spPr>
          <a:xfrm>
            <a:off x="457200" y="1600200"/>
            <a:ext cx="8229600" cy="5257800"/>
          </a:xfrm>
        </p:spPr>
        <p:txBody>
          <a:bodyPr/>
          <a:lstStyle/>
          <a:p>
            <a:pPr eaLnBrk="1" hangingPunct="1"/>
            <a:r>
              <a:rPr lang="en-US" dirty="0" smtClean="0"/>
              <a:t>HTTP has evolved into multiple, mostly backwards-compatible protocol versions	</a:t>
            </a:r>
          </a:p>
          <a:p>
            <a:pPr lvl="1" eaLnBrk="1" hangingPunct="1"/>
            <a:r>
              <a:rPr lang="en-US" dirty="0" smtClean="0"/>
              <a:t>RFC 2145 describes the use of HTTP version numbers</a:t>
            </a:r>
          </a:p>
          <a:p>
            <a:pPr lvl="1" eaLnBrk="1" hangingPunct="1"/>
            <a:r>
              <a:rPr lang="en-US" dirty="0" smtClean="0"/>
              <a:t>Client’s initial request reports its version</a:t>
            </a:r>
          </a:p>
          <a:p>
            <a:pPr lvl="2" eaLnBrk="1" hangingPunct="1"/>
            <a:r>
              <a:rPr lang="en-US" dirty="0" smtClean="0"/>
              <a:t>Server responds in the same or earlier version</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b="1" smtClean="0"/>
              <a:t>HTTP versions</a:t>
            </a:r>
          </a:p>
        </p:txBody>
      </p:sp>
      <p:sp>
        <p:nvSpPr>
          <p:cNvPr id="18435" name="Rectangle 3"/>
          <p:cNvSpPr>
            <a:spLocks noGrp="1" noChangeArrowheads="1"/>
          </p:cNvSpPr>
          <p:nvPr>
            <p:ph type="body" idx="1"/>
          </p:nvPr>
        </p:nvSpPr>
        <p:spPr>
          <a:xfrm>
            <a:off x="609600" y="1447800"/>
            <a:ext cx="8534400" cy="5410200"/>
          </a:xfrm>
        </p:spPr>
        <p:txBody>
          <a:bodyPr/>
          <a:lstStyle/>
          <a:p>
            <a:pPr eaLnBrk="1" hangingPunct="1">
              <a:lnSpc>
                <a:spcPct val="80000"/>
              </a:lnSpc>
            </a:pPr>
            <a:r>
              <a:rPr lang="en-US" sz="1600" dirty="0" smtClean="0"/>
              <a:t>0.9</a:t>
            </a:r>
          </a:p>
          <a:p>
            <a:pPr lvl="1" eaLnBrk="1" hangingPunct="1">
              <a:lnSpc>
                <a:spcPct val="80000"/>
              </a:lnSpc>
            </a:pPr>
            <a:r>
              <a:rPr lang="en-US" sz="1500" dirty="0" smtClean="0"/>
              <a:t>Deprecated</a:t>
            </a:r>
          </a:p>
          <a:p>
            <a:pPr lvl="1" eaLnBrk="1" hangingPunct="1">
              <a:lnSpc>
                <a:spcPct val="80000"/>
              </a:lnSpc>
            </a:pPr>
            <a:r>
              <a:rPr lang="en-US" sz="1500" dirty="0" smtClean="0"/>
              <a:t>Supports only one command, GET — which does not specify the HTTP version</a:t>
            </a:r>
          </a:p>
          <a:p>
            <a:pPr lvl="1" eaLnBrk="1" hangingPunct="1">
              <a:lnSpc>
                <a:spcPct val="80000"/>
              </a:lnSpc>
            </a:pPr>
            <a:r>
              <a:rPr lang="en-US" sz="1500" dirty="0" smtClean="0"/>
              <a:t>Does not support headers</a:t>
            </a:r>
          </a:p>
          <a:p>
            <a:pPr lvl="1" eaLnBrk="1" hangingPunct="1">
              <a:lnSpc>
                <a:spcPct val="80000"/>
              </a:lnSpc>
            </a:pPr>
            <a:r>
              <a:rPr lang="en-US" sz="1500" dirty="0" smtClean="0"/>
              <a:t>Since this version does not support POST, the client can't pass much information to the server</a:t>
            </a:r>
          </a:p>
          <a:p>
            <a:pPr eaLnBrk="1" hangingPunct="1">
              <a:lnSpc>
                <a:spcPct val="80000"/>
              </a:lnSpc>
            </a:pPr>
            <a:r>
              <a:rPr lang="en-US" sz="1600" dirty="0" smtClean="0"/>
              <a:t>HTTP/1.0 (May 1996)</a:t>
            </a:r>
          </a:p>
          <a:p>
            <a:pPr lvl="1" eaLnBrk="1" hangingPunct="1">
              <a:lnSpc>
                <a:spcPct val="80000"/>
              </a:lnSpc>
            </a:pPr>
            <a:r>
              <a:rPr lang="en-US" sz="1500" dirty="0" smtClean="0"/>
              <a:t>This is the first protocol revision to specify its version in communications</a:t>
            </a:r>
          </a:p>
          <a:p>
            <a:pPr lvl="1" eaLnBrk="1" hangingPunct="1">
              <a:lnSpc>
                <a:spcPct val="80000"/>
              </a:lnSpc>
            </a:pPr>
            <a:r>
              <a:rPr lang="en-US" sz="1500" dirty="0" smtClean="0"/>
              <a:t>Still in wide use, especially by proxy servers</a:t>
            </a:r>
          </a:p>
          <a:p>
            <a:pPr eaLnBrk="1" hangingPunct="1">
              <a:lnSpc>
                <a:spcPct val="80000"/>
              </a:lnSpc>
            </a:pPr>
            <a:r>
              <a:rPr lang="en-US" sz="1600" dirty="0" smtClean="0"/>
              <a:t>HTTP/1.1 (June 1999)</a:t>
            </a:r>
          </a:p>
          <a:p>
            <a:pPr lvl="1" eaLnBrk="1" hangingPunct="1">
              <a:lnSpc>
                <a:spcPct val="80000"/>
              </a:lnSpc>
            </a:pPr>
            <a:r>
              <a:rPr lang="en-US" sz="1500" dirty="0" smtClean="0"/>
              <a:t>Current version; persistent connections enabled by default and works well with proxies</a:t>
            </a:r>
          </a:p>
          <a:p>
            <a:pPr lvl="1" eaLnBrk="1" hangingPunct="1">
              <a:lnSpc>
                <a:spcPct val="80000"/>
              </a:lnSpc>
            </a:pPr>
            <a:r>
              <a:rPr lang="en-US" sz="1500" dirty="0" smtClean="0"/>
              <a:t>Supports request pipelining</a:t>
            </a:r>
          </a:p>
          <a:p>
            <a:pPr lvl="2" eaLnBrk="1" hangingPunct="1">
              <a:lnSpc>
                <a:spcPct val="80000"/>
              </a:lnSpc>
            </a:pPr>
            <a:r>
              <a:rPr lang="en-US" sz="1400" dirty="0" smtClean="0"/>
              <a:t>Allows multiple requests to be sent at the same time</a:t>
            </a:r>
          </a:p>
          <a:p>
            <a:pPr lvl="2" eaLnBrk="1" hangingPunct="1">
              <a:lnSpc>
                <a:spcPct val="80000"/>
              </a:lnSpc>
            </a:pPr>
            <a:r>
              <a:rPr lang="en-US" sz="1400" dirty="0" smtClean="0"/>
              <a:t>Allows the server to prepare for the workload and potentially transfer the requested resources more quickly to the client</a:t>
            </a:r>
          </a:p>
          <a:p>
            <a:pPr eaLnBrk="1" hangingPunct="1">
              <a:lnSpc>
                <a:spcPct val="80000"/>
              </a:lnSpc>
            </a:pPr>
            <a:r>
              <a:rPr lang="en-US" sz="1600" dirty="0" smtClean="0"/>
              <a:t>HTTP/1.2 or HTTP/2</a:t>
            </a:r>
          </a:p>
          <a:p>
            <a:pPr lvl="1" eaLnBrk="1" hangingPunct="1">
              <a:lnSpc>
                <a:spcPct val="80000"/>
              </a:lnSpc>
            </a:pPr>
            <a:r>
              <a:rPr lang="en-US" sz="1500" dirty="0" smtClean="0"/>
              <a:t>The initial 1995 </a:t>
            </a:r>
            <a:r>
              <a:rPr lang="en-US" sz="1500" b="1" i="1" dirty="0" smtClean="0">
                <a:solidFill>
                  <a:srgbClr val="FF0000"/>
                </a:solidFill>
              </a:rPr>
              <a:t>working drafts </a:t>
            </a:r>
            <a:r>
              <a:rPr lang="en-US" sz="1500" dirty="0" smtClean="0"/>
              <a:t>were prepared by the W3C and submitted to the IETF</a:t>
            </a:r>
          </a:p>
          <a:p>
            <a:pPr lvl="2" eaLnBrk="1" hangingPunct="1">
              <a:lnSpc>
                <a:spcPct val="80000"/>
              </a:lnSpc>
            </a:pPr>
            <a:r>
              <a:rPr lang="en-US" sz="1400" i="1" dirty="0" smtClean="0"/>
              <a:t>an Extension Mechanism for HTTP</a:t>
            </a:r>
          </a:p>
          <a:p>
            <a:pPr lvl="2" eaLnBrk="1" hangingPunct="1">
              <a:lnSpc>
                <a:spcPct val="80000"/>
              </a:lnSpc>
            </a:pPr>
            <a:r>
              <a:rPr lang="en-US" sz="1400" dirty="0" smtClean="0"/>
              <a:t>proposed the Protocol Extension Protocol, abbreviated PEP</a:t>
            </a:r>
          </a:p>
          <a:p>
            <a:pPr lvl="1" eaLnBrk="1" hangingPunct="1">
              <a:lnSpc>
                <a:spcPct val="80000"/>
              </a:lnSpc>
            </a:pPr>
            <a:r>
              <a:rPr lang="en-US" sz="1500" dirty="0" smtClean="0"/>
              <a:t>PEP was originally intended to become a distinguishing feature of HTTP/1.2</a:t>
            </a:r>
          </a:p>
          <a:p>
            <a:pPr lvl="1" eaLnBrk="1" hangingPunct="1">
              <a:lnSpc>
                <a:spcPct val="80000"/>
              </a:lnSpc>
            </a:pPr>
            <a:r>
              <a:rPr lang="en-US" sz="1500" dirty="0" smtClean="0"/>
              <a:t>In later PEP working drafts, however, the reference to HTTP/1.2 was removed</a:t>
            </a:r>
          </a:p>
          <a:p>
            <a:pPr lvl="1" eaLnBrk="1" hangingPunct="1">
              <a:lnSpc>
                <a:spcPct val="80000"/>
              </a:lnSpc>
            </a:pPr>
            <a:r>
              <a:rPr lang="en-US" sz="1500" dirty="0" smtClean="0">
                <a:solidFill>
                  <a:srgbClr val="FF0000"/>
                </a:solidFill>
              </a:rPr>
              <a:t>HTTP/2 is now documented in RFC 7540 (2015)</a:t>
            </a: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b="1" dirty="0" smtClean="0"/>
              <a:t>Status lines</a:t>
            </a:r>
          </a:p>
        </p:txBody>
      </p:sp>
      <p:sp>
        <p:nvSpPr>
          <p:cNvPr id="19459" name="Rectangle 3"/>
          <p:cNvSpPr>
            <a:spLocks noGrp="1" noChangeArrowheads="1"/>
          </p:cNvSpPr>
          <p:nvPr>
            <p:ph type="body" idx="1"/>
          </p:nvPr>
        </p:nvSpPr>
        <p:spPr>
          <a:xfrm>
            <a:off x="609600" y="1524000"/>
            <a:ext cx="8534400" cy="5334000"/>
          </a:xfrm>
        </p:spPr>
        <p:txBody>
          <a:bodyPr>
            <a:normAutofit lnSpcReduction="10000"/>
          </a:bodyPr>
          <a:lstStyle/>
          <a:p>
            <a:pPr marL="533400" indent="-533400" eaLnBrk="1" hangingPunct="1">
              <a:lnSpc>
                <a:spcPct val="90000"/>
              </a:lnSpc>
            </a:pPr>
            <a:r>
              <a:rPr lang="en-US" dirty="0" smtClean="0"/>
              <a:t>HTTP/1.0 and later</a:t>
            </a:r>
          </a:p>
          <a:p>
            <a:pPr marL="933450" lvl="1" indent="-533400" eaLnBrk="1" hangingPunct="1">
              <a:lnSpc>
                <a:spcPct val="90000"/>
              </a:lnSpc>
            </a:pPr>
            <a:r>
              <a:rPr lang="en-US" i="1" dirty="0" smtClean="0"/>
              <a:t>Status Line</a:t>
            </a:r>
            <a:r>
              <a:rPr lang="en-US" dirty="0" smtClean="0"/>
              <a:t>: </a:t>
            </a:r>
          </a:p>
          <a:p>
            <a:pPr marL="1333500" lvl="2" indent="-533400" eaLnBrk="1" hangingPunct="1">
              <a:lnSpc>
                <a:spcPct val="90000"/>
              </a:lnSpc>
            </a:pPr>
            <a:r>
              <a:rPr lang="en-US" dirty="0" smtClean="0"/>
              <a:t>First line of the HTTP response</a:t>
            </a:r>
            <a:endParaRPr lang="en-US" i="1" dirty="0" smtClean="0"/>
          </a:p>
          <a:p>
            <a:pPr marL="1352550" lvl="2" indent="-495300" eaLnBrk="1" hangingPunct="1">
              <a:lnSpc>
                <a:spcPct val="90000"/>
              </a:lnSpc>
            </a:pPr>
            <a:r>
              <a:rPr lang="en-US" dirty="0" smtClean="0"/>
              <a:t>Includes:</a:t>
            </a:r>
          </a:p>
          <a:p>
            <a:pPr marL="1809750" lvl="3" indent="-438150" eaLnBrk="1" hangingPunct="1">
              <a:lnSpc>
                <a:spcPct val="90000"/>
              </a:lnSpc>
            </a:pPr>
            <a:r>
              <a:rPr lang="en-US" dirty="0" smtClean="0"/>
              <a:t>Numeric </a:t>
            </a:r>
            <a:r>
              <a:rPr lang="en-US" i="1" dirty="0" smtClean="0">
                <a:solidFill>
                  <a:srgbClr val="FF0000"/>
                </a:solidFill>
              </a:rPr>
              <a:t>status code</a:t>
            </a:r>
            <a:r>
              <a:rPr lang="en-US" dirty="0" smtClean="0">
                <a:solidFill>
                  <a:srgbClr val="FF0000"/>
                </a:solidFill>
              </a:rPr>
              <a:t> </a:t>
            </a:r>
            <a:r>
              <a:rPr lang="en-US" dirty="0" smtClean="0"/>
              <a:t>(such as "404")</a:t>
            </a:r>
          </a:p>
          <a:p>
            <a:pPr marL="1809750" lvl="3" indent="-438150" eaLnBrk="1" hangingPunct="1">
              <a:lnSpc>
                <a:spcPct val="90000"/>
              </a:lnSpc>
            </a:pPr>
            <a:r>
              <a:rPr lang="en-US" dirty="0" smtClean="0"/>
              <a:t>Textual </a:t>
            </a:r>
            <a:r>
              <a:rPr lang="en-US" i="1" dirty="0" smtClean="0">
                <a:solidFill>
                  <a:srgbClr val="FF0000"/>
                </a:solidFill>
              </a:rPr>
              <a:t>reason phrase</a:t>
            </a:r>
            <a:r>
              <a:rPr lang="en-US" dirty="0" smtClean="0">
                <a:solidFill>
                  <a:srgbClr val="FF0000"/>
                </a:solidFill>
              </a:rPr>
              <a:t> </a:t>
            </a:r>
            <a:r>
              <a:rPr lang="en-US" dirty="0" smtClean="0"/>
              <a:t>(such as "Not Found") </a:t>
            </a:r>
          </a:p>
          <a:p>
            <a:pPr marL="952500" lvl="1" indent="-495300" eaLnBrk="1" hangingPunct="1">
              <a:lnSpc>
                <a:spcPct val="90000"/>
              </a:lnSpc>
            </a:pPr>
            <a:r>
              <a:rPr lang="en-US" dirty="0" smtClean="0"/>
              <a:t>The way the user agent handles the response primarily depends on:</a:t>
            </a:r>
          </a:p>
          <a:p>
            <a:pPr marL="1352550" lvl="2" indent="-438150" eaLnBrk="1" hangingPunct="1">
              <a:lnSpc>
                <a:spcPct val="90000"/>
              </a:lnSpc>
              <a:buFont typeface="Wingdings" pitchFamily="2" charset="2"/>
              <a:buAutoNum type="arabicPeriod"/>
            </a:pPr>
            <a:r>
              <a:rPr lang="en-US" dirty="0" smtClean="0"/>
              <a:t>the code</a:t>
            </a:r>
          </a:p>
          <a:p>
            <a:pPr marL="1352550" lvl="2" indent="-438150" eaLnBrk="1" hangingPunct="1">
              <a:lnSpc>
                <a:spcPct val="90000"/>
              </a:lnSpc>
              <a:buFont typeface="Wingdings" pitchFamily="2" charset="2"/>
              <a:buAutoNum type="arabicPeriod"/>
            </a:pPr>
            <a:r>
              <a:rPr lang="en-US" dirty="0" smtClean="0"/>
              <a:t>the response headers</a:t>
            </a:r>
          </a:p>
          <a:p>
            <a:pPr marL="952500" lvl="1" indent="-495300" eaLnBrk="1" hangingPunct="1">
              <a:lnSpc>
                <a:spcPct val="90000"/>
              </a:lnSpc>
            </a:pPr>
            <a:r>
              <a:rPr lang="en-US" dirty="0" smtClean="0"/>
              <a:t>Custom status codes can be used</a:t>
            </a:r>
          </a:p>
          <a:p>
            <a:pPr marL="1352550" lvl="2" indent="-438150" eaLnBrk="1" hangingPunct="1">
              <a:lnSpc>
                <a:spcPct val="90000"/>
              </a:lnSpc>
            </a:pPr>
            <a:r>
              <a:rPr lang="en-US" dirty="0" smtClean="0"/>
              <a:t>If the user agent encounters a code it does not recognize</a:t>
            </a:r>
          </a:p>
          <a:p>
            <a:pPr marL="1809750" lvl="3" indent="-438150" eaLnBrk="1" hangingPunct="1">
              <a:lnSpc>
                <a:spcPct val="90000"/>
              </a:lnSpc>
            </a:pPr>
            <a:r>
              <a:rPr lang="en-US" dirty="0" smtClean="0"/>
              <a:t>Can use the first digit of the code to determine the general class of the response</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1" dirty="0" smtClean="0"/>
              <a:t>Status lines</a:t>
            </a:r>
          </a:p>
        </p:txBody>
      </p:sp>
      <p:sp>
        <p:nvSpPr>
          <p:cNvPr id="20483" name="Rectangle 3"/>
          <p:cNvSpPr>
            <a:spLocks noGrp="1" noChangeArrowheads="1"/>
          </p:cNvSpPr>
          <p:nvPr>
            <p:ph type="body" idx="1"/>
          </p:nvPr>
        </p:nvSpPr>
        <p:spPr>
          <a:xfrm>
            <a:off x="609600" y="1524000"/>
            <a:ext cx="8534400" cy="5334000"/>
          </a:xfrm>
        </p:spPr>
        <p:txBody>
          <a:bodyPr/>
          <a:lstStyle/>
          <a:p>
            <a:pPr eaLnBrk="1" hangingPunct="1"/>
            <a:r>
              <a:rPr lang="en-US" sz="2400" dirty="0" smtClean="0"/>
              <a:t>Standard </a:t>
            </a:r>
            <a:r>
              <a:rPr lang="en-US" sz="2400" dirty="0" smtClean="0">
                <a:solidFill>
                  <a:srgbClr val="FF0000"/>
                </a:solidFill>
              </a:rPr>
              <a:t>reason phrases </a:t>
            </a:r>
            <a:r>
              <a:rPr lang="en-US" sz="2400" dirty="0" smtClean="0"/>
              <a:t>are only recommendations</a:t>
            </a:r>
          </a:p>
          <a:p>
            <a:pPr lvl="1" eaLnBrk="1" hangingPunct="1"/>
            <a:r>
              <a:rPr lang="en-US" sz="2200" dirty="0" smtClean="0"/>
              <a:t>Can be replaced with "local equivalents" at the web developer's discretion</a:t>
            </a:r>
          </a:p>
          <a:p>
            <a:pPr eaLnBrk="1" hangingPunct="1"/>
            <a:r>
              <a:rPr lang="en-US" sz="2400" dirty="0" smtClean="0"/>
              <a:t>If the status code indicated a problem</a:t>
            </a:r>
          </a:p>
          <a:p>
            <a:pPr lvl="1" eaLnBrk="1" hangingPunct="1"/>
            <a:r>
              <a:rPr lang="en-US" sz="2200" dirty="0"/>
              <a:t>U</a:t>
            </a:r>
            <a:r>
              <a:rPr lang="en-US" sz="2200" dirty="0" smtClean="0"/>
              <a:t>ser agent might display the reason phrase to the user to provide further information about the nature of the problem</a:t>
            </a:r>
          </a:p>
          <a:p>
            <a:pPr eaLnBrk="1" hangingPunct="1"/>
            <a:r>
              <a:rPr lang="en-US" sz="2400" dirty="0"/>
              <a:t>S</a:t>
            </a:r>
            <a:r>
              <a:rPr lang="en-US" sz="2400" dirty="0" smtClean="0"/>
              <a:t>tandard also allows the user agent to attempt to interpret the reason phrase</a:t>
            </a:r>
          </a:p>
          <a:p>
            <a:pPr lvl="1" eaLnBrk="1" hangingPunct="1"/>
            <a:r>
              <a:rPr lang="en-US" sz="2200" dirty="0" smtClean="0"/>
              <a:t>This might be unwise since the standard explicitly specifies that: </a:t>
            </a:r>
          </a:p>
          <a:p>
            <a:pPr lvl="2" eaLnBrk="1" hangingPunct="1"/>
            <a:r>
              <a:rPr lang="en-US" sz="2100" b="1" i="1" dirty="0" smtClean="0"/>
              <a:t>Status codes </a:t>
            </a:r>
            <a:r>
              <a:rPr lang="en-US" sz="2100" dirty="0" smtClean="0"/>
              <a:t>are machine-readable</a:t>
            </a:r>
          </a:p>
          <a:p>
            <a:pPr lvl="2" eaLnBrk="1" hangingPunct="1"/>
            <a:r>
              <a:rPr lang="en-US" sz="2100" b="1" i="1" dirty="0" smtClean="0"/>
              <a:t>Reason phrases </a:t>
            </a:r>
            <a:r>
              <a:rPr lang="en-US" sz="2100" dirty="0" smtClean="0"/>
              <a:t>are human-readable</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smtClean="0"/>
              <a:t>Status Code Groups</a:t>
            </a:r>
          </a:p>
        </p:txBody>
      </p:sp>
      <p:sp>
        <p:nvSpPr>
          <p:cNvPr id="21507" name="Rectangle 3"/>
          <p:cNvSpPr>
            <a:spLocks noGrp="1" noChangeArrowheads="1"/>
          </p:cNvSpPr>
          <p:nvPr>
            <p:ph type="body" idx="1"/>
          </p:nvPr>
        </p:nvSpPr>
        <p:spPr/>
        <p:txBody>
          <a:bodyPr/>
          <a:lstStyle/>
          <a:p>
            <a:pPr eaLnBrk="1" hangingPunct="1"/>
            <a:r>
              <a:rPr lang="en-US" b="1" smtClean="0"/>
              <a:t>1xx Informational</a:t>
            </a:r>
          </a:p>
          <a:p>
            <a:pPr eaLnBrk="1" hangingPunct="1"/>
            <a:r>
              <a:rPr lang="en-US" b="1" smtClean="0"/>
              <a:t>2xx Success</a:t>
            </a:r>
          </a:p>
          <a:p>
            <a:pPr eaLnBrk="1" hangingPunct="1"/>
            <a:r>
              <a:rPr lang="en-US" b="1" smtClean="0"/>
              <a:t>3xx Redirection</a:t>
            </a:r>
          </a:p>
          <a:p>
            <a:pPr eaLnBrk="1" hangingPunct="1"/>
            <a:r>
              <a:rPr lang="en-US" b="1" smtClean="0"/>
              <a:t>4xx Client Error</a:t>
            </a:r>
          </a:p>
          <a:p>
            <a:pPr eaLnBrk="1" hangingPunct="1"/>
            <a:r>
              <a:rPr lang="en-US" b="1" smtClean="0"/>
              <a:t>5xx Server Error</a:t>
            </a: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b="1" smtClean="0"/>
              <a:t>1xx Informational</a:t>
            </a:r>
          </a:p>
        </p:txBody>
      </p:sp>
      <p:sp>
        <p:nvSpPr>
          <p:cNvPr id="22531" name="Rectangle 3"/>
          <p:cNvSpPr>
            <a:spLocks noGrp="1" noChangeArrowheads="1"/>
          </p:cNvSpPr>
          <p:nvPr>
            <p:ph type="body" idx="1"/>
          </p:nvPr>
        </p:nvSpPr>
        <p:spPr/>
        <p:txBody>
          <a:bodyPr/>
          <a:lstStyle/>
          <a:p>
            <a:pPr eaLnBrk="1" hangingPunct="1"/>
            <a:r>
              <a:rPr lang="en-US" dirty="0" smtClean="0"/>
              <a:t>Request received, continuing process</a:t>
            </a:r>
          </a:p>
          <a:p>
            <a:pPr lvl="1" eaLnBrk="1" hangingPunct="1"/>
            <a:r>
              <a:rPr lang="en-US" dirty="0" smtClean="0"/>
              <a:t>This class of status code indicates a provisional response</a:t>
            </a:r>
          </a:p>
          <a:p>
            <a:pPr lvl="2" eaLnBrk="1" hangingPunct="1"/>
            <a:r>
              <a:rPr lang="en-US" dirty="0" smtClean="0"/>
              <a:t>Consists only of the Status-Line and optional headers</a:t>
            </a:r>
          </a:p>
          <a:p>
            <a:pPr lvl="2" eaLnBrk="1" hangingPunct="1"/>
            <a:r>
              <a:rPr lang="en-US" dirty="0" smtClean="0"/>
              <a:t>Terminated by an empty line</a:t>
            </a:r>
          </a:p>
          <a:p>
            <a:pPr lvl="1" eaLnBrk="1" hangingPunct="1"/>
            <a:r>
              <a:rPr lang="en-US" dirty="0" smtClean="0"/>
              <a:t>HTTP/1.0 did not define any 1xx status codes</a:t>
            </a:r>
          </a:p>
          <a:p>
            <a:pPr lvl="2" eaLnBrk="1" hangingPunct="1"/>
            <a:r>
              <a:rPr lang="en-US" dirty="0" smtClean="0"/>
              <a:t>Servers MUST NOT send a 1xx response to an HTTP/1.0 client except under experimental conditions</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smtClean="0"/>
              <a:t>1xx Informational</a:t>
            </a:r>
          </a:p>
        </p:txBody>
      </p:sp>
      <p:sp>
        <p:nvSpPr>
          <p:cNvPr id="23555" name="Rectangle 3"/>
          <p:cNvSpPr>
            <a:spLocks noGrp="1" noChangeArrowheads="1"/>
          </p:cNvSpPr>
          <p:nvPr>
            <p:ph type="body" idx="1"/>
          </p:nvPr>
        </p:nvSpPr>
        <p:spPr>
          <a:xfrm>
            <a:off x="914400" y="1600200"/>
            <a:ext cx="8229600" cy="5257800"/>
          </a:xfrm>
        </p:spPr>
        <p:txBody>
          <a:bodyPr/>
          <a:lstStyle/>
          <a:p>
            <a:pPr eaLnBrk="1" hangingPunct="1">
              <a:lnSpc>
                <a:spcPct val="90000"/>
              </a:lnSpc>
            </a:pPr>
            <a:r>
              <a:rPr lang="en-US" sz="2000" dirty="0" smtClean="0">
                <a:solidFill>
                  <a:srgbClr val="FF0000"/>
                </a:solidFill>
              </a:rPr>
              <a:t>100 Continue</a:t>
            </a:r>
          </a:p>
          <a:p>
            <a:pPr lvl="1" eaLnBrk="1" hangingPunct="1">
              <a:lnSpc>
                <a:spcPct val="90000"/>
              </a:lnSpc>
            </a:pPr>
            <a:r>
              <a:rPr lang="en-US" sz="2000" dirty="0" smtClean="0"/>
              <a:t>The server has received the request headers</a:t>
            </a:r>
          </a:p>
          <a:p>
            <a:pPr lvl="2" eaLnBrk="1" hangingPunct="1">
              <a:lnSpc>
                <a:spcPct val="90000"/>
              </a:lnSpc>
            </a:pPr>
            <a:r>
              <a:rPr lang="en-US" sz="1900" dirty="0" smtClean="0"/>
              <a:t>The client should proceed to send the request body</a:t>
            </a:r>
          </a:p>
          <a:p>
            <a:pPr lvl="3" eaLnBrk="1" hangingPunct="1">
              <a:lnSpc>
                <a:spcPct val="90000"/>
              </a:lnSpc>
            </a:pPr>
            <a:r>
              <a:rPr lang="en-US" sz="1600" dirty="0" smtClean="0"/>
              <a:t>in the case of a request for which a body needs to be sent</a:t>
            </a:r>
          </a:p>
          <a:p>
            <a:pPr lvl="3" eaLnBrk="1" hangingPunct="1">
              <a:lnSpc>
                <a:spcPct val="90000"/>
              </a:lnSpc>
            </a:pPr>
            <a:r>
              <a:rPr lang="en-US" sz="1600" dirty="0" smtClean="0"/>
              <a:t>for example, a </a:t>
            </a:r>
            <a:r>
              <a:rPr lang="en-US" sz="1600" dirty="0" smtClean="0">
                <a:hlinkClick r:id="rId3" tooltip="Hypertext Transfer Protocol"/>
              </a:rPr>
              <a:t>POST</a:t>
            </a:r>
            <a:r>
              <a:rPr lang="en-US" sz="1600" dirty="0" smtClean="0"/>
              <a:t> request</a:t>
            </a:r>
          </a:p>
          <a:p>
            <a:pPr lvl="2" eaLnBrk="1" hangingPunct="1">
              <a:lnSpc>
                <a:spcPct val="90000"/>
              </a:lnSpc>
            </a:pPr>
            <a:r>
              <a:rPr lang="en-US" sz="1900" dirty="0" smtClean="0"/>
              <a:t>If the request body is large, sending it to a server when a request has already been rejected based upon inappropriate headers is inefficient</a:t>
            </a:r>
          </a:p>
          <a:p>
            <a:pPr lvl="2" eaLnBrk="1" hangingPunct="1">
              <a:lnSpc>
                <a:spcPct val="90000"/>
              </a:lnSpc>
            </a:pPr>
            <a:r>
              <a:rPr lang="en-US" sz="1900" dirty="0" smtClean="0"/>
              <a:t>To have a server check if the request could be accepted based on the request's headers alone, a client must send </a:t>
            </a:r>
          </a:p>
          <a:p>
            <a:pPr lvl="3" eaLnBrk="1" hangingPunct="1">
              <a:lnSpc>
                <a:spcPct val="90000"/>
              </a:lnSpc>
            </a:pPr>
            <a:r>
              <a:rPr lang="en-US" sz="1600" dirty="0" smtClean="0"/>
              <a:t>Expect: 100-continue as a header in its initial request</a:t>
            </a:r>
          </a:p>
          <a:p>
            <a:pPr lvl="3" eaLnBrk="1" hangingPunct="1">
              <a:lnSpc>
                <a:spcPct val="90000"/>
              </a:lnSpc>
            </a:pPr>
            <a:r>
              <a:rPr lang="en-US" sz="1600" dirty="0" smtClean="0"/>
              <a:t>see </a:t>
            </a:r>
            <a:r>
              <a:rPr lang="en-US" sz="1600" dirty="0" smtClean="0">
                <a:hlinkClick r:id="rId4" tooltip="http://tools.ietf.org/html/rfc2616#section-14.20"/>
              </a:rPr>
              <a:t>RFC 2616 §14.20</a:t>
            </a:r>
            <a:r>
              <a:rPr lang="en-US" sz="1600" dirty="0" smtClean="0"/>
              <a:t>: Expect header)</a:t>
            </a:r>
          </a:p>
          <a:p>
            <a:pPr lvl="3" eaLnBrk="1" hangingPunct="1">
              <a:lnSpc>
                <a:spcPct val="90000"/>
              </a:lnSpc>
            </a:pPr>
            <a:r>
              <a:rPr lang="en-US" sz="1600" dirty="0" smtClean="0"/>
              <a:t>Check if a 100 Continue status code is received in response before</a:t>
            </a:r>
          </a:p>
          <a:p>
            <a:pPr lvl="4" eaLnBrk="1" hangingPunct="1">
              <a:lnSpc>
                <a:spcPct val="90000"/>
              </a:lnSpc>
            </a:pPr>
            <a:r>
              <a:rPr lang="en-US" sz="1600" dirty="0" smtClean="0"/>
              <a:t>Continuing</a:t>
            </a:r>
            <a:br>
              <a:rPr lang="en-US" sz="1600" dirty="0" smtClean="0"/>
            </a:br>
            <a:r>
              <a:rPr lang="en-US" sz="1600" dirty="0" smtClean="0"/>
              <a:t>or </a:t>
            </a:r>
          </a:p>
          <a:p>
            <a:pPr lvl="4" eaLnBrk="1" hangingPunct="1">
              <a:lnSpc>
                <a:spcPct val="90000"/>
              </a:lnSpc>
            </a:pPr>
            <a:r>
              <a:rPr lang="en-US" sz="1600" dirty="0" smtClean="0"/>
              <a:t>receive 417 Expectation Failed and not continue</a:t>
            </a:r>
          </a:p>
          <a:p>
            <a:pPr eaLnBrk="1" hangingPunct="1">
              <a:lnSpc>
                <a:spcPct val="90000"/>
              </a:lnSpc>
            </a:pPr>
            <a:r>
              <a:rPr lang="en-US" sz="2000" dirty="0" smtClean="0"/>
              <a:t>101 Switching Protocols</a:t>
            </a:r>
          </a:p>
          <a:p>
            <a:pPr eaLnBrk="1" hangingPunct="1">
              <a:lnSpc>
                <a:spcPct val="90000"/>
              </a:lnSpc>
            </a:pPr>
            <a:r>
              <a:rPr lang="en-US" sz="2000" dirty="0" smtClean="0"/>
              <a:t>102 Processing (WebDAV)</a:t>
            </a:r>
          </a:p>
          <a:p>
            <a:pPr eaLnBrk="1" hangingPunct="1">
              <a:lnSpc>
                <a:spcPct val="90000"/>
              </a:lnSpc>
            </a:pPr>
            <a:endParaRPr lang="en-US" sz="2000" dirty="0" smtClean="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smtClean="0"/>
              <a:t>2xx Success</a:t>
            </a:r>
          </a:p>
        </p:txBody>
      </p:sp>
      <p:sp>
        <p:nvSpPr>
          <p:cNvPr id="24579" name="Rectangle 3"/>
          <p:cNvSpPr>
            <a:spLocks noGrp="1" noChangeArrowheads="1"/>
          </p:cNvSpPr>
          <p:nvPr>
            <p:ph type="body" idx="1"/>
          </p:nvPr>
        </p:nvSpPr>
        <p:spPr/>
        <p:txBody>
          <a:bodyPr/>
          <a:lstStyle/>
          <a:p>
            <a:pPr eaLnBrk="1" hangingPunct="1"/>
            <a:r>
              <a:rPr lang="en-US" dirty="0" smtClean="0"/>
              <a:t>The action was successfully:</a:t>
            </a:r>
          </a:p>
          <a:p>
            <a:pPr lvl="1" eaLnBrk="1" hangingPunct="1"/>
            <a:r>
              <a:rPr lang="en-US" dirty="0" smtClean="0"/>
              <a:t>Received</a:t>
            </a:r>
          </a:p>
          <a:p>
            <a:pPr lvl="1" eaLnBrk="1" hangingPunct="1"/>
            <a:r>
              <a:rPr lang="en-US" dirty="0" smtClean="0"/>
              <a:t>Understood</a:t>
            </a:r>
          </a:p>
          <a:p>
            <a:pPr lvl="1" eaLnBrk="1" hangingPunct="1"/>
            <a:r>
              <a:rPr lang="en-US" dirty="0" smtClean="0"/>
              <a:t>Accepted</a:t>
            </a:r>
          </a:p>
          <a:p>
            <a:pPr eaLnBrk="1" hangingPunct="1"/>
            <a:r>
              <a:rPr lang="en-US" dirty="0" smtClean="0"/>
              <a:t>This class of status code indicates that the client's request was successfully received, understood, and accepted</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b="1" smtClean="0"/>
              <a:t>2xx Success</a:t>
            </a:r>
          </a:p>
        </p:txBody>
      </p:sp>
      <p:sp>
        <p:nvSpPr>
          <p:cNvPr id="25603" name="Rectangle 3"/>
          <p:cNvSpPr>
            <a:spLocks noGrp="1" noChangeArrowheads="1"/>
          </p:cNvSpPr>
          <p:nvPr>
            <p:ph type="body" idx="1"/>
          </p:nvPr>
        </p:nvSpPr>
        <p:spPr>
          <a:xfrm>
            <a:off x="457200" y="1600200"/>
            <a:ext cx="8686800" cy="5257800"/>
          </a:xfrm>
        </p:spPr>
        <p:txBody>
          <a:bodyPr/>
          <a:lstStyle/>
          <a:p>
            <a:pPr eaLnBrk="1" hangingPunct="1">
              <a:lnSpc>
                <a:spcPct val="80000"/>
              </a:lnSpc>
            </a:pPr>
            <a:r>
              <a:rPr lang="en-US" sz="1800" dirty="0" smtClean="0">
                <a:solidFill>
                  <a:srgbClr val="FF0000"/>
                </a:solidFill>
              </a:rPr>
              <a:t>200 OK</a:t>
            </a:r>
          </a:p>
          <a:p>
            <a:pPr lvl="1" eaLnBrk="1" hangingPunct="1">
              <a:lnSpc>
                <a:spcPct val="80000"/>
              </a:lnSpc>
            </a:pPr>
            <a:r>
              <a:rPr lang="en-US" sz="1700" dirty="0" smtClean="0">
                <a:solidFill>
                  <a:srgbClr val="FF0000"/>
                </a:solidFill>
              </a:rPr>
              <a:t>Standard response for successful HTTP requests.</a:t>
            </a:r>
          </a:p>
          <a:p>
            <a:pPr eaLnBrk="1" hangingPunct="1">
              <a:lnSpc>
                <a:spcPct val="80000"/>
              </a:lnSpc>
            </a:pPr>
            <a:r>
              <a:rPr lang="en-US" sz="1800" dirty="0" smtClean="0"/>
              <a:t>201 Created</a:t>
            </a:r>
          </a:p>
          <a:p>
            <a:pPr lvl="1" eaLnBrk="1" hangingPunct="1">
              <a:lnSpc>
                <a:spcPct val="80000"/>
              </a:lnSpc>
            </a:pPr>
            <a:r>
              <a:rPr lang="en-US" sz="1700" dirty="0" smtClean="0"/>
              <a:t>Request has been fulfilled and resulted in a new resource being created</a:t>
            </a:r>
          </a:p>
          <a:p>
            <a:pPr eaLnBrk="1" hangingPunct="1">
              <a:lnSpc>
                <a:spcPct val="80000"/>
              </a:lnSpc>
            </a:pPr>
            <a:r>
              <a:rPr lang="en-US" sz="1800" dirty="0" smtClean="0"/>
              <a:t>202 Accepted</a:t>
            </a:r>
          </a:p>
          <a:p>
            <a:pPr lvl="1" eaLnBrk="1" hangingPunct="1">
              <a:lnSpc>
                <a:spcPct val="80000"/>
              </a:lnSpc>
            </a:pPr>
            <a:r>
              <a:rPr lang="en-US" sz="1700" dirty="0" smtClean="0"/>
              <a:t>Request has been accepted for processing</a:t>
            </a:r>
          </a:p>
          <a:p>
            <a:pPr lvl="2" eaLnBrk="1" hangingPunct="1">
              <a:lnSpc>
                <a:spcPct val="80000"/>
              </a:lnSpc>
            </a:pPr>
            <a:r>
              <a:rPr lang="en-US" sz="1600" dirty="0" smtClean="0"/>
              <a:t>The processing has not been completed</a:t>
            </a:r>
          </a:p>
          <a:p>
            <a:pPr lvl="1" eaLnBrk="1" hangingPunct="1">
              <a:lnSpc>
                <a:spcPct val="80000"/>
              </a:lnSpc>
            </a:pPr>
            <a:r>
              <a:rPr lang="en-US" sz="1700" dirty="0" smtClean="0"/>
              <a:t>Request might or might not eventually be acted upon</a:t>
            </a:r>
          </a:p>
          <a:p>
            <a:pPr lvl="2" eaLnBrk="1" hangingPunct="1">
              <a:lnSpc>
                <a:spcPct val="80000"/>
              </a:lnSpc>
            </a:pPr>
            <a:r>
              <a:rPr lang="en-US" sz="1600" dirty="0" smtClean="0"/>
              <a:t>It might be disallowed when processing actually takes place</a:t>
            </a:r>
          </a:p>
          <a:p>
            <a:pPr eaLnBrk="1" hangingPunct="1">
              <a:lnSpc>
                <a:spcPct val="80000"/>
              </a:lnSpc>
            </a:pPr>
            <a:r>
              <a:rPr lang="en-US" sz="1800" dirty="0" smtClean="0"/>
              <a:t>203 Non-Authoritative Information (since HTTP/1.1)</a:t>
            </a:r>
          </a:p>
          <a:p>
            <a:pPr eaLnBrk="1" hangingPunct="1">
              <a:lnSpc>
                <a:spcPct val="80000"/>
              </a:lnSpc>
            </a:pPr>
            <a:r>
              <a:rPr lang="en-US" sz="1800" dirty="0" smtClean="0">
                <a:solidFill>
                  <a:srgbClr val="FF0000"/>
                </a:solidFill>
              </a:rPr>
              <a:t>204 No Content</a:t>
            </a:r>
          </a:p>
          <a:p>
            <a:pPr eaLnBrk="1" hangingPunct="1">
              <a:lnSpc>
                <a:spcPct val="80000"/>
              </a:lnSpc>
            </a:pPr>
            <a:r>
              <a:rPr lang="en-US" sz="1800" dirty="0" smtClean="0"/>
              <a:t>205 Reset Content</a:t>
            </a:r>
          </a:p>
          <a:p>
            <a:pPr eaLnBrk="1" hangingPunct="1">
              <a:lnSpc>
                <a:spcPct val="80000"/>
              </a:lnSpc>
            </a:pPr>
            <a:r>
              <a:rPr lang="en-US" sz="1800" dirty="0" smtClean="0"/>
              <a:t>206 Partial Content</a:t>
            </a:r>
          </a:p>
          <a:p>
            <a:pPr lvl="1" eaLnBrk="1" hangingPunct="1">
              <a:lnSpc>
                <a:spcPct val="80000"/>
              </a:lnSpc>
            </a:pPr>
            <a:r>
              <a:rPr lang="en-US" sz="1700" dirty="0" smtClean="0"/>
              <a:t>Notice that a file has been partially downloaded. </a:t>
            </a:r>
          </a:p>
          <a:p>
            <a:pPr lvl="1" eaLnBrk="1" hangingPunct="1">
              <a:lnSpc>
                <a:spcPct val="80000"/>
              </a:lnSpc>
            </a:pPr>
            <a:r>
              <a:rPr lang="en-US" sz="1700" dirty="0" smtClean="0"/>
              <a:t>Used by tools like </a:t>
            </a:r>
            <a:r>
              <a:rPr lang="en-US" sz="1700" dirty="0" smtClean="0">
                <a:hlinkClick r:id="rId3" tooltip="Wget"/>
              </a:rPr>
              <a:t>wget</a:t>
            </a:r>
            <a:r>
              <a:rPr lang="en-US" sz="1700" dirty="0" smtClean="0"/>
              <a:t> to enable resuming of interrupted downloads, or split a download into multiple simultaneous streams.</a:t>
            </a:r>
          </a:p>
          <a:p>
            <a:pPr eaLnBrk="1" hangingPunct="1">
              <a:lnSpc>
                <a:spcPct val="80000"/>
              </a:lnSpc>
            </a:pPr>
            <a:r>
              <a:rPr lang="en-US" sz="1800" dirty="0" smtClean="0"/>
              <a:t>207 Multi-Status (WebDAV)</a:t>
            </a:r>
          </a:p>
          <a:p>
            <a:pPr lvl="1" eaLnBrk="1" hangingPunct="1">
              <a:lnSpc>
                <a:spcPct val="80000"/>
              </a:lnSpc>
            </a:pPr>
            <a:r>
              <a:rPr lang="en-US" sz="1700" dirty="0" smtClean="0"/>
              <a:t>The message body that follows is an </a:t>
            </a:r>
            <a:r>
              <a:rPr lang="en-US" sz="1700" dirty="0" smtClean="0">
                <a:hlinkClick r:id="rId4" tooltip="XML"/>
              </a:rPr>
              <a:t>XML</a:t>
            </a:r>
            <a:r>
              <a:rPr lang="en-US" sz="1700" dirty="0" smtClean="0"/>
              <a:t> message and can contain a number of separate response codes, depending on how many sub-requests were made.</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b="1" smtClean="0"/>
              <a:t>3xx Redirection</a:t>
            </a:r>
          </a:p>
        </p:txBody>
      </p:sp>
      <p:sp>
        <p:nvSpPr>
          <p:cNvPr id="26627" name="Rectangle 3"/>
          <p:cNvSpPr>
            <a:spLocks noGrp="1" noChangeArrowheads="1"/>
          </p:cNvSpPr>
          <p:nvPr>
            <p:ph type="body" idx="1"/>
          </p:nvPr>
        </p:nvSpPr>
        <p:spPr/>
        <p:txBody>
          <a:bodyPr/>
          <a:lstStyle/>
          <a:p>
            <a:pPr eaLnBrk="1" hangingPunct="1"/>
            <a:r>
              <a:rPr lang="en-US" sz="2400" smtClean="0"/>
              <a:t>The client must take additional action to complete the request</a:t>
            </a:r>
          </a:p>
          <a:p>
            <a:pPr lvl="1" eaLnBrk="1" hangingPunct="1"/>
            <a:r>
              <a:rPr lang="en-US" sz="2200" smtClean="0"/>
              <a:t>This class of status code indicates that further action needs to be taken by the user agent in order to fulfill the request</a:t>
            </a:r>
          </a:p>
          <a:p>
            <a:pPr lvl="1" eaLnBrk="1" hangingPunct="1"/>
            <a:r>
              <a:rPr lang="en-US" sz="2200" smtClean="0"/>
              <a:t>The action required MAY be carried out by the user agent without interaction with the user if and only if the method used in the second request is GET or HEAD</a:t>
            </a:r>
          </a:p>
          <a:p>
            <a:pPr lvl="1" eaLnBrk="1" hangingPunct="1"/>
            <a:r>
              <a:rPr lang="en-US" sz="2200" smtClean="0"/>
              <a:t>A user agent SHOULD NOT automatically redirect a request more than 5 times, since such redirections usually indicate an </a:t>
            </a:r>
            <a:r>
              <a:rPr lang="en-US" sz="2200" smtClean="0">
                <a:hlinkClick r:id="rId3" tooltip="Infinite loop"/>
              </a:rPr>
              <a:t>infinite loop</a:t>
            </a:r>
            <a:endParaRPr lang="en-US" sz="2200" smtClean="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3800" b="1" dirty="0" smtClean="0"/>
              <a:t>Hypertext Transfer Protocol</a:t>
            </a:r>
            <a:endParaRPr lang="en-US" sz="3800" dirty="0" smtClean="0"/>
          </a:p>
        </p:txBody>
      </p:sp>
      <p:sp>
        <p:nvSpPr>
          <p:cNvPr id="5123" name="Rectangle 3"/>
          <p:cNvSpPr>
            <a:spLocks noGrp="1" noChangeArrowheads="1"/>
          </p:cNvSpPr>
          <p:nvPr>
            <p:ph type="body" idx="1"/>
          </p:nvPr>
        </p:nvSpPr>
        <p:spPr>
          <a:xfrm>
            <a:off x="914400" y="1600200"/>
            <a:ext cx="8229600" cy="5257800"/>
          </a:xfrm>
        </p:spPr>
        <p:txBody>
          <a:bodyPr/>
          <a:lstStyle/>
          <a:p>
            <a:pPr eaLnBrk="1" hangingPunct="1"/>
            <a:r>
              <a:rPr lang="en-US" dirty="0" smtClean="0"/>
              <a:t>HTTP is a </a:t>
            </a:r>
            <a:r>
              <a:rPr lang="en-US" i="1" dirty="0" smtClean="0"/>
              <a:t>request/response protocol </a:t>
            </a:r>
            <a:r>
              <a:rPr lang="en-US" dirty="0" smtClean="0"/>
              <a:t>between clients and servers</a:t>
            </a:r>
          </a:p>
          <a:p>
            <a:pPr lvl="1" eaLnBrk="1" hangingPunct="1"/>
            <a:r>
              <a:rPr lang="en-US" dirty="0" smtClean="0"/>
              <a:t>Client makes an HTTP request </a:t>
            </a:r>
          </a:p>
          <a:p>
            <a:pPr lvl="2" eaLnBrk="1" hangingPunct="1"/>
            <a:r>
              <a:rPr lang="en-US" dirty="0" smtClean="0"/>
              <a:t>Referred to as the </a:t>
            </a:r>
            <a:r>
              <a:rPr lang="en-US" i="1" dirty="0" smtClean="0"/>
              <a:t>user agent</a:t>
            </a:r>
            <a:endParaRPr lang="en-US" dirty="0" smtClean="0"/>
          </a:p>
          <a:p>
            <a:pPr lvl="3" eaLnBrk="1" hangingPunct="1"/>
            <a:r>
              <a:rPr lang="en-US" dirty="0" smtClean="0"/>
              <a:t>Web browser, spider, or other end-user tool</a:t>
            </a:r>
          </a:p>
          <a:p>
            <a:pPr lvl="1" eaLnBrk="1" hangingPunct="1"/>
            <a:r>
              <a:rPr lang="en-US" dirty="0" smtClean="0"/>
              <a:t>Server responds</a:t>
            </a:r>
          </a:p>
          <a:p>
            <a:pPr lvl="2" eaLnBrk="1" hangingPunct="1"/>
            <a:r>
              <a:rPr lang="en-US" dirty="0" smtClean="0"/>
              <a:t>Called the </a:t>
            </a:r>
            <a:r>
              <a:rPr lang="en-US" i="1" dirty="0" smtClean="0"/>
              <a:t>origin server</a:t>
            </a:r>
            <a:endParaRPr lang="en-US" dirty="0" smtClean="0"/>
          </a:p>
          <a:p>
            <a:pPr lvl="3" eaLnBrk="1" hangingPunct="1"/>
            <a:r>
              <a:rPr lang="en-US" dirty="0" smtClean="0"/>
              <a:t>Stores or creates resources such as HTML files, text files, images and programs</a:t>
            </a:r>
          </a:p>
          <a:p>
            <a:pPr lvl="1" eaLnBrk="1" hangingPunct="1"/>
            <a:r>
              <a:rPr lang="en-US" dirty="0" smtClean="0"/>
              <a:t>In between the user agent and origin server may be several intermediaries</a:t>
            </a:r>
          </a:p>
          <a:p>
            <a:pPr lvl="2" eaLnBrk="1" hangingPunct="1"/>
            <a:r>
              <a:rPr lang="en-US" dirty="0" smtClean="0"/>
              <a:t>Routers, proxies, gateways, tunnels, etc.</a:t>
            </a: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b="1" dirty="0" smtClean="0"/>
              <a:t>3xx Redirection </a:t>
            </a:r>
            <a:r>
              <a:rPr lang="en-US" sz="1800" b="1" dirty="0" smtClean="0"/>
              <a:t>(1of 2)</a:t>
            </a:r>
          </a:p>
        </p:txBody>
      </p:sp>
      <p:sp>
        <p:nvSpPr>
          <p:cNvPr id="27651" name="Rectangle 3"/>
          <p:cNvSpPr>
            <a:spLocks noGrp="1" noChangeArrowheads="1"/>
          </p:cNvSpPr>
          <p:nvPr>
            <p:ph type="body" idx="1"/>
          </p:nvPr>
        </p:nvSpPr>
        <p:spPr>
          <a:xfrm>
            <a:off x="609600" y="1524000"/>
            <a:ext cx="8534400" cy="5334000"/>
          </a:xfrm>
        </p:spPr>
        <p:txBody>
          <a:bodyPr/>
          <a:lstStyle/>
          <a:p>
            <a:pPr eaLnBrk="1" hangingPunct="1">
              <a:lnSpc>
                <a:spcPct val="80000"/>
              </a:lnSpc>
            </a:pPr>
            <a:r>
              <a:rPr lang="en-US" sz="1800" dirty="0" smtClean="0">
                <a:solidFill>
                  <a:srgbClr val="FF0000"/>
                </a:solidFill>
              </a:rPr>
              <a:t>300 Multiple Choices</a:t>
            </a:r>
          </a:p>
          <a:p>
            <a:pPr lvl="1" eaLnBrk="1" hangingPunct="1">
              <a:lnSpc>
                <a:spcPct val="80000"/>
              </a:lnSpc>
            </a:pPr>
            <a:r>
              <a:rPr lang="en-US" sz="1600" dirty="0" smtClean="0">
                <a:solidFill>
                  <a:srgbClr val="FF0000"/>
                </a:solidFill>
              </a:rPr>
              <a:t>Indicates multiple options for the URI that the client may follow. </a:t>
            </a:r>
          </a:p>
          <a:p>
            <a:pPr lvl="1" eaLnBrk="1" hangingPunct="1">
              <a:lnSpc>
                <a:spcPct val="80000"/>
              </a:lnSpc>
            </a:pPr>
            <a:r>
              <a:rPr lang="en-US" sz="1600" dirty="0" smtClean="0">
                <a:solidFill>
                  <a:srgbClr val="FF0000"/>
                </a:solidFill>
              </a:rPr>
              <a:t>Can be used to present different format options for video, list files with different </a:t>
            </a:r>
            <a:r>
              <a:rPr lang="en-US" sz="1600" dirty="0" smtClean="0">
                <a:solidFill>
                  <a:srgbClr val="FF0000"/>
                </a:solidFill>
                <a:hlinkClick r:id="rId3" tooltip="File extensions"/>
              </a:rPr>
              <a:t>extensions</a:t>
            </a:r>
            <a:r>
              <a:rPr lang="en-US" sz="1600" dirty="0" smtClean="0">
                <a:solidFill>
                  <a:srgbClr val="FF0000"/>
                </a:solidFill>
              </a:rPr>
              <a:t>, or </a:t>
            </a:r>
            <a:r>
              <a:rPr lang="en-US" sz="1600" dirty="0" smtClean="0">
                <a:solidFill>
                  <a:srgbClr val="FF0000"/>
                </a:solidFill>
                <a:hlinkClick r:id="rId4" tooltip="Word sense disambiguation"/>
              </a:rPr>
              <a:t>word sense disambiguation</a:t>
            </a:r>
            <a:r>
              <a:rPr lang="en-US" sz="1600" dirty="0" smtClean="0"/>
              <a:t>.</a:t>
            </a:r>
          </a:p>
          <a:p>
            <a:pPr eaLnBrk="1" hangingPunct="1">
              <a:lnSpc>
                <a:spcPct val="80000"/>
              </a:lnSpc>
            </a:pPr>
            <a:r>
              <a:rPr lang="en-US" sz="1800" dirty="0" smtClean="0">
                <a:solidFill>
                  <a:srgbClr val="FF0000"/>
                </a:solidFill>
              </a:rPr>
              <a:t>301 Moved Permanently</a:t>
            </a:r>
          </a:p>
          <a:p>
            <a:pPr lvl="1" eaLnBrk="1" hangingPunct="1">
              <a:lnSpc>
                <a:spcPct val="80000"/>
              </a:lnSpc>
            </a:pPr>
            <a:r>
              <a:rPr lang="en-US" sz="1600" dirty="0" smtClean="0">
                <a:solidFill>
                  <a:srgbClr val="FF0000"/>
                </a:solidFill>
              </a:rPr>
              <a:t>This and all future requests should be directed to the given URI.</a:t>
            </a:r>
          </a:p>
          <a:p>
            <a:pPr eaLnBrk="1" hangingPunct="1">
              <a:lnSpc>
                <a:spcPct val="80000"/>
              </a:lnSpc>
            </a:pPr>
            <a:r>
              <a:rPr lang="en-US" sz="1800" dirty="0" smtClean="0"/>
              <a:t>302 Found</a:t>
            </a:r>
          </a:p>
          <a:p>
            <a:pPr lvl="1" eaLnBrk="1" hangingPunct="1">
              <a:lnSpc>
                <a:spcPct val="80000"/>
              </a:lnSpc>
            </a:pPr>
            <a:r>
              <a:rPr lang="en-US" sz="1600" dirty="0" smtClean="0"/>
              <a:t>Most popular redirect code, but also an example of industrial practice contradicting the standard. </a:t>
            </a:r>
          </a:p>
          <a:p>
            <a:pPr lvl="1" eaLnBrk="1" hangingPunct="1">
              <a:lnSpc>
                <a:spcPct val="80000"/>
              </a:lnSpc>
            </a:pPr>
            <a:r>
              <a:rPr lang="en-US" sz="1600" dirty="0" smtClean="0"/>
              <a:t>HTTP/1.0 specification (</a:t>
            </a:r>
            <a:r>
              <a:rPr lang="en-US" sz="1600" dirty="0" smtClean="0">
                <a:hlinkClick r:id="rId5" tooltip="http://tools.ietf.org/html/rfc1945"/>
              </a:rPr>
              <a:t>RFC 1945</a:t>
            </a:r>
            <a:r>
              <a:rPr lang="en-US" sz="1600" dirty="0" smtClean="0"/>
              <a:t>) required the client to perform a temporary redirect (the original describing phrase was "Moved Temporarily"), but popular browsers implemented it as a 303 See Other. </a:t>
            </a:r>
          </a:p>
          <a:p>
            <a:pPr lvl="1" eaLnBrk="1" hangingPunct="1">
              <a:lnSpc>
                <a:spcPct val="80000"/>
              </a:lnSpc>
            </a:pPr>
            <a:r>
              <a:rPr lang="en-US" sz="1600" dirty="0" smtClean="0"/>
              <a:t>Therefore, HTTP/1.1 added status codes 303 and 307 to disambiguate between the two behaviors. </a:t>
            </a:r>
          </a:p>
          <a:p>
            <a:pPr lvl="1" eaLnBrk="1" hangingPunct="1">
              <a:lnSpc>
                <a:spcPct val="80000"/>
              </a:lnSpc>
            </a:pPr>
            <a:r>
              <a:rPr lang="en-US" sz="1600" dirty="0" smtClean="0"/>
              <a:t>However, the majority of Web applications and frameworks still use the 302 status code as if it were the 303.</a:t>
            </a:r>
          </a:p>
          <a:p>
            <a:pPr eaLnBrk="1" hangingPunct="1">
              <a:lnSpc>
                <a:spcPct val="80000"/>
              </a:lnSpc>
            </a:pPr>
            <a:r>
              <a:rPr lang="en-US" sz="1800" dirty="0" smtClean="0">
                <a:solidFill>
                  <a:srgbClr val="FF0000"/>
                </a:solidFill>
              </a:rPr>
              <a:t>303 See Other (since HTTP/1.1)</a:t>
            </a:r>
          </a:p>
          <a:p>
            <a:pPr lvl="1" eaLnBrk="1" hangingPunct="1">
              <a:lnSpc>
                <a:spcPct val="80000"/>
              </a:lnSpc>
            </a:pPr>
            <a:r>
              <a:rPr lang="en-US" sz="1600" dirty="0" smtClean="0">
                <a:solidFill>
                  <a:srgbClr val="FF0000"/>
                </a:solidFill>
              </a:rPr>
              <a:t>The response to the request can be found under another URI using a GET method.</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b="1" dirty="0" smtClean="0"/>
              <a:t>3xx Redirection </a:t>
            </a:r>
            <a:r>
              <a:rPr lang="en-US" sz="2400" b="1" dirty="0" smtClean="0"/>
              <a:t>(2of 2)</a:t>
            </a:r>
            <a:endParaRPr lang="en-US" b="1" dirty="0" smtClean="0"/>
          </a:p>
        </p:txBody>
      </p:sp>
      <p:sp>
        <p:nvSpPr>
          <p:cNvPr id="27651" name="Rectangle 3"/>
          <p:cNvSpPr>
            <a:spLocks noGrp="1" noChangeArrowheads="1"/>
          </p:cNvSpPr>
          <p:nvPr>
            <p:ph type="body" idx="1"/>
          </p:nvPr>
        </p:nvSpPr>
        <p:spPr>
          <a:xfrm>
            <a:off x="609600" y="1524000"/>
            <a:ext cx="8534400" cy="5334000"/>
          </a:xfrm>
        </p:spPr>
        <p:txBody>
          <a:bodyPr/>
          <a:lstStyle/>
          <a:p>
            <a:pPr eaLnBrk="1" hangingPunct="1">
              <a:lnSpc>
                <a:spcPct val="80000"/>
              </a:lnSpc>
            </a:pPr>
            <a:r>
              <a:rPr lang="en-US" sz="1800" dirty="0" smtClean="0"/>
              <a:t>304 Not Modified</a:t>
            </a:r>
          </a:p>
          <a:p>
            <a:pPr lvl="1" eaLnBrk="1" hangingPunct="1">
              <a:lnSpc>
                <a:spcPct val="80000"/>
              </a:lnSpc>
            </a:pPr>
            <a:r>
              <a:rPr lang="en-US" sz="1600" dirty="0" smtClean="0"/>
              <a:t>Indicates the request URL has not been modified since last requested. </a:t>
            </a:r>
          </a:p>
          <a:p>
            <a:pPr lvl="1" eaLnBrk="1" hangingPunct="1">
              <a:lnSpc>
                <a:spcPct val="80000"/>
              </a:lnSpc>
            </a:pPr>
            <a:r>
              <a:rPr lang="en-US" sz="1600" dirty="0" smtClean="0"/>
              <a:t>Typically, the HTTP client provides a header like the If-Modified-Since header to provide a time with which to compare</a:t>
            </a:r>
          </a:p>
          <a:p>
            <a:pPr lvl="1" eaLnBrk="1" hangingPunct="1">
              <a:lnSpc>
                <a:spcPct val="80000"/>
              </a:lnSpc>
            </a:pPr>
            <a:r>
              <a:rPr lang="en-US" sz="1600" dirty="0" smtClean="0"/>
              <a:t>Utilizing this saves bandwidth and reprocessing on both the server and client.</a:t>
            </a:r>
          </a:p>
          <a:p>
            <a:pPr eaLnBrk="1" hangingPunct="1">
              <a:lnSpc>
                <a:spcPct val="80000"/>
              </a:lnSpc>
            </a:pPr>
            <a:r>
              <a:rPr lang="en-US" sz="1800" dirty="0" smtClean="0"/>
              <a:t>305 Use Proxy (since HTTP/1.1)</a:t>
            </a:r>
          </a:p>
          <a:p>
            <a:pPr lvl="1" eaLnBrk="1" hangingPunct="1">
              <a:lnSpc>
                <a:spcPct val="80000"/>
              </a:lnSpc>
            </a:pPr>
            <a:r>
              <a:rPr lang="en-US" sz="1600" dirty="0" smtClean="0"/>
              <a:t>Many HTTP clients (such as </a:t>
            </a:r>
            <a:r>
              <a:rPr lang="en-US" sz="1600" dirty="0" smtClean="0">
                <a:hlinkClick r:id="rId3" tooltip="Mozilla"/>
              </a:rPr>
              <a:t>Mozilla</a:t>
            </a:r>
            <a:r>
              <a:rPr lang="en-US" sz="1600" dirty="0" smtClean="0"/>
              <a:t> </a:t>
            </a:r>
            <a:r>
              <a:rPr lang="en-US" sz="1600" dirty="0" smtClean="0">
                <a:hlinkClick r:id="rId4" tooltip="https://bugzilla.mozilla.org/show_bug.cgi?id=187996"/>
              </a:rPr>
              <a:t>[1]</a:t>
            </a:r>
            <a:r>
              <a:rPr lang="en-US" sz="1600" dirty="0" smtClean="0"/>
              <a:t> and </a:t>
            </a:r>
            <a:r>
              <a:rPr lang="en-US" sz="1600" dirty="0" smtClean="0">
                <a:hlinkClick r:id="rId5" tooltip="Internet Explorer"/>
              </a:rPr>
              <a:t>Internet Explorer</a:t>
            </a:r>
            <a:r>
              <a:rPr lang="en-US" sz="1600" dirty="0" smtClean="0"/>
              <a:t>) don't correctly handle responses with this status code, primarily for security reasons</a:t>
            </a:r>
          </a:p>
          <a:p>
            <a:pPr eaLnBrk="1" hangingPunct="1">
              <a:lnSpc>
                <a:spcPct val="80000"/>
              </a:lnSpc>
            </a:pPr>
            <a:r>
              <a:rPr lang="en-US" sz="1800" dirty="0" smtClean="0"/>
              <a:t>306 Switch Proxy</a:t>
            </a:r>
          </a:p>
          <a:p>
            <a:pPr lvl="1" eaLnBrk="1" hangingPunct="1">
              <a:lnSpc>
                <a:spcPct val="80000"/>
              </a:lnSpc>
            </a:pPr>
            <a:r>
              <a:rPr lang="en-US" sz="1600" dirty="0" smtClean="0"/>
              <a:t>No longer used.</a:t>
            </a:r>
          </a:p>
          <a:p>
            <a:pPr eaLnBrk="1" hangingPunct="1">
              <a:lnSpc>
                <a:spcPct val="80000"/>
              </a:lnSpc>
            </a:pPr>
            <a:r>
              <a:rPr lang="en-US" sz="1800" dirty="0" smtClean="0">
                <a:solidFill>
                  <a:srgbClr val="FF0000"/>
                </a:solidFill>
              </a:rPr>
              <a:t>307 Temporary Redirect (since HTTP/1.1)</a:t>
            </a:r>
          </a:p>
          <a:p>
            <a:pPr lvl="1" eaLnBrk="1" hangingPunct="1">
              <a:lnSpc>
                <a:spcPct val="80000"/>
              </a:lnSpc>
            </a:pPr>
            <a:r>
              <a:rPr lang="en-US" sz="1600" dirty="0" smtClean="0">
                <a:solidFill>
                  <a:srgbClr val="FF0000"/>
                </a:solidFill>
              </a:rPr>
              <a:t>In this occasion, the request should be repeated with another URI, but future requests can still be directed to the original URI. </a:t>
            </a:r>
          </a:p>
          <a:p>
            <a:pPr lvl="1" eaLnBrk="1" hangingPunct="1">
              <a:lnSpc>
                <a:spcPct val="80000"/>
              </a:lnSpc>
            </a:pPr>
            <a:r>
              <a:rPr lang="en-US" sz="1600" dirty="0" smtClean="0"/>
              <a:t>In contrast to 303, the request method should not be changed when reissuing the original request. </a:t>
            </a:r>
          </a:p>
          <a:p>
            <a:pPr lvl="1" eaLnBrk="1" hangingPunct="1">
              <a:lnSpc>
                <a:spcPct val="80000"/>
              </a:lnSpc>
            </a:pPr>
            <a:r>
              <a:rPr lang="en-US" sz="1600" dirty="0" smtClean="0"/>
              <a:t>For instance, a POST request must be repeated using another POST request</a:t>
            </a: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b="1" smtClean="0"/>
              <a:t>4xx Client Error</a:t>
            </a:r>
          </a:p>
        </p:txBody>
      </p:sp>
      <p:sp>
        <p:nvSpPr>
          <p:cNvPr id="28675" name="Rectangle 3"/>
          <p:cNvSpPr>
            <a:spLocks noGrp="1" noChangeArrowheads="1"/>
          </p:cNvSpPr>
          <p:nvPr>
            <p:ph type="body" idx="1"/>
          </p:nvPr>
        </p:nvSpPr>
        <p:spPr>
          <a:xfrm>
            <a:off x="457200" y="1600200"/>
            <a:ext cx="8229600" cy="4572000"/>
          </a:xfrm>
        </p:spPr>
        <p:txBody>
          <a:bodyPr/>
          <a:lstStyle/>
          <a:p>
            <a:pPr eaLnBrk="1" hangingPunct="1"/>
            <a:r>
              <a:rPr lang="en-US" sz="2400" smtClean="0"/>
              <a:t>The request contains bad syntax or cannot be fulfilled</a:t>
            </a:r>
          </a:p>
          <a:p>
            <a:pPr lvl="1" eaLnBrk="1" hangingPunct="1"/>
            <a:r>
              <a:rPr lang="en-US" sz="2200" smtClean="0"/>
              <a:t>The 4xx class of status code is intended for cases in which the client seems to have erred</a:t>
            </a:r>
          </a:p>
          <a:p>
            <a:pPr lvl="2" eaLnBrk="1" hangingPunct="1"/>
            <a:r>
              <a:rPr lang="en-US" sz="2100" smtClean="0"/>
              <a:t>Except when responding to a HEAD request, the server SHOULD include an entity containing an explanation of the error situation, and whether it is a temporary or permanent condition</a:t>
            </a:r>
          </a:p>
          <a:p>
            <a:pPr lvl="1" eaLnBrk="1" hangingPunct="1"/>
            <a:r>
              <a:rPr lang="en-US" sz="2200" smtClean="0"/>
              <a:t>These status codes are applicable to any request method</a:t>
            </a:r>
          </a:p>
          <a:p>
            <a:pPr lvl="1" eaLnBrk="1" hangingPunct="1"/>
            <a:r>
              <a:rPr lang="en-US" sz="2200" smtClean="0"/>
              <a:t>User agents SHOULD display any included entity to the user</a:t>
            </a: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b="1" dirty="0" smtClean="0"/>
              <a:t>4xx Client Error</a:t>
            </a:r>
          </a:p>
        </p:txBody>
      </p:sp>
      <p:sp>
        <p:nvSpPr>
          <p:cNvPr id="29699" name="Rectangle 3"/>
          <p:cNvSpPr>
            <a:spLocks noGrp="1" noChangeArrowheads="1"/>
          </p:cNvSpPr>
          <p:nvPr>
            <p:ph type="body" idx="1"/>
          </p:nvPr>
        </p:nvSpPr>
        <p:spPr>
          <a:xfrm>
            <a:off x="609600" y="1524000"/>
            <a:ext cx="8534400" cy="5334000"/>
          </a:xfrm>
        </p:spPr>
        <p:txBody>
          <a:bodyPr/>
          <a:lstStyle/>
          <a:p>
            <a:pPr eaLnBrk="1" hangingPunct="1">
              <a:lnSpc>
                <a:spcPct val="80000"/>
              </a:lnSpc>
            </a:pPr>
            <a:r>
              <a:rPr lang="en-US" sz="1600" dirty="0" smtClean="0">
                <a:solidFill>
                  <a:srgbClr val="FF0000"/>
                </a:solidFill>
              </a:rPr>
              <a:t>400 Bad Request</a:t>
            </a:r>
          </a:p>
          <a:p>
            <a:pPr lvl="1" eaLnBrk="1" hangingPunct="1">
              <a:lnSpc>
                <a:spcPct val="80000"/>
              </a:lnSpc>
            </a:pPr>
            <a:r>
              <a:rPr lang="en-US" sz="1500" dirty="0" smtClean="0">
                <a:solidFill>
                  <a:srgbClr val="FF0000"/>
                </a:solidFill>
              </a:rPr>
              <a:t>The request contains bad syntax or cannot be fulfilled</a:t>
            </a:r>
          </a:p>
          <a:p>
            <a:pPr eaLnBrk="1" hangingPunct="1">
              <a:lnSpc>
                <a:spcPct val="80000"/>
              </a:lnSpc>
            </a:pPr>
            <a:r>
              <a:rPr lang="en-US" sz="1600" dirty="0" smtClean="0"/>
              <a:t>401 Unauthorized</a:t>
            </a:r>
          </a:p>
          <a:p>
            <a:pPr lvl="1" eaLnBrk="1" hangingPunct="1">
              <a:lnSpc>
                <a:spcPct val="80000"/>
              </a:lnSpc>
            </a:pPr>
            <a:r>
              <a:rPr lang="en-US" sz="1500" dirty="0" smtClean="0"/>
              <a:t>Similar to </a:t>
            </a:r>
            <a:r>
              <a:rPr lang="en-US" sz="1500" i="1" dirty="0" smtClean="0"/>
              <a:t>403</a:t>
            </a:r>
            <a:r>
              <a:rPr lang="en-US" sz="1500" dirty="0" smtClean="0"/>
              <a:t>,  when authentication is possible but has failed or not been provided</a:t>
            </a:r>
          </a:p>
          <a:p>
            <a:pPr eaLnBrk="1" hangingPunct="1">
              <a:lnSpc>
                <a:spcPct val="80000"/>
              </a:lnSpc>
            </a:pPr>
            <a:r>
              <a:rPr lang="en-US" sz="1600" dirty="0" smtClean="0"/>
              <a:t>402 Payment Required</a:t>
            </a:r>
          </a:p>
          <a:p>
            <a:pPr lvl="1" eaLnBrk="1" hangingPunct="1">
              <a:lnSpc>
                <a:spcPct val="80000"/>
              </a:lnSpc>
            </a:pPr>
            <a:r>
              <a:rPr lang="en-US" sz="1500" dirty="0" smtClean="0"/>
              <a:t>Original intention to be used as part of a digital cash or micropayment scheme</a:t>
            </a:r>
          </a:p>
          <a:p>
            <a:pPr lvl="1" eaLnBrk="1" hangingPunct="1">
              <a:lnSpc>
                <a:spcPct val="80000"/>
              </a:lnSpc>
            </a:pPr>
            <a:r>
              <a:rPr lang="en-US" sz="1500" dirty="0" smtClean="0"/>
              <a:t>Has not happened, and this code has never been used</a:t>
            </a:r>
          </a:p>
          <a:p>
            <a:pPr eaLnBrk="1" hangingPunct="1">
              <a:lnSpc>
                <a:spcPct val="80000"/>
              </a:lnSpc>
            </a:pPr>
            <a:r>
              <a:rPr lang="en-US" sz="1600" dirty="0" smtClean="0">
                <a:solidFill>
                  <a:srgbClr val="FF0000"/>
                </a:solidFill>
              </a:rPr>
              <a:t>403 Forbidden</a:t>
            </a:r>
          </a:p>
          <a:p>
            <a:pPr lvl="1" eaLnBrk="1" hangingPunct="1">
              <a:lnSpc>
                <a:spcPct val="80000"/>
              </a:lnSpc>
            </a:pPr>
            <a:r>
              <a:rPr lang="en-US" sz="1500" dirty="0" smtClean="0">
                <a:solidFill>
                  <a:srgbClr val="FF0000"/>
                </a:solidFill>
              </a:rPr>
              <a:t>Request was a legal request, but the server is refusing to respond to it</a:t>
            </a:r>
          </a:p>
          <a:p>
            <a:pPr lvl="1" eaLnBrk="1" hangingPunct="1">
              <a:lnSpc>
                <a:spcPct val="80000"/>
              </a:lnSpc>
            </a:pPr>
            <a:r>
              <a:rPr lang="en-US" sz="1500" dirty="0" smtClean="0">
                <a:solidFill>
                  <a:srgbClr val="FF0000"/>
                </a:solidFill>
              </a:rPr>
              <a:t>Unlike a </a:t>
            </a:r>
            <a:r>
              <a:rPr lang="en-US" sz="1500" i="1" dirty="0" smtClean="0">
                <a:solidFill>
                  <a:srgbClr val="FF0000"/>
                </a:solidFill>
              </a:rPr>
              <a:t>401 Unauthorized</a:t>
            </a:r>
            <a:r>
              <a:rPr lang="en-US" sz="1500" dirty="0" smtClean="0">
                <a:solidFill>
                  <a:srgbClr val="FF0000"/>
                </a:solidFill>
              </a:rPr>
              <a:t> response, authenticating will make no difference</a:t>
            </a:r>
          </a:p>
          <a:p>
            <a:pPr eaLnBrk="1" hangingPunct="1">
              <a:lnSpc>
                <a:spcPct val="80000"/>
              </a:lnSpc>
            </a:pPr>
            <a:r>
              <a:rPr lang="en-US" sz="1600" dirty="0" smtClean="0">
                <a:solidFill>
                  <a:srgbClr val="FF0000"/>
                </a:solidFill>
              </a:rPr>
              <a:t>404 Not Found</a:t>
            </a:r>
          </a:p>
          <a:p>
            <a:pPr eaLnBrk="1" hangingPunct="1">
              <a:lnSpc>
                <a:spcPct val="80000"/>
              </a:lnSpc>
            </a:pPr>
            <a:r>
              <a:rPr lang="en-US" sz="1600" dirty="0" smtClean="0"/>
              <a:t>405 Method Not Allowed</a:t>
            </a:r>
          </a:p>
          <a:p>
            <a:pPr lvl="1" eaLnBrk="1" hangingPunct="1">
              <a:lnSpc>
                <a:spcPct val="80000"/>
              </a:lnSpc>
            </a:pPr>
            <a:r>
              <a:rPr lang="en-US" sz="1500" dirty="0" smtClean="0"/>
              <a:t>Request made to a URL using a request method not supported by that URL</a:t>
            </a:r>
          </a:p>
          <a:p>
            <a:pPr lvl="2" eaLnBrk="1" hangingPunct="1">
              <a:lnSpc>
                <a:spcPct val="80000"/>
              </a:lnSpc>
            </a:pPr>
            <a:r>
              <a:rPr lang="en-US" sz="1400" dirty="0" smtClean="0"/>
              <a:t>Using GET on a form which requires data to be presented via POST</a:t>
            </a:r>
          </a:p>
          <a:p>
            <a:pPr lvl="2" eaLnBrk="1" hangingPunct="1">
              <a:lnSpc>
                <a:spcPct val="80000"/>
              </a:lnSpc>
            </a:pPr>
            <a:r>
              <a:rPr lang="en-US" sz="1400" dirty="0" smtClean="0"/>
              <a:t>Using PUT on a read-only resource</a:t>
            </a:r>
          </a:p>
          <a:p>
            <a:pPr eaLnBrk="1" hangingPunct="1">
              <a:lnSpc>
                <a:spcPct val="80000"/>
              </a:lnSpc>
            </a:pPr>
            <a:r>
              <a:rPr lang="en-US" sz="1600" dirty="0" smtClean="0"/>
              <a:t>406 Not Acceptable</a:t>
            </a:r>
          </a:p>
          <a:p>
            <a:pPr eaLnBrk="1" hangingPunct="1">
              <a:lnSpc>
                <a:spcPct val="80000"/>
              </a:lnSpc>
            </a:pPr>
            <a:r>
              <a:rPr lang="en-US" sz="1600" dirty="0" smtClean="0"/>
              <a:t>407 Proxy Authentication Required</a:t>
            </a:r>
          </a:p>
          <a:p>
            <a:pPr eaLnBrk="1" hangingPunct="1">
              <a:lnSpc>
                <a:spcPct val="80000"/>
              </a:lnSpc>
            </a:pPr>
            <a:r>
              <a:rPr lang="en-US" sz="1600" dirty="0" smtClean="0"/>
              <a:t>408 Request Timeout</a:t>
            </a:r>
          </a:p>
          <a:p>
            <a:pPr eaLnBrk="1" hangingPunct="1">
              <a:lnSpc>
                <a:spcPct val="80000"/>
              </a:lnSpc>
            </a:pPr>
            <a:r>
              <a:rPr lang="en-US" sz="1600" dirty="0" smtClean="0"/>
              <a:t>409 Conflict</a:t>
            </a: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b="1" smtClean="0"/>
              <a:t>4xx Client Error</a:t>
            </a:r>
          </a:p>
        </p:txBody>
      </p:sp>
      <p:sp>
        <p:nvSpPr>
          <p:cNvPr id="30723" name="Rectangle 3"/>
          <p:cNvSpPr>
            <a:spLocks noGrp="1" noChangeArrowheads="1"/>
          </p:cNvSpPr>
          <p:nvPr>
            <p:ph type="body" idx="1"/>
          </p:nvPr>
        </p:nvSpPr>
        <p:spPr/>
        <p:txBody>
          <a:bodyPr/>
          <a:lstStyle/>
          <a:p>
            <a:pPr eaLnBrk="1" hangingPunct="1">
              <a:lnSpc>
                <a:spcPct val="80000"/>
              </a:lnSpc>
            </a:pPr>
            <a:r>
              <a:rPr lang="en-US" sz="2400" smtClean="0"/>
              <a:t>410 Gone</a:t>
            </a:r>
          </a:p>
          <a:p>
            <a:pPr lvl="1" eaLnBrk="1" hangingPunct="1">
              <a:lnSpc>
                <a:spcPct val="80000"/>
              </a:lnSpc>
            </a:pPr>
            <a:r>
              <a:rPr lang="en-US" sz="2200" smtClean="0"/>
              <a:t>Indicates that the resource requested is no longer available and will not be available again</a:t>
            </a:r>
          </a:p>
          <a:p>
            <a:pPr lvl="1" eaLnBrk="1" hangingPunct="1">
              <a:lnSpc>
                <a:spcPct val="80000"/>
              </a:lnSpc>
            </a:pPr>
            <a:r>
              <a:rPr lang="en-US" sz="2200" smtClean="0"/>
              <a:t>Should be used when a resource has been intentionally removed</a:t>
            </a:r>
          </a:p>
          <a:p>
            <a:pPr lvl="2" eaLnBrk="1" hangingPunct="1">
              <a:lnSpc>
                <a:spcPct val="80000"/>
              </a:lnSpc>
            </a:pPr>
            <a:r>
              <a:rPr lang="en-US" sz="2100" smtClean="0"/>
              <a:t>In practice, a </a:t>
            </a:r>
            <a:r>
              <a:rPr lang="en-US" sz="2100" i="1" smtClean="0"/>
              <a:t>404 Not Found</a:t>
            </a:r>
            <a:r>
              <a:rPr lang="en-US" sz="2100" smtClean="0"/>
              <a:t> is often issued instead</a:t>
            </a:r>
          </a:p>
          <a:p>
            <a:pPr eaLnBrk="1" hangingPunct="1">
              <a:lnSpc>
                <a:spcPct val="80000"/>
              </a:lnSpc>
            </a:pPr>
            <a:r>
              <a:rPr lang="en-US" sz="2400" smtClean="0"/>
              <a:t>411 Length Required</a:t>
            </a:r>
          </a:p>
          <a:p>
            <a:pPr eaLnBrk="1" hangingPunct="1">
              <a:lnSpc>
                <a:spcPct val="80000"/>
              </a:lnSpc>
            </a:pPr>
            <a:r>
              <a:rPr lang="en-US" sz="2400" smtClean="0"/>
              <a:t>412 Precondition Failed</a:t>
            </a:r>
          </a:p>
          <a:p>
            <a:pPr eaLnBrk="1" hangingPunct="1">
              <a:lnSpc>
                <a:spcPct val="80000"/>
              </a:lnSpc>
            </a:pPr>
            <a:r>
              <a:rPr lang="en-US" sz="2400" smtClean="0"/>
              <a:t>413 Request Entity Too Large</a:t>
            </a:r>
          </a:p>
          <a:p>
            <a:pPr eaLnBrk="1" hangingPunct="1">
              <a:lnSpc>
                <a:spcPct val="80000"/>
              </a:lnSpc>
            </a:pPr>
            <a:r>
              <a:rPr lang="en-US" sz="2400" smtClean="0"/>
              <a:t>414 Request-URI Too Long</a:t>
            </a:r>
          </a:p>
          <a:p>
            <a:pPr eaLnBrk="1" hangingPunct="1">
              <a:lnSpc>
                <a:spcPct val="80000"/>
              </a:lnSpc>
            </a:pPr>
            <a:r>
              <a:rPr lang="en-US" sz="2400" smtClean="0"/>
              <a:t>415 Unsupported Media Type</a:t>
            </a:r>
          </a:p>
          <a:p>
            <a:pPr eaLnBrk="1" hangingPunct="1">
              <a:lnSpc>
                <a:spcPct val="80000"/>
              </a:lnSpc>
            </a:pPr>
            <a:r>
              <a:rPr lang="en-US" sz="2400" smtClean="0"/>
              <a:t>416 Requested Range Not Satisfiable</a:t>
            </a:r>
          </a:p>
          <a:p>
            <a:pPr eaLnBrk="1" hangingPunct="1">
              <a:lnSpc>
                <a:spcPct val="80000"/>
              </a:lnSpc>
            </a:pPr>
            <a:r>
              <a:rPr lang="en-US" sz="2400" smtClean="0"/>
              <a:t>417 Expectation Failed</a:t>
            </a: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b="1" smtClean="0"/>
              <a:t>4xx Client Error</a:t>
            </a:r>
          </a:p>
        </p:txBody>
      </p:sp>
      <p:sp>
        <p:nvSpPr>
          <p:cNvPr id="31747" name="Rectangle 3"/>
          <p:cNvSpPr>
            <a:spLocks noGrp="1" noChangeArrowheads="1"/>
          </p:cNvSpPr>
          <p:nvPr>
            <p:ph type="body" idx="1"/>
          </p:nvPr>
        </p:nvSpPr>
        <p:spPr>
          <a:xfrm>
            <a:off x="457200" y="1524000"/>
            <a:ext cx="8686800" cy="5334000"/>
          </a:xfrm>
        </p:spPr>
        <p:txBody>
          <a:bodyPr/>
          <a:lstStyle/>
          <a:p>
            <a:pPr eaLnBrk="1" hangingPunct="1">
              <a:lnSpc>
                <a:spcPct val="80000"/>
              </a:lnSpc>
            </a:pPr>
            <a:r>
              <a:rPr lang="en-US" sz="2000" dirty="0" smtClean="0"/>
              <a:t>422 </a:t>
            </a:r>
            <a:r>
              <a:rPr lang="en-US" sz="2000" dirty="0" err="1" smtClean="0"/>
              <a:t>Unprocessable</a:t>
            </a:r>
            <a:r>
              <a:rPr lang="en-US" sz="2000" dirty="0" smtClean="0"/>
              <a:t> Entity (</a:t>
            </a:r>
            <a:r>
              <a:rPr lang="en-US" sz="2000" dirty="0" err="1" smtClean="0"/>
              <a:t>WebDAV</a:t>
            </a:r>
            <a:r>
              <a:rPr lang="en-US" sz="2000" dirty="0" smtClean="0"/>
              <a:t>)</a:t>
            </a:r>
          </a:p>
          <a:p>
            <a:pPr lvl="1" eaLnBrk="1" hangingPunct="1">
              <a:lnSpc>
                <a:spcPct val="80000"/>
              </a:lnSpc>
            </a:pPr>
            <a:r>
              <a:rPr lang="en-US" sz="2000" dirty="0" smtClean="0"/>
              <a:t>Request was well-formed but was unable to be followed due to semantic errors</a:t>
            </a:r>
          </a:p>
          <a:p>
            <a:pPr eaLnBrk="1" hangingPunct="1">
              <a:lnSpc>
                <a:spcPct val="80000"/>
              </a:lnSpc>
            </a:pPr>
            <a:r>
              <a:rPr lang="en-US" sz="2000" dirty="0" smtClean="0"/>
              <a:t>423 Locked (</a:t>
            </a:r>
            <a:r>
              <a:rPr lang="en-US" sz="2000" dirty="0" err="1" smtClean="0"/>
              <a:t>WebDAV</a:t>
            </a:r>
            <a:r>
              <a:rPr lang="en-US" sz="2000" dirty="0" smtClean="0"/>
              <a:t>)</a:t>
            </a:r>
          </a:p>
          <a:p>
            <a:pPr lvl="1" eaLnBrk="1" hangingPunct="1">
              <a:lnSpc>
                <a:spcPct val="80000"/>
              </a:lnSpc>
            </a:pPr>
            <a:r>
              <a:rPr lang="en-US" sz="2000" dirty="0" smtClean="0"/>
              <a:t>The resource that is being accessed is locked</a:t>
            </a:r>
          </a:p>
          <a:p>
            <a:pPr eaLnBrk="1" hangingPunct="1">
              <a:lnSpc>
                <a:spcPct val="80000"/>
              </a:lnSpc>
            </a:pPr>
            <a:r>
              <a:rPr lang="en-US" sz="2000" dirty="0" smtClean="0"/>
              <a:t>424 Failed Dependency (</a:t>
            </a:r>
            <a:r>
              <a:rPr lang="en-US" sz="2000" dirty="0" err="1" smtClean="0"/>
              <a:t>WebDAV</a:t>
            </a:r>
            <a:r>
              <a:rPr lang="en-US" sz="2000" dirty="0" smtClean="0"/>
              <a:t>)</a:t>
            </a:r>
          </a:p>
          <a:p>
            <a:pPr lvl="1" eaLnBrk="1" hangingPunct="1">
              <a:lnSpc>
                <a:spcPct val="80000"/>
              </a:lnSpc>
            </a:pPr>
            <a:r>
              <a:rPr lang="en-US" sz="2000" dirty="0" smtClean="0"/>
              <a:t>The request failed due to failure of a previous request (e.g. a PROPPATCH).</a:t>
            </a:r>
          </a:p>
          <a:p>
            <a:pPr eaLnBrk="1" hangingPunct="1">
              <a:lnSpc>
                <a:spcPct val="80000"/>
              </a:lnSpc>
            </a:pPr>
            <a:r>
              <a:rPr lang="en-US" sz="2000" dirty="0" smtClean="0"/>
              <a:t>425 Unordered Collection</a:t>
            </a:r>
          </a:p>
          <a:p>
            <a:pPr lvl="1" eaLnBrk="1" hangingPunct="1">
              <a:lnSpc>
                <a:spcPct val="80000"/>
              </a:lnSpc>
            </a:pPr>
            <a:r>
              <a:rPr lang="en-US" sz="2000" dirty="0" smtClean="0"/>
              <a:t>Defined in drafts of </a:t>
            </a:r>
            <a:r>
              <a:rPr lang="en-US" sz="2000" dirty="0" err="1" smtClean="0"/>
              <a:t>WebDav</a:t>
            </a:r>
            <a:r>
              <a:rPr lang="en-US" sz="2000" dirty="0" smtClean="0"/>
              <a:t> Advanced Collections</a:t>
            </a:r>
          </a:p>
          <a:p>
            <a:pPr lvl="1" eaLnBrk="1" hangingPunct="1">
              <a:lnSpc>
                <a:spcPct val="80000"/>
              </a:lnSpc>
            </a:pPr>
            <a:r>
              <a:rPr lang="en-US" sz="2000" dirty="0" smtClean="0"/>
              <a:t>Not present in "Web Distributed Authoring and Versioning (</a:t>
            </a:r>
            <a:r>
              <a:rPr lang="en-US" sz="2000" dirty="0" err="1" smtClean="0"/>
              <a:t>WebDAV</a:t>
            </a:r>
            <a:r>
              <a:rPr lang="en-US" sz="2000" dirty="0" smtClean="0"/>
              <a:t>) Ordered Collections Protocol"</a:t>
            </a:r>
          </a:p>
          <a:p>
            <a:pPr eaLnBrk="1" hangingPunct="1">
              <a:lnSpc>
                <a:spcPct val="80000"/>
              </a:lnSpc>
            </a:pPr>
            <a:r>
              <a:rPr lang="en-US" sz="2000" dirty="0" smtClean="0"/>
              <a:t>426 Upgrade Required</a:t>
            </a:r>
          </a:p>
          <a:p>
            <a:pPr lvl="1" eaLnBrk="1" hangingPunct="1">
              <a:lnSpc>
                <a:spcPct val="80000"/>
              </a:lnSpc>
            </a:pPr>
            <a:r>
              <a:rPr lang="en-US" sz="2000" dirty="0" smtClean="0"/>
              <a:t>The client should switch to TLS/1.0 (use https)</a:t>
            </a:r>
          </a:p>
          <a:p>
            <a:pPr eaLnBrk="1" hangingPunct="1">
              <a:lnSpc>
                <a:spcPct val="80000"/>
              </a:lnSpc>
            </a:pPr>
            <a:r>
              <a:rPr lang="en-US" sz="2000" dirty="0" smtClean="0"/>
              <a:t>449 Retry With</a:t>
            </a:r>
          </a:p>
          <a:p>
            <a:pPr lvl="1" eaLnBrk="1" hangingPunct="1">
              <a:lnSpc>
                <a:spcPct val="80000"/>
              </a:lnSpc>
            </a:pPr>
            <a:r>
              <a:rPr lang="en-US" sz="2000" dirty="0" smtClean="0"/>
              <a:t>A Microsoft extension: </a:t>
            </a:r>
            <a:r>
              <a:rPr lang="en-US" sz="2000" i="1" dirty="0" smtClean="0"/>
              <a:t>The request should be retried after doing the appropriate action</a:t>
            </a:r>
            <a:r>
              <a:rPr lang="en-US" sz="2000" dirty="0" smtClean="0"/>
              <a:t>.</a:t>
            </a: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4xx examples</a:t>
            </a:r>
            <a:endParaRPr lang="en-US" dirty="0"/>
          </a:p>
        </p:txBody>
      </p:sp>
      <p:sp>
        <p:nvSpPr>
          <p:cNvPr id="3" name="Content Placeholder 2"/>
          <p:cNvSpPr>
            <a:spLocks noGrp="1"/>
          </p:cNvSpPr>
          <p:nvPr>
            <p:ph idx="1"/>
          </p:nvPr>
        </p:nvSpPr>
        <p:spPr>
          <a:xfrm>
            <a:off x="914400" y="1600200"/>
            <a:ext cx="7772400" cy="4953000"/>
          </a:xfrm>
        </p:spPr>
        <p:txBody>
          <a:bodyPr>
            <a:normAutofit fontScale="77500" lnSpcReduction="20000"/>
          </a:bodyPr>
          <a:lstStyle/>
          <a:p>
            <a:r>
              <a:rPr lang="en-US" dirty="0" smtClean="0"/>
              <a:t>Directory listing allowed (no file referenced)</a:t>
            </a:r>
          </a:p>
          <a:p>
            <a:pPr lvl="1"/>
            <a:r>
              <a:rPr lang="en-US" dirty="0" smtClean="0">
                <a:hlinkClick r:id="rId3"/>
              </a:rPr>
              <a:t>http://ajklinux2.uncc.edu/grades/</a:t>
            </a:r>
            <a:r>
              <a:rPr lang="en-US" dirty="0" smtClean="0"/>
              <a:t> </a:t>
            </a:r>
          </a:p>
          <a:p>
            <a:r>
              <a:rPr lang="en-US" dirty="0" smtClean="0"/>
              <a:t>Not found or Forbidden?</a:t>
            </a:r>
          </a:p>
          <a:p>
            <a:pPr lvl="1"/>
            <a:r>
              <a:rPr lang="en-US" dirty="0" smtClean="0">
                <a:hlinkClick r:id="rId4"/>
              </a:rPr>
              <a:t>http://webpages.uncc.edu/~tkombol</a:t>
            </a:r>
            <a:r>
              <a:rPr lang="en-US" dirty="0" smtClean="0"/>
              <a:t>  </a:t>
            </a:r>
          </a:p>
          <a:p>
            <a:pPr lvl="2"/>
            <a:r>
              <a:rPr lang="en-US" dirty="0" smtClean="0"/>
              <a:t>Works – has index.html (Apache default)</a:t>
            </a:r>
            <a:endParaRPr lang="en-US" dirty="0" smtClean="0">
              <a:hlinkClick r:id="rId5"/>
            </a:endParaRPr>
          </a:p>
          <a:p>
            <a:pPr lvl="1"/>
            <a:r>
              <a:rPr lang="en-US" sz="2200" dirty="0" smtClean="0">
                <a:hlinkClick r:id="rId6"/>
              </a:rPr>
              <a:t>http://webpages.uncc.edu/~tkombol/ITIS2110/fileabc.htm</a:t>
            </a:r>
            <a:r>
              <a:rPr lang="en-US" sz="2200" dirty="0" smtClean="0"/>
              <a:t> </a:t>
            </a:r>
          </a:p>
          <a:p>
            <a:pPr lvl="2"/>
            <a:r>
              <a:rPr lang="en-US" dirty="0" smtClean="0"/>
              <a:t>404 - fileabc.htm does not exist</a:t>
            </a:r>
            <a:endParaRPr lang="en-US" sz="2200" dirty="0" smtClean="0"/>
          </a:p>
          <a:p>
            <a:pPr lvl="2"/>
            <a:r>
              <a:rPr lang="en-US" dirty="0" smtClean="0"/>
              <a:t>Should be 403 – ITIS2110 is a dir, listing not allowed</a:t>
            </a:r>
          </a:p>
          <a:p>
            <a:pPr lvl="1"/>
            <a:r>
              <a:rPr lang="en-US" dirty="0">
                <a:hlinkClick r:id="rId7"/>
              </a:rPr>
              <a:t>http://ajklinux2.uncc.edu/dir1/</a:t>
            </a:r>
            <a:r>
              <a:rPr lang="en-US" dirty="0"/>
              <a:t> </a:t>
            </a:r>
          </a:p>
          <a:p>
            <a:pPr lvl="2"/>
            <a:r>
              <a:rPr lang="en-US" dirty="0" smtClean="0">
                <a:hlinkClick r:id="rId8"/>
              </a:rPr>
              <a:t>http://ajklinux2.uncc.edu/dir3</a:t>
            </a:r>
            <a:r>
              <a:rPr lang="en-US" dirty="0" smtClean="0"/>
              <a:t> </a:t>
            </a:r>
            <a:endParaRPr lang="en-US" dirty="0"/>
          </a:p>
          <a:p>
            <a:pPr lvl="2"/>
            <a:r>
              <a:rPr lang="en-US" dirty="0" smtClean="0"/>
              <a:t>Real 403</a:t>
            </a:r>
            <a:endParaRPr lang="en-US" dirty="0" smtClean="0">
              <a:hlinkClick r:id="rId9"/>
            </a:endParaRPr>
          </a:p>
          <a:p>
            <a:r>
              <a:rPr lang="en-US" dirty="0" smtClean="0"/>
              <a:t>File found</a:t>
            </a:r>
          </a:p>
          <a:p>
            <a:pPr lvl="1"/>
            <a:r>
              <a:rPr lang="en-US" dirty="0" smtClean="0">
                <a:hlinkClick r:id="rId10"/>
              </a:rPr>
              <a:t>http://ajklinux2.uncc.edu/grades/grades.htm</a:t>
            </a:r>
            <a:r>
              <a:rPr lang="en-US" dirty="0" smtClean="0"/>
              <a:t> </a:t>
            </a:r>
          </a:p>
          <a:p>
            <a:r>
              <a:rPr lang="en-US" dirty="0" smtClean="0"/>
              <a:t>File not found</a:t>
            </a:r>
          </a:p>
          <a:p>
            <a:pPr lvl="1"/>
            <a:r>
              <a:rPr lang="en-US" dirty="0" smtClean="0">
                <a:hlinkClick r:id="rId11"/>
              </a:rPr>
              <a:t>http://ajklinux2.uncc.edu/grades/gradex.htm</a:t>
            </a:r>
            <a:r>
              <a:rPr lang="en-US" dirty="0" smtClean="0"/>
              <a:t> </a:t>
            </a:r>
            <a:endParaRPr lang="en-US" dirty="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b="1" smtClean="0"/>
              <a:t>5xx Server Error</a:t>
            </a:r>
          </a:p>
        </p:txBody>
      </p:sp>
      <p:sp>
        <p:nvSpPr>
          <p:cNvPr id="32771" name="Rectangle 3"/>
          <p:cNvSpPr>
            <a:spLocks noGrp="1" noChangeArrowheads="1"/>
          </p:cNvSpPr>
          <p:nvPr>
            <p:ph type="body" idx="1"/>
          </p:nvPr>
        </p:nvSpPr>
        <p:spPr>
          <a:xfrm>
            <a:off x="457200" y="1600200"/>
            <a:ext cx="8229600" cy="4648200"/>
          </a:xfrm>
        </p:spPr>
        <p:txBody>
          <a:bodyPr/>
          <a:lstStyle/>
          <a:p>
            <a:pPr eaLnBrk="1" hangingPunct="1"/>
            <a:r>
              <a:rPr lang="en-US" sz="2400" dirty="0" smtClean="0"/>
              <a:t>The server failed to fulfill an normally valid request</a:t>
            </a:r>
          </a:p>
          <a:p>
            <a:pPr lvl="1" eaLnBrk="1" hangingPunct="1"/>
            <a:r>
              <a:rPr lang="en-US" sz="2200" dirty="0" smtClean="0"/>
              <a:t>Response status codes beginning with the digit "5" indicate cases in which the server is aware that it has erred or is incapable of performing the request</a:t>
            </a:r>
          </a:p>
          <a:p>
            <a:pPr lvl="2" eaLnBrk="1" hangingPunct="1"/>
            <a:r>
              <a:rPr lang="en-US" sz="2100" dirty="0" smtClean="0"/>
              <a:t>Except when responding to a HEAD request, the server SHOULD include an entity containing an explanation of the error situation, and whether it is a temporary or permanent condition</a:t>
            </a:r>
          </a:p>
          <a:p>
            <a:pPr lvl="1" eaLnBrk="1" hangingPunct="1"/>
            <a:r>
              <a:rPr lang="en-US" sz="2200" dirty="0" smtClean="0"/>
              <a:t>User agents SHOULD display any included entity to the user</a:t>
            </a:r>
          </a:p>
          <a:p>
            <a:pPr lvl="2" eaLnBrk="1" hangingPunct="1"/>
            <a:r>
              <a:rPr lang="en-US" sz="1900" dirty="0" smtClean="0"/>
              <a:t>These response codes are applicable to any request method</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b="1" smtClean="0"/>
              <a:t>5xx Server Error</a:t>
            </a:r>
          </a:p>
        </p:txBody>
      </p:sp>
      <p:sp>
        <p:nvSpPr>
          <p:cNvPr id="33795" name="Rectangle 3"/>
          <p:cNvSpPr>
            <a:spLocks noGrp="1" noChangeArrowheads="1"/>
          </p:cNvSpPr>
          <p:nvPr>
            <p:ph type="body" idx="1"/>
          </p:nvPr>
        </p:nvSpPr>
        <p:spPr>
          <a:xfrm>
            <a:off x="609600" y="1600200"/>
            <a:ext cx="8229600" cy="5257800"/>
          </a:xfrm>
        </p:spPr>
        <p:txBody>
          <a:bodyPr/>
          <a:lstStyle/>
          <a:p>
            <a:pPr eaLnBrk="1" hangingPunct="1"/>
            <a:r>
              <a:rPr lang="en-US" sz="2400" dirty="0" smtClean="0">
                <a:solidFill>
                  <a:srgbClr val="FF0000"/>
                </a:solidFill>
              </a:rPr>
              <a:t>500 Internal Server Error</a:t>
            </a:r>
          </a:p>
          <a:p>
            <a:pPr eaLnBrk="1" hangingPunct="1"/>
            <a:r>
              <a:rPr lang="en-US" sz="2400" dirty="0" smtClean="0">
                <a:solidFill>
                  <a:srgbClr val="FF0000"/>
                </a:solidFill>
              </a:rPr>
              <a:t>501 Not Implemented</a:t>
            </a:r>
          </a:p>
          <a:p>
            <a:pPr eaLnBrk="1" hangingPunct="1"/>
            <a:r>
              <a:rPr lang="en-US" sz="2400" dirty="0" smtClean="0"/>
              <a:t>502 Bad Gateway</a:t>
            </a:r>
          </a:p>
          <a:p>
            <a:pPr eaLnBrk="1" hangingPunct="1"/>
            <a:r>
              <a:rPr lang="en-US" sz="2400" dirty="0" smtClean="0">
                <a:solidFill>
                  <a:srgbClr val="FF0000"/>
                </a:solidFill>
              </a:rPr>
              <a:t>503 Service Temporarily Unavailable</a:t>
            </a:r>
          </a:p>
          <a:p>
            <a:pPr eaLnBrk="1" hangingPunct="1"/>
            <a:r>
              <a:rPr lang="en-US" sz="2400" dirty="0" smtClean="0"/>
              <a:t>504 Gateway Timeout</a:t>
            </a:r>
          </a:p>
          <a:p>
            <a:pPr eaLnBrk="1" hangingPunct="1"/>
            <a:r>
              <a:rPr lang="en-US" sz="2400" dirty="0" smtClean="0">
                <a:solidFill>
                  <a:srgbClr val="FF0000"/>
                </a:solidFill>
              </a:rPr>
              <a:t>505 HTTP Version Not Supported</a:t>
            </a:r>
          </a:p>
          <a:p>
            <a:pPr eaLnBrk="1" hangingPunct="1"/>
            <a:r>
              <a:rPr lang="en-US" sz="2400" dirty="0" smtClean="0"/>
              <a:t>506 Variant Also Negotiates</a:t>
            </a:r>
          </a:p>
          <a:p>
            <a:pPr eaLnBrk="1" hangingPunct="1"/>
            <a:r>
              <a:rPr lang="en-US" sz="2400" dirty="0" smtClean="0"/>
              <a:t>507 Insufficient Storage (</a:t>
            </a:r>
            <a:r>
              <a:rPr lang="en-US" sz="2400" dirty="0" err="1" smtClean="0"/>
              <a:t>WebDAV</a:t>
            </a:r>
            <a:r>
              <a:rPr lang="en-US" sz="2400" dirty="0" smtClean="0"/>
              <a:t>)</a:t>
            </a:r>
          </a:p>
          <a:p>
            <a:pPr eaLnBrk="1" hangingPunct="1"/>
            <a:r>
              <a:rPr lang="en-US" sz="2400" dirty="0" smtClean="0">
                <a:solidFill>
                  <a:srgbClr val="FF0000"/>
                </a:solidFill>
              </a:rPr>
              <a:t>509 Bandwidth Limit Exceeded</a:t>
            </a:r>
          </a:p>
          <a:p>
            <a:pPr lvl="1" eaLnBrk="1" hangingPunct="1"/>
            <a:r>
              <a:rPr lang="en-US" sz="2200" dirty="0" smtClean="0">
                <a:solidFill>
                  <a:srgbClr val="FF0000"/>
                </a:solidFill>
              </a:rPr>
              <a:t>Not an official HTTP status code</a:t>
            </a:r>
          </a:p>
          <a:p>
            <a:pPr lvl="2" eaLnBrk="1" hangingPunct="1"/>
            <a:r>
              <a:rPr lang="en-US" sz="2100" dirty="0" smtClean="0"/>
              <a:t>Still used by many servers</a:t>
            </a:r>
          </a:p>
          <a:p>
            <a:pPr eaLnBrk="1" hangingPunct="1"/>
            <a:r>
              <a:rPr lang="en-US" sz="2400" dirty="0" smtClean="0"/>
              <a:t>510 Not Extended (RFC 2774)</a:t>
            </a: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3800" b="1" smtClean="0"/>
              <a:t>Persistent connections</a:t>
            </a:r>
            <a:br>
              <a:rPr lang="en-US" sz="3800" b="1" smtClean="0"/>
            </a:br>
            <a:endParaRPr lang="en-US" sz="3800" b="1" smtClean="0"/>
          </a:p>
        </p:txBody>
      </p:sp>
      <p:sp>
        <p:nvSpPr>
          <p:cNvPr id="34819" name="Rectangle 3"/>
          <p:cNvSpPr>
            <a:spLocks noGrp="1" noChangeArrowheads="1"/>
          </p:cNvSpPr>
          <p:nvPr>
            <p:ph type="body" idx="1"/>
          </p:nvPr>
        </p:nvSpPr>
        <p:spPr>
          <a:xfrm>
            <a:off x="914400" y="1600200"/>
            <a:ext cx="8001000" cy="4953000"/>
          </a:xfrm>
        </p:spPr>
        <p:txBody>
          <a:bodyPr>
            <a:normAutofit fontScale="92500"/>
          </a:bodyPr>
          <a:lstStyle/>
          <a:p>
            <a:pPr eaLnBrk="1" hangingPunct="1">
              <a:lnSpc>
                <a:spcPct val="90000"/>
              </a:lnSpc>
            </a:pPr>
            <a:r>
              <a:rPr lang="en-US" sz="2400" dirty="0" smtClean="0"/>
              <a:t>HTTP/0.9 and 1.0: </a:t>
            </a:r>
          </a:p>
          <a:p>
            <a:pPr lvl="1" eaLnBrk="1" hangingPunct="1">
              <a:lnSpc>
                <a:spcPct val="90000"/>
              </a:lnSpc>
            </a:pPr>
            <a:r>
              <a:rPr lang="en-US" sz="2200" dirty="0" smtClean="0"/>
              <a:t>the connection is closed after a single request/response pair</a:t>
            </a:r>
          </a:p>
          <a:p>
            <a:pPr eaLnBrk="1" hangingPunct="1">
              <a:lnSpc>
                <a:spcPct val="90000"/>
              </a:lnSpc>
            </a:pPr>
            <a:r>
              <a:rPr lang="en-US" sz="2400" dirty="0" smtClean="0"/>
              <a:t>HTTP/1.1: a keep-alive-mechanism was introduced</a:t>
            </a:r>
          </a:p>
          <a:p>
            <a:pPr lvl="1" eaLnBrk="1" hangingPunct="1">
              <a:lnSpc>
                <a:spcPct val="90000"/>
              </a:lnSpc>
            </a:pPr>
            <a:r>
              <a:rPr lang="en-US" sz="2400" dirty="0" smtClean="0"/>
              <a:t>A connection could be reused for more than one request</a:t>
            </a:r>
          </a:p>
          <a:p>
            <a:pPr lvl="1" eaLnBrk="1" hangingPunct="1">
              <a:lnSpc>
                <a:spcPct val="90000"/>
              </a:lnSpc>
            </a:pPr>
            <a:r>
              <a:rPr lang="en-US" sz="2400" dirty="0" smtClean="0"/>
              <a:t>Such </a:t>
            </a:r>
            <a:r>
              <a:rPr lang="en-US" sz="2400" i="1" dirty="0" smtClean="0"/>
              <a:t>persistent connections</a:t>
            </a:r>
            <a:r>
              <a:rPr lang="en-US" sz="2400" dirty="0" smtClean="0"/>
              <a:t> reduce lag perceptibly</a:t>
            </a:r>
          </a:p>
          <a:p>
            <a:pPr lvl="2" eaLnBrk="1" hangingPunct="1">
              <a:lnSpc>
                <a:spcPct val="90000"/>
              </a:lnSpc>
            </a:pPr>
            <a:r>
              <a:rPr lang="en-US" sz="2100" dirty="0" smtClean="0"/>
              <a:t>The client does not need to re-negotiate the TCP connection after the first request has been sent</a:t>
            </a:r>
          </a:p>
          <a:p>
            <a:pPr eaLnBrk="1" hangingPunct="1">
              <a:lnSpc>
                <a:spcPct val="90000"/>
              </a:lnSpc>
            </a:pPr>
            <a:r>
              <a:rPr lang="en-US" sz="2400" dirty="0" smtClean="0"/>
              <a:t>Version 1.1 of the protocol also introduced:</a:t>
            </a:r>
          </a:p>
          <a:p>
            <a:pPr lvl="1" eaLnBrk="1" hangingPunct="1">
              <a:lnSpc>
                <a:spcPct val="90000"/>
              </a:lnSpc>
            </a:pPr>
            <a:r>
              <a:rPr lang="en-US" sz="2400" dirty="0" smtClean="0"/>
              <a:t>Chunked transfer encoding</a:t>
            </a:r>
          </a:p>
          <a:p>
            <a:pPr lvl="2" eaLnBrk="1" hangingPunct="1">
              <a:lnSpc>
                <a:spcPct val="90000"/>
              </a:lnSpc>
            </a:pPr>
            <a:r>
              <a:rPr lang="en-US" sz="2100" dirty="0" smtClean="0"/>
              <a:t>Allows content on persistent connections to be streamed, rather than buffered</a:t>
            </a:r>
          </a:p>
          <a:p>
            <a:pPr lvl="1" eaLnBrk="1" hangingPunct="1">
              <a:lnSpc>
                <a:spcPct val="90000"/>
              </a:lnSpc>
            </a:pPr>
            <a:r>
              <a:rPr lang="en-US" sz="2400" dirty="0" smtClean="0"/>
              <a:t>HTTP pipelining</a:t>
            </a:r>
          </a:p>
          <a:p>
            <a:pPr lvl="2" eaLnBrk="1" hangingPunct="1">
              <a:lnSpc>
                <a:spcPct val="90000"/>
              </a:lnSpc>
            </a:pPr>
            <a:r>
              <a:rPr lang="en-US" sz="2100" dirty="0" smtClean="0"/>
              <a:t>Allows clients to send some types of requests before the previous response has been received, further reducing lag</a:t>
            </a:r>
          </a:p>
        </p:txBody>
      </p:sp>
      <p:sp>
        <p:nvSpPr>
          <p:cNvPr id="34820" name="Text Box 4"/>
          <p:cNvSpPr txBox="1">
            <a:spLocks noChangeArrowheads="1"/>
          </p:cNvSpPr>
          <p:nvPr/>
        </p:nvSpPr>
        <p:spPr bwMode="auto">
          <a:xfrm>
            <a:off x="517525" y="6459538"/>
            <a:ext cx="4994275" cy="614362"/>
          </a:xfrm>
          <a:prstGeom prst="rect">
            <a:avLst/>
          </a:prstGeom>
          <a:noFill/>
          <a:ln w="9525">
            <a:noFill/>
            <a:miter lim="800000"/>
            <a:headEnd/>
            <a:tailEnd/>
          </a:ln>
        </p:spPr>
        <p:txBody>
          <a:bodyPr wrap="none">
            <a:spAutoFit/>
          </a:bodyPr>
          <a:lstStyle/>
          <a:p>
            <a:pPr lvl="1">
              <a:lnSpc>
                <a:spcPct val="90000"/>
              </a:lnSpc>
              <a:spcBef>
                <a:spcPct val="20000"/>
              </a:spcBef>
              <a:buClr>
                <a:schemeClr val="accent1"/>
              </a:buClr>
              <a:buSzPct val="70000"/>
              <a:buFont typeface="Wingdings" pitchFamily="2" charset="2"/>
              <a:buChar char="l"/>
            </a:pPr>
            <a:r>
              <a:rPr lang="en-US" i="1"/>
              <a:t>Main article: </a:t>
            </a:r>
            <a:r>
              <a:rPr lang="en-US" i="1">
                <a:hlinkClick r:id="rId3" tooltip="HTTP persistent connections"/>
              </a:rPr>
              <a:t>HTTP persistent connections</a:t>
            </a:r>
            <a:endParaRPr lang="en-US"/>
          </a:p>
          <a:p>
            <a:pPr eaLnBrk="0" hangingPunct="0"/>
            <a:endParaRPr lang="en-US"/>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3800" b="1" dirty="0" smtClean="0"/>
              <a:t>Hypertext Transfer Protocol</a:t>
            </a:r>
            <a:endParaRPr lang="en-US" sz="3800" dirty="0" smtClean="0"/>
          </a:p>
        </p:txBody>
      </p:sp>
      <p:sp>
        <p:nvSpPr>
          <p:cNvPr id="6147" name="Rectangle 3"/>
          <p:cNvSpPr>
            <a:spLocks noGrp="1" noChangeArrowheads="1"/>
          </p:cNvSpPr>
          <p:nvPr>
            <p:ph type="body" idx="1"/>
          </p:nvPr>
        </p:nvSpPr>
        <p:spPr>
          <a:xfrm>
            <a:off x="914400" y="1600200"/>
            <a:ext cx="8229600" cy="5257800"/>
          </a:xfrm>
        </p:spPr>
        <p:txBody>
          <a:bodyPr/>
          <a:lstStyle/>
          <a:p>
            <a:pPr eaLnBrk="1" hangingPunct="1"/>
            <a:r>
              <a:rPr lang="en-US" dirty="0" smtClean="0"/>
              <a:t>HTTP does </a:t>
            </a:r>
            <a:r>
              <a:rPr lang="en-US" b="1" i="1" dirty="0" smtClean="0">
                <a:solidFill>
                  <a:srgbClr val="FF0000"/>
                </a:solidFill>
              </a:rPr>
              <a:t>not </a:t>
            </a:r>
            <a:r>
              <a:rPr lang="en-US" dirty="0" smtClean="0"/>
              <a:t>require the use of TCP/IP or its supporting layers</a:t>
            </a:r>
          </a:p>
          <a:p>
            <a:pPr lvl="1" eaLnBrk="1" hangingPunct="1"/>
            <a:r>
              <a:rPr lang="en-US" dirty="0" smtClean="0"/>
              <a:t>Can be implemented on top of </a:t>
            </a:r>
            <a:r>
              <a:rPr lang="en-US" i="1" dirty="0" smtClean="0"/>
              <a:t>any</a:t>
            </a:r>
            <a:r>
              <a:rPr lang="en-US" dirty="0" smtClean="0"/>
              <a:t> other protocol on the Internet, or on other networks</a:t>
            </a:r>
          </a:p>
          <a:p>
            <a:pPr lvl="1" eaLnBrk="1" hangingPunct="1"/>
            <a:r>
              <a:rPr lang="en-US" dirty="0" smtClean="0"/>
              <a:t>Only presumes a reliable transport</a:t>
            </a:r>
          </a:p>
          <a:p>
            <a:pPr lvl="2" eaLnBrk="1" hangingPunct="1"/>
            <a:r>
              <a:rPr lang="en-US" dirty="0" smtClean="0"/>
              <a:t>Any protocol that provides such guarantees can be used</a:t>
            </a:r>
          </a:p>
          <a:p>
            <a:pPr lvl="2" eaLnBrk="1" hangingPunct="1"/>
            <a:endParaRPr lang="en-US" dirty="0" smtClean="0"/>
          </a:p>
          <a:p>
            <a:pPr eaLnBrk="1" hangingPunct="1"/>
            <a:r>
              <a:rPr lang="en-US" dirty="0" smtClean="0">
                <a:solidFill>
                  <a:srgbClr val="FF0000"/>
                </a:solidFill>
              </a:rPr>
              <a:t>Note: the rest of the lecture will implicitly assume TCP/IP</a:t>
            </a:r>
          </a:p>
        </p:txBody>
      </p:sp>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b="1" smtClean="0"/>
              <a:t>HTTP session state</a:t>
            </a:r>
          </a:p>
        </p:txBody>
      </p:sp>
      <p:sp>
        <p:nvSpPr>
          <p:cNvPr id="35843" name="Rectangle 3"/>
          <p:cNvSpPr>
            <a:spLocks noGrp="1" noChangeArrowheads="1"/>
          </p:cNvSpPr>
          <p:nvPr>
            <p:ph type="body" idx="1"/>
          </p:nvPr>
        </p:nvSpPr>
        <p:spPr>
          <a:xfrm>
            <a:off x="685800" y="1600200"/>
            <a:ext cx="8001000" cy="4530725"/>
          </a:xfrm>
        </p:spPr>
        <p:txBody>
          <a:bodyPr/>
          <a:lstStyle/>
          <a:p>
            <a:pPr eaLnBrk="1" hangingPunct="1">
              <a:lnSpc>
                <a:spcPct val="90000"/>
              </a:lnSpc>
            </a:pPr>
            <a:r>
              <a:rPr lang="en-US" sz="2000" dirty="0"/>
              <a:t>HTTP is stateless</a:t>
            </a:r>
            <a:endParaRPr lang="en-US" sz="2000" dirty="0" smtClean="0"/>
          </a:p>
          <a:p>
            <a:pPr lvl="1" eaLnBrk="1" hangingPunct="1">
              <a:lnSpc>
                <a:spcPct val="90000"/>
              </a:lnSpc>
            </a:pPr>
            <a:r>
              <a:rPr lang="en-US" sz="1800" dirty="0" smtClean="0"/>
              <a:t>Can pose problems for Web developers and applications</a:t>
            </a:r>
          </a:p>
          <a:p>
            <a:pPr lvl="1" eaLnBrk="1" hangingPunct="1">
              <a:lnSpc>
                <a:spcPct val="90000"/>
              </a:lnSpc>
            </a:pPr>
            <a:r>
              <a:rPr lang="en-US" sz="2000" dirty="0" smtClean="0"/>
              <a:t>The advantage of a stateless protocol is that hosts do not need to retain information about users between requests</a:t>
            </a:r>
          </a:p>
          <a:p>
            <a:pPr lvl="1" eaLnBrk="1" hangingPunct="1">
              <a:lnSpc>
                <a:spcPct val="90000"/>
              </a:lnSpc>
            </a:pPr>
            <a:r>
              <a:rPr lang="en-US" sz="2000" dirty="0" smtClean="0"/>
              <a:t>Forces use of alternative methods for maintaining users' state</a:t>
            </a:r>
          </a:p>
          <a:p>
            <a:pPr lvl="2" eaLnBrk="1" hangingPunct="1">
              <a:lnSpc>
                <a:spcPct val="90000"/>
              </a:lnSpc>
            </a:pPr>
            <a:r>
              <a:rPr lang="en-US" sz="1800" dirty="0"/>
              <a:t>e</a:t>
            </a:r>
            <a:r>
              <a:rPr lang="en-US" sz="1800" dirty="0" smtClean="0"/>
              <a:t>.g. a host would like to customize content for a user who has visited before</a:t>
            </a:r>
          </a:p>
          <a:p>
            <a:pPr lvl="1" eaLnBrk="1" hangingPunct="1">
              <a:lnSpc>
                <a:spcPct val="90000"/>
              </a:lnSpc>
            </a:pPr>
            <a:r>
              <a:rPr lang="en-US" sz="2000" dirty="0" smtClean="0"/>
              <a:t>One common method for solving this problem involves the use of sending and requesting cookies</a:t>
            </a:r>
          </a:p>
          <a:p>
            <a:pPr lvl="1" eaLnBrk="1" hangingPunct="1">
              <a:lnSpc>
                <a:spcPct val="90000"/>
              </a:lnSpc>
            </a:pPr>
            <a:r>
              <a:rPr lang="en-US" sz="2000" dirty="0" smtClean="0"/>
              <a:t>Other methods include </a:t>
            </a:r>
          </a:p>
          <a:p>
            <a:pPr lvl="2" eaLnBrk="1" hangingPunct="1">
              <a:lnSpc>
                <a:spcPct val="90000"/>
              </a:lnSpc>
            </a:pPr>
            <a:r>
              <a:rPr lang="en-US" sz="1800" dirty="0" smtClean="0"/>
              <a:t>Server side sessions</a:t>
            </a:r>
          </a:p>
          <a:p>
            <a:pPr lvl="2" eaLnBrk="1" hangingPunct="1">
              <a:lnSpc>
                <a:spcPct val="90000"/>
              </a:lnSpc>
            </a:pPr>
            <a:r>
              <a:rPr lang="en-US" sz="1800" dirty="0" smtClean="0"/>
              <a:t>Hidden variables</a:t>
            </a:r>
          </a:p>
          <a:p>
            <a:pPr lvl="3" eaLnBrk="1" hangingPunct="1">
              <a:lnSpc>
                <a:spcPct val="90000"/>
              </a:lnSpc>
            </a:pPr>
            <a:r>
              <a:rPr lang="en-US" sz="1600" dirty="0" smtClean="0"/>
              <a:t>When current page is a form</a:t>
            </a:r>
          </a:p>
          <a:p>
            <a:pPr lvl="2" eaLnBrk="1" hangingPunct="1">
              <a:lnSpc>
                <a:spcPct val="90000"/>
              </a:lnSpc>
            </a:pPr>
            <a:r>
              <a:rPr lang="en-US" sz="1800" dirty="0" smtClean="0"/>
              <a:t>URL encoded parameters</a:t>
            </a:r>
          </a:p>
          <a:p>
            <a:pPr lvl="3" eaLnBrk="1" hangingPunct="1">
              <a:lnSpc>
                <a:spcPct val="90000"/>
              </a:lnSpc>
            </a:pPr>
            <a:r>
              <a:rPr lang="en-US" sz="1600" dirty="0" smtClean="0"/>
              <a:t>Such as /</a:t>
            </a:r>
            <a:r>
              <a:rPr lang="en-US" sz="1600" dirty="0" err="1" smtClean="0"/>
              <a:t>index.php?userid</a:t>
            </a:r>
            <a:r>
              <a:rPr lang="en-US" sz="1600" dirty="0" smtClean="0"/>
              <a:t>=3</a:t>
            </a: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smtClean="0">
                <a:solidFill>
                  <a:srgbClr val="FF0000"/>
                </a:solidFill>
              </a:rPr>
              <a:t>Resume 2/22</a:t>
            </a:r>
            <a:endParaRPr lang="en-US" sz="6600" dirty="0">
              <a:solidFill>
                <a:srgbClr val="FF0000"/>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124046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Secure </a:t>
            </a:r>
            <a:r>
              <a:rPr lang="en-US" dirty="0" err="1" smtClean="0"/>
              <a:t>HTtp</a:t>
            </a:r>
            <a:endParaRPr lang="en-US" dirty="0"/>
          </a:p>
        </p:txBody>
      </p:sp>
      <p:sp>
        <p:nvSpPr>
          <p:cNvPr id="5" name="Text Placeholder 4"/>
          <p:cNvSpPr>
            <a:spLocks noGrp="1"/>
          </p:cNvSpPr>
          <p:nvPr>
            <p:ph type="body" idx="1"/>
          </p:nvPr>
        </p:nvSpPr>
        <p:spPr/>
        <p:txBody>
          <a:bodyPr/>
          <a:lstStyle/>
          <a:p>
            <a:r>
              <a:rPr lang="en-US" dirty="0" smtClean="0"/>
              <a:t>HTTPS</a:t>
            </a:r>
            <a:endParaRPr lang="en-US" dirty="0"/>
          </a:p>
        </p:txBody>
      </p:sp>
    </p:spTree>
    <p:extLst>
      <p:ext uri="{BB962C8B-B14F-4D97-AF65-F5344CB8AC3E}">
        <p14:creationId xmlns:p14="http://schemas.microsoft.com/office/powerpoint/2010/main" val="36807352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b="1" smtClean="0"/>
              <a:t>Secure HTTP</a:t>
            </a:r>
          </a:p>
        </p:txBody>
      </p:sp>
      <p:sp>
        <p:nvSpPr>
          <p:cNvPr id="36867" name="Rectangle 3"/>
          <p:cNvSpPr>
            <a:spLocks noGrp="1" noChangeArrowheads="1"/>
          </p:cNvSpPr>
          <p:nvPr>
            <p:ph type="body" idx="1"/>
          </p:nvPr>
        </p:nvSpPr>
        <p:spPr/>
        <p:txBody>
          <a:bodyPr/>
          <a:lstStyle/>
          <a:p>
            <a:pPr eaLnBrk="1" hangingPunct="1">
              <a:lnSpc>
                <a:spcPct val="90000"/>
              </a:lnSpc>
            </a:pPr>
            <a:r>
              <a:rPr lang="en-US" dirty="0" smtClean="0"/>
              <a:t>Two methods of establishing a secure HTTP connection:</a:t>
            </a:r>
          </a:p>
          <a:p>
            <a:pPr lvl="1" eaLnBrk="1" hangingPunct="1">
              <a:lnSpc>
                <a:spcPct val="90000"/>
              </a:lnSpc>
            </a:pPr>
            <a:r>
              <a:rPr lang="en-US" dirty="0" smtClean="0"/>
              <a:t>HTTPS URI scheme</a:t>
            </a:r>
          </a:p>
          <a:p>
            <a:pPr lvl="1" eaLnBrk="1" hangingPunct="1">
              <a:lnSpc>
                <a:spcPct val="90000"/>
              </a:lnSpc>
            </a:pPr>
            <a:r>
              <a:rPr lang="en-US" dirty="0" smtClean="0"/>
              <a:t>HTTP 1.1 Upgrade header</a:t>
            </a:r>
          </a:p>
          <a:p>
            <a:pPr lvl="2" eaLnBrk="1" hangingPunct="1">
              <a:lnSpc>
                <a:spcPct val="90000"/>
              </a:lnSpc>
            </a:pPr>
            <a:r>
              <a:rPr lang="en-US" dirty="0" smtClean="0"/>
              <a:t>Introduced by RFC 2817</a:t>
            </a:r>
          </a:p>
          <a:p>
            <a:pPr eaLnBrk="1" hangingPunct="1">
              <a:lnSpc>
                <a:spcPct val="90000"/>
              </a:lnSpc>
            </a:pPr>
            <a:r>
              <a:rPr lang="en-US" dirty="0" smtClean="0"/>
              <a:t>Browser support for the </a:t>
            </a:r>
            <a:r>
              <a:rPr lang="en-US" i="1" dirty="0" smtClean="0"/>
              <a:t>Upgrade header </a:t>
            </a:r>
            <a:r>
              <a:rPr lang="en-US" dirty="0" smtClean="0"/>
              <a:t>is nearly non-existent</a:t>
            </a:r>
          </a:p>
          <a:p>
            <a:pPr eaLnBrk="1" hangingPunct="1">
              <a:lnSpc>
                <a:spcPct val="90000"/>
              </a:lnSpc>
            </a:pPr>
            <a:r>
              <a:rPr lang="en-US" dirty="0" smtClean="0"/>
              <a:t>HTTPS URI scheme is the dominant method of establishing a secure HTTP connection</a:t>
            </a:r>
            <a:endParaRPr lang="en-US" b="1" dirty="0" smtClean="0"/>
          </a:p>
          <a:p>
            <a:pPr eaLnBrk="1" hangingPunct="1">
              <a:lnSpc>
                <a:spcPct val="90000"/>
              </a:lnSpc>
            </a:pPr>
            <a:endParaRPr lang="en-US" dirty="0" smtClean="0"/>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b="1" smtClean="0"/>
              <a:t>Secure HTTP</a:t>
            </a:r>
          </a:p>
        </p:txBody>
      </p:sp>
      <p:sp>
        <p:nvSpPr>
          <p:cNvPr id="37891" name="Rectangle 3"/>
          <p:cNvSpPr>
            <a:spLocks noGrp="1" noChangeArrowheads="1"/>
          </p:cNvSpPr>
          <p:nvPr>
            <p:ph type="body" idx="1"/>
          </p:nvPr>
        </p:nvSpPr>
        <p:spPr>
          <a:xfrm>
            <a:off x="914400" y="1600200"/>
            <a:ext cx="8229600" cy="4876800"/>
          </a:xfrm>
        </p:spPr>
        <p:txBody>
          <a:bodyPr/>
          <a:lstStyle/>
          <a:p>
            <a:pPr eaLnBrk="1" hangingPunct="1">
              <a:lnSpc>
                <a:spcPct val="80000"/>
              </a:lnSpc>
            </a:pPr>
            <a:r>
              <a:rPr lang="en-US" dirty="0" smtClean="0"/>
              <a:t>HTTPS</a:t>
            </a:r>
            <a:r>
              <a:rPr lang="en-US" b="1" dirty="0" smtClean="0"/>
              <a:t> URI scheme</a:t>
            </a:r>
          </a:p>
          <a:p>
            <a:pPr lvl="1" eaLnBrk="1" hangingPunct="1">
              <a:lnSpc>
                <a:spcPct val="80000"/>
              </a:lnSpc>
            </a:pPr>
            <a:r>
              <a:rPr lang="en-US" dirty="0" smtClean="0"/>
              <a:t>URI scheme syntactically identical to the http: scheme used for normal HTTP connections</a:t>
            </a:r>
          </a:p>
          <a:p>
            <a:pPr lvl="2" eaLnBrk="1" hangingPunct="1">
              <a:lnSpc>
                <a:spcPct val="80000"/>
              </a:lnSpc>
            </a:pPr>
            <a:r>
              <a:rPr lang="en-US" sz="2500" dirty="0" smtClean="0"/>
              <a:t>Signals the browser to use an added encryption layer of SSL/TLS to protect the traffic</a:t>
            </a:r>
          </a:p>
          <a:p>
            <a:pPr lvl="3" eaLnBrk="1" hangingPunct="1">
              <a:lnSpc>
                <a:spcPct val="80000"/>
              </a:lnSpc>
            </a:pPr>
            <a:r>
              <a:rPr lang="en-US" dirty="0" smtClean="0"/>
              <a:t>SSL – Secure Sockets Layer</a:t>
            </a:r>
          </a:p>
          <a:p>
            <a:pPr lvl="3" eaLnBrk="1" hangingPunct="1">
              <a:lnSpc>
                <a:spcPct val="80000"/>
              </a:lnSpc>
            </a:pPr>
            <a:r>
              <a:rPr lang="en-US" dirty="0" smtClean="0"/>
              <a:t>TLS – Transport Layer Security</a:t>
            </a:r>
          </a:p>
          <a:p>
            <a:pPr lvl="3" eaLnBrk="1" hangingPunct="1">
              <a:lnSpc>
                <a:spcPct val="80000"/>
              </a:lnSpc>
            </a:pPr>
            <a:r>
              <a:rPr lang="en-US" dirty="0" smtClean="0"/>
              <a:t>Note: since </a:t>
            </a:r>
          </a:p>
          <a:p>
            <a:pPr lvl="2" eaLnBrk="1" hangingPunct="1">
              <a:lnSpc>
                <a:spcPct val="80000"/>
              </a:lnSpc>
            </a:pPr>
            <a:r>
              <a:rPr lang="en-US" sz="2500" dirty="0" smtClean="0"/>
              <a:t>SSL is especially suited for HTTP since it can provide some protection even if only one side of the communication is authenticated</a:t>
            </a:r>
          </a:p>
          <a:p>
            <a:pPr lvl="2" eaLnBrk="1" hangingPunct="1">
              <a:lnSpc>
                <a:spcPct val="80000"/>
              </a:lnSpc>
            </a:pPr>
            <a:r>
              <a:rPr lang="en-US" sz="2500" dirty="0" smtClean="0"/>
              <a:t>In the case of HTTP transactions over the Internet, typically, only the server side is authenticated</a:t>
            </a:r>
            <a:endParaRPr lang="en-US" sz="2500" b="1" dirty="0" smtClean="0"/>
          </a:p>
          <a:p>
            <a:pPr eaLnBrk="1" hangingPunct="1">
              <a:lnSpc>
                <a:spcPct val="80000"/>
              </a:lnSpc>
            </a:pPr>
            <a:endParaRPr lang="en-US" dirty="0" smtClean="0"/>
          </a:p>
        </p:txBody>
      </p:sp>
      <p:sp>
        <p:nvSpPr>
          <p:cNvPr id="37892" name="Text Box 4"/>
          <p:cNvSpPr txBox="1">
            <a:spLocks noChangeArrowheads="1"/>
          </p:cNvSpPr>
          <p:nvPr/>
        </p:nvSpPr>
        <p:spPr bwMode="auto">
          <a:xfrm>
            <a:off x="365125" y="6405563"/>
            <a:ext cx="2555875" cy="585787"/>
          </a:xfrm>
          <a:prstGeom prst="rect">
            <a:avLst/>
          </a:prstGeom>
          <a:noFill/>
          <a:ln w="9525">
            <a:noFill/>
            <a:miter lim="800000"/>
            <a:headEnd/>
            <a:tailEnd/>
          </a:ln>
        </p:spPr>
        <p:txBody>
          <a:bodyPr wrap="none">
            <a:spAutoFit/>
          </a:bodyPr>
          <a:lstStyle/>
          <a:p>
            <a:pPr lvl="1">
              <a:lnSpc>
                <a:spcPct val="80000"/>
              </a:lnSpc>
              <a:spcBef>
                <a:spcPct val="20000"/>
              </a:spcBef>
              <a:buClr>
                <a:schemeClr val="accent1"/>
              </a:buClr>
              <a:buSzPct val="70000"/>
              <a:buFont typeface="Wingdings" pitchFamily="2" charset="2"/>
              <a:buChar char="l"/>
            </a:pPr>
            <a:r>
              <a:rPr lang="en-US" i="1" dirty="0"/>
              <a:t>Main article: </a:t>
            </a:r>
            <a:r>
              <a:rPr lang="en-US" i="1" dirty="0">
                <a:hlinkClick r:id="rId3" tooltip="Https"/>
              </a:rPr>
              <a:t>https</a:t>
            </a:r>
            <a:endParaRPr lang="en-US" dirty="0"/>
          </a:p>
          <a:p>
            <a:pPr eaLnBrk="0" hangingPunct="0"/>
            <a:endParaRPr lang="en-US" dirty="0"/>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b="1" smtClean="0"/>
              <a:t>Secure HTTP</a:t>
            </a:r>
          </a:p>
        </p:txBody>
      </p:sp>
      <p:sp>
        <p:nvSpPr>
          <p:cNvPr id="38915" name="Rectangle 3"/>
          <p:cNvSpPr>
            <a:spLocks noGrp="1" noChangeArrowheads="1"/>
          </p:cNvSpPr>
          <p:nvPr>
            <p:ph type="body" idx="1"/>
          </p:nvPr>
        </p:nvSpPr>
        <p:spPr>
          <a:xfrm>
            <a:off x="609600" y="1600200"/>
            <a:ext cx="8534400" cy="5257800"/>
          </a:xfrm>
        </p:spPr>
        <p:txBody>
          <a:bodyPr/>
          <a:lstStyle/>
          <a:p>
            <a:pPr eaLnBrk="1" hangingPunct="1">
              <a:lnSpc>
                <a:spcPct val="80000"/>
              </a:lnSpc>
            </a:pPr>
            <a:r>
              <a:rPr lang="en-US" sz="2000" b="1" dirty="0" smtClean="0"/>
              <a:t>HTTP 1.1 Upgrade header</a:t>
            </a:r>
          </a:p>
          <a:p>
            <a:pPr lvl="1" eaLnBrk="1" hangingPunct="1">
              <a:lnSpc>
                <a:spcPct val="80000"/>
              </a:lnSpc>
            </a:pPr>
            <a:r>
              <a:rPr lang="en-US" sz="2000" dirty="0" smtClean="0"/>
              <a:t>HTTP 1.1 introduced support for the Upgrade header. </a:t>
            </a:r>
          </a:p>
          <a:p>
            <a:pPr lvl="1" eaLnBrk="1" hangingPunct="1">
              <a:lnSpc>
                <a:spcPct val="80000"/>
              </a:lnSpc>
            </a:pPr>
            <a:r>
              <a:rPr lang="en-US" sz="2000" dirty="0" smtClean="0"/>
              <a:t>In the exchange</a:t>
            </a:r>
          </a:p>
          <a:p>
            <a:pPr lvl="2" eaLnBrk="1" hangingPunct="1">
              <a:lnSpc>
                <a:spcPct val="80000"/>
              </a:lnSpc>
            </a:pPr>
            <a:r>
              <a:rPr lang="en-US" sz="1800" dirty="0" smtClean="0"/>
              <a:t>Client begins by making a clear-text request</a:t>
            </a:r>
          </a:p>
          <a:p>
            <a:pPr lvl="3" eaLnBrk="1" hangingPunct="1">
              <a:lnSpc>
                <a:spcPct val="80000"/>
              </a:lnSpc>
            </a:pPr>
            <a:r>
              <a:rPr lang="en-US" sz="1500" dirty="0" smtClean="0"/>
              <a:t>Later upgraded to TLS</a:t>
            </a:r>
          </a:p>
          <a:p>
            <a:pPr lvl="2" eaLnBrk="1" hangingPunct="1">
              <a:lnSpc>
                <a:spcPct val="80000"/>
              </a:lnSpc>
            </a:pPr>
            <a:r>
              <a:rPr lang="en-US" sz="1800" dirty="0" smtClean="0"/>
              <a:t>Either the client or the server may request (or demand) that the connection be upgraded</a:t>
            </a:r>
          </a:p>
          <a:p>
            <a:pPr lvl="2" eaLnBrk="1" hangingPunct="1">
              <a:lnSpc>
                <a:spcPct val="80000"/>
              </a:lnSpc>
            </a:pPr>
            <a:r>
              <a:rPr lang="en-US" sz="1800" dirty="0" smtClean="0"/>
              <a:t>The most common usage is a clear-text request by the client followed by a server demand to upgrade the connection, which looks like this:</a:t>
            </a:r>
          </a:p>
          <a:p>
            <a:pPr lvl="3" eaLnBrk="1" hangingPunct="1">
              <a:lnSpc>
                <a:spcPct val="80000"/>
              </a:lnSpc>
            </a:pPr>
            <a:r>
              <a:rPr lang="en-US" sz="1600" dirty="0" smtClean="0"/>
              <a:t>Client:</a:t>
            </a:r>
          </a:p>
          <a:p>
            <a:pPr lvl="4" eaLnBrk="1" hangingPunct="1">
              <a:lnSpc>
                <a:spcPct val="80000"/>
              </a:lnSpc>
            </a:pPr>
            <a:r>
              <a:rPr lang="en-US" sz="1600" dirty="0" smtClean="0">
                <a:latin typeface="Courier New" pitchFamily="49" charset="0"/>
              </a:rPr>
              <a:t>GET /encrypted-area HTTP/1.1 </a:t>
            </a:r>
          </a:p>
          <a:p>
            <a:pPr lvl="4" eaLnBrk="1" hangingPunct="1">
              <a:lnSpc>
                <a:spcPct val="80000"/>
              </a:lnSpc>
            </a:pPr>
            <a:r>
              <a:rPr lang="en-US" sz="1600" dirty="0" smtClean="0">
                <a:latin typeface="Courier New" pitchFamily="49" charset="0"/>
              </a:rPr>
              <a:t>Host: www.example.com</a:t>
            </a:r>
            <a:r>
              <a:rPr lang="en-US" sz="1600" dirty="0" smtClean="0"/>
              <a:t> </a:t>
            </a:r>
          </a:p>
          <a:p>
            <a:pPr lvl="3" eaLnBrk="1" hangingPunct="1">
              <a:lnSpc>
                <a:spcPct val="80000"/>
              </a:lnSpc>
            </a:pPr>
            <a:r>
              <a:rPr lang="en-US" sz="1600" dirty="0" smtClean="0"/>
              <a:t>Server:</a:t>
            </a:r>
          </a:p>
          <a:p>
            <a:pPr lvl="4" eaLnBrk="1" hangingPunct="1">
              <a:lnSpc>
                <a:spcPct val="80000"/>
              </a:lnSpc>
            </a:pPr>
            <a:r>
              <a:rPr lang="en-US" sz="1600" dirty="0" smtClean="0">
                <a:latin typeface="Courier New" pitchFamily="49" charset="0"/>
              </a:rPr>
              <a:t>HTTP/1.1 </a:t>
            </a:r>
            <a:r>
              <a:rPr lang="en-US" sz="1600" dirty="0" smtClean="0">
                <a:solidFill>
                  <a:srgbClr val="FF0000"/>
                </a:solidFill>
                <a:latin typeface="Courier New" pitchFamily="49" charset="0"/>
              </a:rPr>
              <a:t>426</a:t>
            </a:r>
            <a:r>
              <a:rPr lang="en-US" sz="1600" dirty="0" smtClean="0">
                <a:latin typeface="Courier New" pitchFamily="49" charset="0"/>
              </a:rPr>
              <a:t> Upgrade Required </a:t>
            </a:r>
          </a:p>
          <a:p>
            <a:pPr lvl="4" eaLnBrk="1" hangingPunct="1">
              <a:lnSpc>
                <a:spcPct val="80000"/>
              </a:lnSpc>
            </a:pPr>
            <a:r>
              <a:rPr lang="en-US" sz="1600" dirty="0" smtClean="0">
                <a:latin typeface="Courier New" pitchFamily="49" charset="0"/>
              </a:rPr>
              <a:t>Upgrade: TLS/1.0, HTTP/1.1 </a:t>
            </a:r>
          </a:p>
          <a:p>
            <a:pPr lvl="4" eaLnBrk="1" hangingPunct="1">
              <a:lnSpc>
                <a:spcPct val="80000"/>
              </a:lnSpc>
            </a:pPr>
            <a:r>
              <a:rPr lang="en-US" sz="1600" dirty="0" smtClean="0">
                <a:latin typeface="Courier New" pitchFamily="49" charset="0"/>
              </a:rPr>
              <a:t>Connection: Upgrade </a:t>
            </a:r>
          </a:p>
          <a:p>
            <a:pPr lvl="1" eaLnBrk="1" hangingPunct="1">
              <a:lnSpc>
                <a:spcPct val="80000"/>
              </a:lnSpc>
            </a:pPr>
            <a:r>
              <a:rPr lang="en-US" sz="2000" dirty="0" smtClean="0"/>
              <a:t>The server returns a </a:t>
            </a:r>
            <a:r>
              <a:rPr lang="en-US" sz="2000" dirty="0" smtClean="0">
                <a:solidFill>
                  <a:srgbClr val="FF0000"/>
                </a:solidFill>
              </a:rPr>
              <a:t>426</a:t>
            </a:r>
            <a:r>
              <a:rPr lang="en-US" sz="2000" dirty="0" smtClean="0"/>
              <a:t> status-code because 400 level codes indicate a client failure</a:t>
            </a:r>
          </a:p>
          <a:p>
            <a:pPr lvl="2" eaLnBrk="1" hangingPunct="1">
              <a:lnSpc>
                <a:spcPct val="80000"/>
              </a:lnSpc>
            </a:pPr>
            <a:r>
              <a:rPr lang="en-US" sz="1800" dirty="0" smtClean="0"/>
              <a:t>Correctly alerts legacy clients that the failure was client-related</a:t>
            </a:r>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smtClean="0"/>
              <a:t>Secure HTTP</a:t>
            </a:r>
          </a:p>
        </p:txBody>
      </p:sp>
      <p:sp>
        <p:nvSpPr>
          <p:cNvPr id="39939" name="Rectangle 3"/>
          <p:cNvSpPr>
            <a:spLocks noGrp="1" noChangeArrowheads="1"/>
          </p:cNvSpPr>
          <p:nvPr>
            <p:ph type="body" idx="1"/>
          </p:nvPr>
        </p:nvSpPr>
        <p:spPr>
          <a:xfrm>
            <a:off x="609600" y="1600200"/>
            <a:ext cx="7924800" cy="4648200"/>
          </a:xfrm>
        </p:spPr>
        <p:txBody>
          <a:bodyPr/>
          <a:lstStyle/>
          <a:p>
            <a:pPr eaLnBrk="1" hangingPunct="1">
              <a:lnSpc>
                <a:spcPct val="80000"/>
              </a:lnSpc>
            </a:pPr>
            <a:r>
              <a:rPr lang="en-US" sz="2400" dirty="0" smtClean="0"/>
              <a:t>Benefits of using this method for establishing a secure connection are:</a:t>
            </a:r>
          </a:p>
          <a:p>
            <a:pPr lvl="1" eaLnBrk="1" hangingPunct="1">
              <a:lnSpc>
                <a:spcPct val="80000"/>
              </a:lnSpc>
            </a:pPr>
            <a:r>
              <a:rPr lang="en-US" sz="2200" dirty="0" smtClean="0"/>
              <a:t>Removes messy and problematic redirection and URL rewriting on the server side</a:t>
            </a:r>
          </a:p>
          <a:p>
            <a:pPr lvl="1" eaLnBrk="1" hangingPunct="1">
              <a:lnSpc>
                <a:spcPct val="80000"/>
              </a:lnSpc>
            </a:pPr>
            <a:r>
              <a:rPr lang="en-US" sz="2200" dirty="0" smtClean="0"/>
              <a:t>Allows virtual hosting (single IP, multiple domain-names) of secured websites</a:t>
            </a:r>
          </a:p>
          <a:p>
            <a:pPr lvl="1" eaLnBrk="1" hangingPunct="1">
              <a:lnSpc>
                <a:spcPct val="80000"/>
              </a:lnSpc>
            </a:pPr>
            <a:r>
              <a:rPr lang="en-US" sz="2200" dirty="0" smtClean="0"/>
              <a:t>Reduces user confusion by providing a single way to access a particular resource</a:t>
            </a:r>
          </a:p>
          <a:p>
            <a:pPr eaLnBrk="1" hangingPunct="1">
              <a:lnSpc>
                <a:spcPct val="80000"/>
              </a:lnSpc>
            </a:pPr>
            <a:r>
              <a:rPr lang="en-US" sz="2400" dirty="0" smtClean="0"/>
              <a:t>A weakness with this method is: </a:t>
            </a:r>
          </a:p>
          <a:p>
            <a:pPr lvl="1" eaLnBrk="1" hangingPunct="1">
              <a:lnSpc>
                <a:spcPct val="80000"/>
              </a:lnSpc>
            </a:pPr>
            <a:r>
              <a:rPr lang="en-US" sz="2200" dirty="0" smtClean="0"/>
              <a:t>Requirement for secure HTTP cannot be specified in the URI</a:t>
            </a:r>
          </a:p>
          <a:p>
            <a:pPr lvl="2" eaLnBrk="1" hangingPunct="1">
              <a:lnSpc>
                <a:spcPct val="80000"/>
              </a:lnSpc>
            </a:pPr>
            <a:r>
              <a:rPr lang="en-US" sz="2100" dirty="0" smtClean="0"/>
              <a:t>In practice, the (untrusted) server will be responsible for enabling secure HTTP, not the (trusted) client</a:t>
            </a:r>
          </a:p>
          <a:p>
            <a:pPr eaLnBrk="1" hangingPunct="1">
              <a:lnSpc>
                <a:spcPct val="80000"/>
              </a:lnSpc>
            </a:pPr>
            <a:endParaRPr lang="en-US" sz="2400" dirty="0" smtClean="0"/>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eXAMPLE</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4985475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b="1" dirty="0" smtClean="0"/>
              <a:t>Sample</a:t>
            </a:r>
          </a:p>
        </p:txBody>
      </p:sp>
      <p:sp>
        <p:nvSpPr>
          <p:cNvPr id="40963" name="Rectangle 3"/>
          <p:cNvSpPr>
            <a:spLocks noGrp="1" noChangeArrowheads="1"/>
          </p:cNvSpPr>
          <p:nvPr>
            <p:ph type="body" idx="1"/>
          </p:nvPr>
        </p:nvSpPr>
        <p:spPr/>
        <p:txBody>
          <a:bodyPr/>
          <a:lstStyle/>
          <a:p>
            <a:pPr eaLnBrk="1" hangingPunct="1"/>
            <a:r>
              <a:rPr lang="en-US" dirty="0" smtClean="0"/>
              <a:t>Following is a sample conversation between an HTTP client and an HTTP server running on </a:t>
            </a:r>
            <a:r>
              <a:rPr lang="en-US" dirty="0" smtClean="0">
                <a:hlinkClick r:id="rId3" tooltip="Example.com"/>
              </a:rPr>
              <a:t>www.example.com</a:t>
            </a:r>
            <a:r>
              <a:rPr lang="en-US" dirty="0" smtClean="0"/>
              <a:t>, port 80</a:t>
            </a:r>
            <a:endParaRPr lang="en-US" b="1" dirty="0" smtClean="0"/>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b="1" smtClean="0"/>
              <a:t>Sample Client Request</a:t>
            </a:r>
          </a:p>
        </p:txBody>
      </p:sp>
      <p:sp>
        <p:nvSpPr>
          <p:cNvPr id="41987" name="Rectangle 3"/>
          <p:cNvSpPr>
            <a:spLocks noGrp="1" noChangeArrowheads="1"/>
          </p:cNvSpPr>
          <p:nvPr>
            <p:ph type="body" idx="1"/>
          </p:nvPr>
        </p:nvSpPr>
        <p:spPr>
          <a:xfrm>
            <a:off x="985838" y="1578679"/>
            <a:ext cx="7700962" cy="5126921"/>
          </a:xfrm>
        </p:spPr>
        <p:txBody>
          <a:bodyPr>
            <a:normAutofit fontScale="92500" lnSpcReduction="20000"/>
          </a:bodyPr>
          <a:lstStyle/>
          <a:p>
            <a:pPr eaLnBrk="1" hangingPunct="1">
              <a:lnSpc>
                <a:spcPct val="90000"/>
              </a:lnSpc>
            </a:pPr>
            <a:r>
              <a:rPr lang="en-US" b="1" dirty="0" smtClean="0"/>
              <a:t>Client request (browser)</a:t>
            </a:r>
            <a:r>
              <a:rPr lang="en-US" dirty="0" smtClean="0"/>
              <a:t> </a:t>
            </a:r>
          </a:p>
          <a:p>
            <a:pPr lvl="1" eaLnBrk="1" hangingPunct="1">
              <a:lnSpc>
                <a:spcPct val="90000"/>
              </a:lnSpc>
            </a:pPr>
            <a:r>
              <a:rPr lang="en-US" dirty="0" err="1" smtClean="0"/>
              <a:t>url</a:t>
            </a:r>
            <a:r>
              <a:rPr lang="en-US" dirty="0" smtClean="0"/>
              <a:t> entered: </a:t>
            </a:r>
          </a:p>
          <a:p>
            <a:pPr lvl="2" eaLnBrk="1" hangingPunct="1">
              <a:lnSpc>
                <a:spcPct val="90000"/>
              </a:lnSpc>
            </a:pPr>
            <a:r>
              <a:rPr lang="en-US" b="1" dirty="0" smtClean="0">
                <a:hlinkClick r:id="rId3"/>
              </a:rPr>
              <a:t>http</a:t>
            </a:r>
            <a:r>
              <a:rPr lang="en-US" b="1" dirty="0">
                <a:hlinkClick r:id="rId3"/>
              </a:rPr>
              <a:t>://</a:t>
            </a:r>
            <a:r>
              <a:rPr lang="en-US" b="1" dirty="0" smtClean="0">
                <a:hlinkClick r:id="rId3"/>
              </a:rPr>
              <a:t>www.example.com/index.html</a:t>
            </a:r>
            <a:endParaRPr lang="en-US" b="1" dirty="0" smtClean="0"/>
          </a:p>
          <a:p>
            <a:pPr lvl="1" eaLnBrk="1" hangingPunct="1">
              <a:lnSpc>
                <a:spcPct val="90000"/>
              </a:lnSpc>
            </a:pPr>
            <a:r>
              <a:rPr lang="en-US" dirty="0" smtClean="0"/>
              <a:t>Generated the following http request:</a:t>
            </a:r>
          </a:p>
          <a:p>
            <a:pPr lvl="1" eaLnBrk="1" hangingPunct="1">
              <a:lnSpc>
                <a:spcPct val="90000"/>
              </a:lnSpc>
            </a:pPr>
            <a:endParaRPr lang="en-US" dirty="0"/>
          </a:p>
          <a:p>
            <a:pPr lvl="1" eaLnBrk="1" hangingPunct="1">
              <a:lnSpc>
                <a:spcPct val="90000"/>
              </a:lnSpc>
            </a:pPr>
            <a:endParaRPr lang="en-US" dirty="0" smtClean="0"/>
          </a:p>
          <a:p>
            <a:pPr lvl="1" eaLnBrk="1" hangingPunct="1">
              <a:lnSpc>
                <a:spcPct val="90000"/>
              </a:lnSpc>
            </a:pPr>
            <a:endParaRPr lang="en-US" dirty="0" smtClean="0"/>
          </a:p>
          <a:p>
            <a:pPr lvl="1" eaLnBrk="1" hangingPunct="1">
              <a:lnSpc>
                <a:spcPct val="90000"/>
              </a:lnSpc>
            </a:pPr>
            <a:endParaRPr lang="en-US" dirty="0" smtClean="0"/>
          </a:p>
          <a:p>
            <a:pPr lvl="1" eaLnBrk="1" hangingPunct="1">
              <a:lnSpc>
                <a:spcPct val="90000"/>
              </a:lnSpc>
            </a:pPr>
            <a:r>
              <a:rPr lang="en-US" dirty="0" smtClean="0"/>
              <a:t>GET followed by a blank line</a:t>
            </a:r>
          </a:p>
          <a:p>
            <a:pPr lvl="2" eaLnBrk="1" hangingPunct="1">
              <a:lnSpc>
                <a:spcPct val="90000"/>
              </a:lnSpc>
            </a:pPr>
            <a:r>
              <a:rPr lang="en-US" dirty="0" smtClean="0"/>
              <a:t>Request ends with a double newline</a:t>
            </a:r>
          </a:p>
          <a:p>
            <a:pPr lvl="3" eaLnBrk="1" hangingPunct="1">
              <a:lnSpc>
                <a:spcPct val="90000"/>
              </a:lnSpc>
            </a:pPr>
            <a:r>
              <a:rPr lang="en-US" dirty="0" smtClean="0"/>
              <a:t>Carriage return followed by a line feed</a:t>
            </a:r>
          </a:p>
          <a:p>
            <a:pPr lvl="1" eaLnBrk="1" hangingPunct="1">
              <a:lnSpc>
                <a:spcPct val="90000"/>
              </a:lnSpc>
            </a:pPr>
            <a:r>
              <a:rPr lang="en-US" dirty="0" smtClean="0"/>
              <a:t>The "Host" header </a:t>
            </a:r>
          </a:p>
          <a:p>
            <a:pPr lvl="2" eaLnBrk="1" hangingPunct="1">
              <a:lnSpc>
                <a:spcPct val="90000"/>
              </a:lnSpc>
            </a:pPr>
            <a:r>
              <a:rPr lang="en-US" dirty="0" smtClean="0"/>
              <a:t>Distinguishes between various DNS names sharing a single IP address</a:t>
            </a:r>
          </a:p>
          <a:p>
            <a:pPr lvl="3" eaLnBrk="1" hangingPunct="1">
              <a:lnSpc>
                <a:spcPct val="90000"/>
              </a:lnSpc>
            </a:pPr>
            <a:r>
              <a:rPr lang="en-US" dirty="0" smtClean="0"/>
              <a:t>Allows name-based virtual hosting </a:t>
            </a:r>
          </a:p>
          <a:p>
            <a:pPr lvl="3" eaLnBrk="1" hangingPunct="1">
              <a:lnSpc>
                <a:spcPct val="90000"/>
              </a:lnSpc>
            </a:pPr>
            <a:r>
              <a:rPr lang="en-US" dirty="0" smtClean="0"/>
              <a:t>Optional in HTTP/1.0, mandatory in HTTP/1.1</a:t>
            </a:r>
            <a:endParaRPr lang="en-US" b="1" dirty="0" smtClean="0"/>
          </a:p>
        </p:txBody>
      </p:sp>
      <p:sp>
        <p:nvSpPr>
          <p:cNvPr id="41988" name="Text Box 4"/>
          <p:cNvSpPr txBox="1">
            <a:spLocks noChangeArrowheads="1"/>
          </p:cNvSpPr>
          <p:nvPr/>
        </p:nvSpPr>
        <p:spPr bwMode="auto">
          <a:xfrm>
            <a:off x="1371600" y="2941810"/>
            <a:ext cx="5334000" cy="1200329"/>
          </a:xfrm>
          <a:prstGeom prst="rect">
            <a:avLst/>
          </a:prstGeom>
          <a:noFill/>
          <a:ln w="9525">
            <a:noFill/>
            <a:miter lim="800000"/>
            <a:headEnd/>
            <a:tailEnd/>
          </a:ln>
        </p:spPr>
        <p:txBody>
          <a:bodyPr>
            <a:spAutoFit/>
          </a:bodyPr>
          <a:lstStyle/>
          <a:p>
            <a:pPr lvl="1"/>
            <a:r>
              <a:rPr lang="en-US" sz="2400" dirty="0">
                <a:latin typeface="Courier New" pitchFamily="49" charset="0"/>
              </a:rPr>
              <a:t>GET /index.html HTTP/1.1 </a:t>
            </a:r>
          </a:p>
          <a:p>
            <a:pPr lvl="1"/>
            <a:r>
              <a:rPr lang="en-US" sz="2400" dirty="0">
                <a:latin typeface="Courier New" pitchFamily="49" charset="0"/>
              </a:rPr>
              <a:t>Host: </a:t>
            </a:r>
            <a:r>
              <a:rPr lang="en-US" sz="2400" dirty="0" smtClean="0">
                <a:latin typeface="Courier New" pitchFamily="49" charset="0"/>
                <a:hlinkClick r:id="rId4"/>
              </a:rPr>
              <a:t>www.example.com</a:t>
            </a:r>
            <a:endParaRPr lang="en-US" sz="2400" dirty="0" smtClean="0">
              <a:latin typeface="Courier New" pitchFamily="49" charset="0"/>
            </a:endParaRPr>
          </a:p>
          <a:p>
            <a:pPr lvl="1"/>
            <a:r>
              <a:rPr lang="en-US" sz="2400" dirty="0" smtClean="0">
                <a:latin typeface="Courier New" pitchFamily="49" charset="0"/>
              </a:rPr>
              <a:t>&lt;CRLF&gt;</a:t>
            </a:r>
            <a:endParaRPr lang="en-US" sz="2400" dirty="0">
              <a:latin typeface="Courier New" pitchFamily="49" charset="0"/>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3800" b="1" dirty="0" smtClean="0"/>
              <a:t>Hypertext Transfer Protocol</a:t>
            </a:r>
            <a:endParaRPr lang="en-US" sz="3800" dirty="0" smtClean="0"/>
          </a:p>
        </p:txBody>
      </p:sp>
      <p:sp>
        <p:nvSpPr>
          <p:cNvPr id="7171" name="Rectangle 3"/>
          <p:cNvSpPr>
            <a:spLocks noGrp="1" noChangeArrowheads="1"/>
          </p:cNvSpPr>
          <p:nvPr>
            <p:ph type="body" idx="1"/>
          </p:nvPr>
        </p:nvSpPr>
        <p:spPr>
          <a:xfrm>
            <a:off x="914400" y="1600200"/>
            <a:ext cx="8077200" cy="5029200"/>
          </a:xfrm>
        </p:spPr>
        <p:txBody>
          <a:bodyPr>
            <a:normAutofit lnSpcReduction="10000"/>
          </a:bodyPr>
          <a:lstStyle/>
          <a:p>
            <a:pPr eaLnBrk="1" hangingPunct="1"/>
            <a:r>
              <a:rPr lang="en-US" sz="2400" dirty="0" smtClean="0"/>
              <a:t>HTTP client initiates a request by establishing a Transmission Control Protocol (TCP) connection to a  port on a host</a:t>
            </a:r>
          </a:p>
          <a:p>
            <a:pPr lvl="1" eaLnBrk="1" hangingPunct="1"/>
            <a:r>
              <a:rPr lang="en-US" sz="2200" dirty="0" smtClean="0"/>
              <a:t>Port 80 by default </a:t>
            </a:r>
          </a:p>
          <a:p>
            <a:pPr lvl="1" eaLnBrk="1" hangingPunct="1"/>
            <a:r>
              <a:rPr lang="en-US" sz="2200" dirty="0" smtClean="0"/>
              <a:t>HTTP server listening on that port waits for the client to send a request message</a:t>
            </a:r>
          </a:p>
          <a:p>
            <a:pPr eaLnBrk="1" hangingPunct="1"/>
            <a:r>
              <a:rPr lang="en-US" sz="2400" dirty="0" smtClean="0"/>
              <a:t>Upon receiving the request, the server sends back:</a:t>
            </a:r>
          </a:p>
          <a:p>
            <a:pPr lvl="1" eaLnBrk="1" hangingPunct="1"/>
            <a:r>
              <a:rPr lang="en-US" sz="2200" dirty="0" smtClean="0"/>
              <a:t>A status line</a:t>
            </a:r>
          </a:p>
          <a:p>
            <a:pPr lvl="2" eaLnBrk="1" hangingPunct="1"/>
            <a:r>
              <a:rPr lang="en-US" sz="2100" dirty="0" smtClean="0"/>
              <a:t>E.g. "</a:t>
            </a:r>
            <a:r>
              <a:rPr lang="en-US" sz="2100" dirty="0" smtClean="0">
                <a:latin typeface="Courier New" panose="02070309020205020404" pitchFamily="49" charset="0"/>
                <a:cs typeface="Courier New" panose="02070309020205020404" pitchFamily="49" charset="0"/>
              </a:rPr>
              <a:t>HTTP/1.1 200 OK</a:t>
            </a:r>
            <a:r>
              <a:rPr lang="en-US" sz="2100" dirty="0" smtClean="0"/>
              <a:t>“</a:t>
            </a:r>
          </a:p>
          <a:p>
            <a:pPr lvl="1" eaLnBrk="1" hangingPunct="1"/>
            <a:r>
              <a:rPr lang="en-US" sz="2200" dirty="0" smtClean="0"/>
              <a:t>A message of its own</a:t>
            </a:r>
          </a:p>
          <a:p>
            <a:pPr lvl="2" eaLnBrk="1" hangingPunct="1"/>
            <a:r>
              <a:rPr lang="en-US" sz="2100" dirty="0" smtClean="0"/>
              <a:t>Body of which could be:</a:t>
            </a:r>
          </a:p>
          <a:p>
            <a:pPr lvl="3" eaLnBrk="1" hangingPunct="1"/>
            <a:r>
              <a:rPr lang="en-US" sz="1800" dirty="0" smtClean="0"/>
              <a:t>The requested file</a:t>
            </a:r>
          </a:p>
          <a:p>
            <a:pPr lvl="3" eaLnBrk="1" hangingPunct="1"/>
            <a:r>
              <a:rPr lang="en-US" sz="1800" dirty="0" smtClean="0"/>
              <a:t>An error message</a:t>
            </a:r>
          </a:p>
          <a:p>
            <a:pPr lvl="3" eaLnBrk="1" hangingPunct="1"/>
            <a:r>
              <a:rPr lang="en-US" sz="1800" dirty="0" smtClean="0"/>
              <a:t>Some other information …</a:t>
            </a:r>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b="1" smtClean="0"/>
              <a:t>Sample Server Response</a:t>
            </a:r>
          </a:p>
        </p:txBody>
      </p:sp>
      <p:sp>
        <p:nvSpPr>
          <p:cNvPr id="43011" name="Rectangle 3"/>
          <p:cNvSpPr>
            <a:spLocks noGrp="1" noChangeArrowheads="1"/>
          </p:cNvSpPr>
          <p:nvPr>
            <p:ph type="body" idx="1"/>
          </p:nvPr>
        </p:nvSpPr>
        <p:spPr>
          <a:xfrm>
            <a:off x="533400" y="4191000"/>
            <a:ext cx="8610600" cy="2667000"/>
          </a:xfrm>
        </p:spPr>
        <p:txBody>
          <a:bodyPr/>
          <a:lstStyle/>
          <a:p>
            <a:pPr eaLnBrk="1" hangingPunct="1">
              <a:lnSpc>
                <a:spcPct val="80000"/>
              </a:lnSpc>
            </a:pPr>
            <a:r>
              <a:rPr lang="en-US" sz="1400" b="1" dirty="0" err="1" smtClean="0"/>
              <a:t>ETag</a:t>
            </a:r>
            <a:r>
              <a:rPr lang="en-US" sz="1400" dirty="0" smtClean="0"/>
              <a:t> (entity tag)</a:t>
            </a:r>
          </a:p>
          <a:p>
            <a:pPr lvl="1" eaLnBrk="1" hangingPunct="1">
              <a:lnSpc>
                <a:spcPct val="80000"/>
              </a:lnSpc>
            </a:pPr>
            <a:r>
              <a:rPr lang="en-US" sz="1200" dirty="0" smtClean="0"/>
              <a:t>Used to determine if the URL cached is identical to the requested URL on the server. </a:t>
            </a:r>
          </a:p>
          <a:p>
            <a:pPr eaLnBrk="1" hangingPunct="1">
              <a:lnSpc>
                <a:spcPct val="80000"/>
              </a:lnSpc>
            </a:pPr>
            <a:r>
              <a:rPr lang="en-US" sz="1400" b="1" dirty="0"/>
              <a:t>Accept-Ranges: bytes</a:t>
            </a:r>
          </a:p>
          <a:p>
            <a:pPr lvl="1" eaLnBrk="1" hangingPunct="1">
              <a:lnSpc>
                <a:spcPct val="80000"/>
              </a:lnSpc>
            </a:pPr>
            <a:r>
              <a:rPr lang="en-US" sz="1300" dirty="0"/>
              <a:t>Useful if the connection was interrupted before the data was completely transferred to the client</a:t>
            </a:r>
          </a:p>
          <a:p>
            <a:pPr eaLnBrk="1" hangingPunct="1">
              <a:lnSpc>
                <a:spcPct val="80000"/>
              </a:lnSpc>
            </a:pPr>
            <a:r>
              <a:rPr lang="en-US" sz="1400" b="1" dirty="0" smtClean="0"/>
              <a:t>Content-Length</a:t>
            </a:r>
            <a:r>
              <a:rPr lang="en-US" sz="1400" dirty="0" smtClean="0"/>
              <a:t> indicates its length in bytes. </a:t>
            </a:r>
          </a:p>
          <a:p>
            <a:pPr lvl="1" eaLnBrk="1" hangingPunct="1">
              <a:lnSpc>
                <a:spcPct val="80000"/>
              </a:lnSpc>
            </a:pPr>
            <a:r>
              <a:rPr lang="en-US" sz="1300" dirty="0" smtClean="0"/>
              <a:t>Size of the response</a:t>
            </a:r>
          </a:p>
          <a:p>
            <a:pPr eaLnBrk="1" hangingPunct="1">
              <a:lnSpc>
                <a:spcPct val="80000"/>
              </a:lnSpc>
            </a:pPr>
            <a:r>
              <a:rPr lang="en-US" sz="1400" b="1" dirty="0"/>
              <a:t>Content-Type</a:t>
            </a:r>
          </a:p>
          <a:p>
            <a:pPr lvl="1" eaLnBrk="1" hangingPunct="1">
              <a:lnSpc>
                <a:spcPct val="80000"/>
              </a:lnSpc>
            </a:pPr>
            <a:r>
              <a:rPr lang="en-US" sz="1200" dirty="0"/>
              <a:t>Specifies the Internet media type of the data conveyed by the http message</a:t>
            </a:r>
          </a:p>
          <a:p>
            <a:pPr eaLnBrk="1" hangingPunct="1">
              <a:lnSpc>
                <a:spcPct val="80000"/>
              </a:lnSpc>
            </a:pPr>
            <a:r>
              <a:rPr lang="en-US" sz="1400" b="1" dirty="0" smtClean="0"/>
              <a:t>Connection: close</a:t>
            </a:r>
          </a:p>
          <a:p>
            <a:pPr lvl="1" eaLnBrk="1" hangingPunct="1">
              <a:lnSpc>
                <a:spcPct val="80000"/>
              </a:lnSpc>
            </a:pPr>
            <a:r>
              <a:rPr lang="en-US" sz="1300" dirty="0" smtClean="0"/>
              <a:t>Webserver will close the TCP connection immediately after the transfer of this package.</a:t>
            </a:r>
          </a:p>
          <a:p>
            <a:pPr eaLnBrk="1" hangingPunct="1">
              <a:lnSpc>
                <a:spcPct val="80000"/>
              </a:lnSpc>
            </a:pPr>
            <a:r>
              <a:rPr lang="en-US" sz="1400" b="1" dirty="0"/>
              <a:t>Server response</a:t>
            </a:r>
          </a:p>
          <a:p>
            <a:pPr lvl="1" eaLnBrk="1" hangingPunct="1">
              <a:lnSpc>
                <a:spcPct val="80000"/>
              </a:lnSpc>
            </a:pPr>
            <a:r>
              <a:rPr lang="en-US" sz="1300" dirty="0" smtClean="0"/>
              <a:t>Follows </a:t>
            </a:r>
            <a:r>
              <a:rPr lang="en-US" sz="1300" dirty="0"/>
              <a:t>a blank </a:t>
            </a:r>
            <a:r>
              <a:rPr lang="en-US" sz="1300" dirty="0" smtClean="0"/>
              <a:t>line &lt;CRLF&gt;, this is the response</a:t>
            </a:r>
          </a:p>
          <a:p>
            <a:pPr lvl="2" eaLnBrk="1" hangingPunct="1">
              <a:lnSpc>
                <a:spcPct val="80000"/>
              </a:lnSpc>
            </a:pPr>
            <a:r>
              <a:rPr lang="en-US" sz="1000" dirty="0" smtClean="0"/>
              <a:t>Hopefully the requested page</a:t>
            </a:r>
            <a:endParaRPr lang="en-US" sz="1000" dirty="0"/>
          </a:p>
          <a:p>
            <a:pPr eaLnBrk="1" hangingPunct="1">
              <a:lnSpc>
                <a:spcPct val="80000"/>
              </a:lnSpc>
            </a:pPr>
            <a:endParaRPr lang="en-US" sz="1500" dirty="0" smtClean="0"/>
          </a:p>
        </p:txBody>
      </p:sp>
      <p:sp>
        <p:nvSpPr>
          <p:cNvPr id="43012" name="Text Box 4"/>
          <p:cNvSpPr txBox="1">
            <a:spLocks noChangeArrowheads="1"/>
          </p:cNvSpPr>
          <p:nvPr/>
        </p:nvSpPr>
        <p:spPr bwMode="auto">
          <a:xfrm>
            <a:off x="609600" y="1524000"/>
            <a:ext cx="6200736" cy="2800767"/>
          </a:xfrm>
          <a:prstGeom prst="rect">
            <a:avLst/>
          </a:prstGeom>
          <a:noFill/>
          <a:ln w="9525">
            <a:noFill/>
            <a:miter lim="800000"/>
            <a:headEnd/>
            <a:tailEnd/>
          </a:ln>
        </p:spPr>
        <p:txBody>
          <a:bodyPr wrap="none">
            <a:spAutoFit/>
          </a:bodyPr>
          <a:lstStyle/>
          <a:p>
            <a:pPr lvl="1"/>
            <a:r>
              <a:rPr lang="en-US" sz="1600" dirty="0">
                <a:latin typeface="Courier New" pitchFamily="49" charset="0"/>
              </a:rPr>
              <a:t>HTTP/1.1 200 OK </a:t>
            </a:r>
          </a:p>
          <a:p>
            <a:pPr lvl="1"/>
            <a:r>
              <a:rPr lang="en-US" sz="1600" dirty="0">
                <a:latin typeface="Courier New" pitchFamily="49" charset="0"/>
              </a:rPr>
              <a:t>Date: Mon, 23 May 2005 22:38:34 GMT </a:t>
            </a:r>
          </a:p>
          <a:p>
            <a:pPr lvl="1"/>
            <a:r>
              <a:rPr lang="en-US" sz="1600" dirty="0">
                <a:latin typeface="Courier New" pitchFamily="49" charset="0"/>
              </a:rPr>
              <a:t>Server: Apache/1.3.27 (Unix) (Red-Hat/Linux) </a:t>
            </a:r>
          </a:p>
          <a:p>
            <a:pPr lvl="1"/>
            <a:r>
              <a:rPr lang="en-US" sz="1600" dirty="0">
                <a:latin typeface="Courier New" pitchFamily="49" charset="0"/>
              </a:rPr>
              <a:t>Last-Modified: Wed, 08 Jan 2003 23:11:55 GMT </a:t>
            </a:r>
          </a:p>
          <a:p>
            <a:pPr lvl="1"/>
            <a:r>
              <a:rPr lang="en-US" sz="1600" dirty="0" err="1">
                <a:latin typeface="Courier New" pitchFamily="49" charset="0"/>
              </a:rPr>
              <a:t>Etag</a:t>
            </a:r>
            <a:r>
              <a:rPr lang="en-US" sz="1600" dirty="0">
                <a:latin typeface="Courier New" pitchFamily="49" charset="0"/>
              </a:rPr>
              <a:t>: "3f80f-1b6-3e1cb03b" </a:t>
            </a:r>
          </a:p>
          <a:p>
            <a:pPr lvl="1"/>
            <a:r>
              <a:rPr lang="en-US" sz="1600" dirty="0">
                <a:latin typeface="Courier New" pitchFamily="49" charset="0"/>
              </a:rPr>
              <a:t>Accept-Ranges: bytes </a:t>
            </a:r>
          </a:p>
          <a:p>
            <a:pPr lvl="1"/>
            <a:r>
              <a:rPr lang="en-US" sz="1600" dirty="0">
                <a:latin typeface="Courier New" pitchFamily="49" charset="0"/>
              </a:rPr>
              <a:t>Content-Length: 438 </a:t>
            </a:r>
          </a:p>
          <a:p>
            <a:pPr lvl="1"/>
            <a:r>
              <a:rPr lang="en-US" sz="1600" dirty="0">
                <a:latin typeface="Courier New" pitchFamily="49" charset="0"/>
              </a:rPr>
              <a:t>Connection: close </a:t>
            </a:r>
          </a:p>
          <a:p>
            <a:pPr lvl="1"/>
            <a:r>
              <a:rPr lang="en-US" sz="1600" dirty="0">
                <a:latin typeface="Courier New" pitchFamily="49" charset="0"/>
              </a:rPr>
              <a:t>Content-Type: text/html; </a:t>
            </a:r>
            <a:r>
              <a:rPr lang="en-US" sz="1600" dirty="0" smtClean="0">
                <a:latin typeface="Courier New" pitchFamily="49" charset="0"/>
              </a:rPr>
              <a:t>charset=UTF-8</a:t>
            </a:r>
          </a:p>
          <a:p>
            <a:pPr lvl="1"/>
            <a:r>
              <a:rPr lang="en-US" sz="1600" dirty="0" smtClean="0">
                <a:latin typeface="Courier New" pitchFamily="49" charset="0"/>
              </a:rPr>
              <a:t>&lt;CRLF&gt;</a:t>
            </a:r>
          </a:p>
          <a:p>
            <a:pPr lvl="1"/>
            <a:r>
              <a:rPr lang="en-US" sz="1600" b="1" i="1" dirty="0">
                <a:latin typeface="Courier New" pitchFamily="49" charset="0"/>
              </a:rPr>
              <a:t>d</a:t>
            </a:r>
            <a:r>
              <a:rPr lang="en-US" sz="1600" b="1" i="1" dirty="0" smtClean="0">
                <a:latin typeface="Courier New" pitchFamily="49" charset="0"/>
              </a:rPr>
              <a:t>ata… </a:t>
            </a:r>
            <a:endParaRPr lang="en-US" sz="1600" b="1" i="1" dirty="0">
              <a:latin typeface="Courier New" pitchFamily="49" charset="0"/>
            </a:endParaRP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7772400" cy="1143000"/>
          </a:xfrm>
        </p:spPr>
        <p:txBody>
          <a:bodyPr/>
          <a:lstStyle/>
          <a:p>
            <a:r>
              <a:rPr lang="en-US" dirty="0" smtClean="0"/>
              <a:t>Which code response range indicates a client error?</a:t>
            </a:r>
            <a:endParaRPr lang="en-US" dirty="0"/>
          </a:p>
        </p:txBody>
      </p:sp>
      <p:sp>
        <p:nvSpPr>
          <p:cNvPr id="3" name="TPAnswers"/>
          <p:cNvSpPr>
            <a:spLocks noGrp="1"/>
          </p:cNvSpPr>
          <p:nvPr>
            <p:ph type="body" idx="1"/>
            <p:custDataLst>
              <p:tags r:id="rId3"/>
            </p:custDataLst>
          </p:nvPr>
        </p:nvSpPr>
        <p:spPr>
          <a:xfrm>
            <a:off x="457200" y="1600200"/>
            <a:ext cx="4114800" cy="4530725"/>
          </a:xfrm>
        </p:spPr>
        <p:txBody>
          <a:bodyPr>
            <a:normAutofit/>
          </a:bodyPr>
          <a:lstStyle/>
          <a:p>
            <a:pPr marL="514350" indent="-514350">
              <a:spcAft>
                <a:spcPts val="0"/>
              </a:spcAft>
              <a:buFont typeface="Wingdings" pitchFamily="2" charset="2"/>
              <a:buAutoNum type="alphaUcPeriod"/>
            </a:pPr>
            <a:r>
              <a:rPr lang="en-US" sz="3200" dirty="0" smtClean="0"/>
              <a:t>1xx </a:t>
            </a:r>
          </a:p>
          <a:p>
            <a:pPr marL="514350" indent="-514350">
              <a:spcAft>
                <a:spcPts val="0"/>
              </a:spcAft>
              <a:buFont typeface="Wingdings" pitchFamily="2" charset="2"/>
              <a:buAutoNum type="alphaUcPeriod"/>
            </a:pPr>
            <a:r>
              <a:rPr lang="en-US" sz="3200" dirty="0" smtClean="0"/>
              <a:t>2xx</a:t>
            </a:r>
          </a:p>
          <a:p>
            <a:pPr marL="514350" indent="-514350">
              <a:spcAft>
                <a:spcPts val="0"/>
              </a:spcAft>
              <a:buFont typeface="Wingdings" pitchFamily="2" charset="2"/>
              <a:buAutoNum type="alphaUcPeriod"/>
            </a:pPr>
            <a:r>
              <a:rPr lang="en-US" sz="3200" dirty="0" smtClean="0"/>
              <a:t>3xx</a:t>
            </a:r>
          </a:p>
          <a:p>
            <a:pPr marL="514350" indent="-514350">
              <a:spcAft>
                <a:spcPts val="0"/>
              </a:spcAft>
              <a:buFont typeface="Wingdings" pitchFamily="2" charset="2"/>
              <a:buAutoNum type="alphaUcPeriod"/>
            </a:pPr>
            <a:r>
              <a:rPr lang="en-US" sz="3200" dirty="0" smtClean="0"/>
              <a:t>4xx</a:t>
            </a:r>
          </a:p>
          <a:p>
            <a:pPr marL="514350" indent="-514350">
              <a:spcAft>
                <a:spcPts val="0"/>
              </a:spcAft>
              <a:buFont typeface="Wingdings" pitchFamily="2" charset="2"/>
              <a:buAutoNum type="alphaUcPeriod"/>
            </a:pPr>
            <a:r>
              <a:rPr lang="en-US" sz="3200" dirty="0" smtClean="0"/>
              <a:t>5xx</a:t>
            </a:r>
            <a:endParaRPr lang="en-US"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415521004"/>
              </p:ext>
            </p:extLst>
          </p:nvPr>
        </p:nvGraphicFramePr>
        <p:xfrm>
          <a:off x="4451927" y="1600200"/>
          <a:ext cx="4572000" cy="5143500"/>
        </p:xfrm>
        <a:graphic>
          <a:graphicData uri="http://schemas.openxmlformats.org/presentationml/2006/ole">
            <mc:AlternateContent xmlns:mc="http://schemas.openxmlformats.org/markup-compatibility/2006">
              <mc:Choice xmlns:v="urn:schemas-microsoft-com:vml" Requires="v">
                <p:oleObj spid="_x0000_s63541" name="Chart" r:id="rId7" imgW="4572034" imgH="5143584" progId="MSGraph.Chart.8">
                  <p:embed followColorScheme="full"/>
                </p:oleObj>
              </mc:Choice>
              <mc:Fallback>
                <p:oleObj name="Chart" r:id="rId7" imgW="4572034" imgH="5143584" progId="MSGraph.Chart.8">
                  <p:embed followColorScheme="full"/>
                  <p:pic>
                    <p:nvPicPr>
                      <p:cNvPr id="0" name="Picture 38"/>
                      <p:cNvPicPr>
                        <a:picLocks noChangeAspect="1" noChangeArrowheads="1"/>
                      </p:cNvPicPr>
                      <p:nvPr/>
                    </p:nvPicPr>
                    <p:blipFill>
                      <a:blip r:embed="rId8"/>
                      <a:srcRect/>
                      <a:stretch>
                        <a:fillRect/>
                      </a:stretch>
                    </p:blipFill>
                    <p:spPr bwMode="auto">
                      <a:xfrm>
                        <a:off x="4451927" y="16002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1445119" y="6361668"/>
            <a:ext cx="2903359" cy="369332"/>
          </a:xfrm>
          <a:prstGeom prst="rect">
            <a:avLst/>
          </a:prstGeom>
          <a:noFill/>
        </p:spPr>
        <p:txBody>
          <a:bodyPr wrap="none" rtlCol="0">
            <a:spAutoFit/>
          </a:bodyPr>
          <a:lstStyle/>
          <a:p>
            <a:r>
              <a:rPr lang="en-US" dirty="0" smtClean="0"/>
              <a:t>Has 30 second countdown</a:t>
            </a:r>
            <a:endParaRPr lang="en-US" dirty="0"/>
          </a:p>
        </p:txBody>
      </p:sp>
      <p:sp>
        <p:nvSpPr>
          <p:cNvPr id="6" name="TPCountdownTrigger"/>
          <p:cNvSpPr/>
          <p:nvPr/>
        </p:nvSpPr>
        <p:spPr>
          <a:xfrm>
            <a:off x="0" y="0"/>
            <a:ext cx="12700" cy="12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TPCountdown" hidden="1"/>
          <p:cNvGrpSpPr/>
          <p:nvPr>
            <p:custDataLst>
              <p:tags r:id="rId5"/>
            </p:custDataLst>
          </p:nvPr>
        </p:nvGrpSpPr>
        <p:grpSpPr>
          <a:xfrm>
            <a:off x="8382000" y="6096000"/>
            <a:ext cx="635000" cy="635000"/>
            <a:chOff x="8318500" y="6032500"/>
            <a:chExt cx="635000" cy="635000"/>
          </a:xfrm>
        </p:grpSpPr>
        <p:sp>
          <p:nvSpPr>
            <p:cNvPr id="7" name="CountdownShape" hidden="1"/>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untdownText" hidden="1"/>
            <p:cNvSpPr txBox="1"/>
            <p:nvPr/>
          </p:nvSpPr>
          <p:spPr>
            <a:xfrm>
              <a:off x="8318500" y="6032500"/>
              <a:ext cx="635000" cy="635000"/>
            </a:xfrm>
            <a:prstGeom prst="rect">
              <a:avLst/>
            </a:prstGeom>
            <a:noFill/>
          </p:spPr>
          <p:txBody>
            <a:bodyPr vert="horz" rtlCol="0" anchor="ctr" anchorCtr="1">
              <a:noAutofit/>
            </a:bodyPr>
            <a:lstStyle/>
            <a:p>
              <a:pPr algn="ctr"/>
              <a:r>
                <a:rPr lang="en-US" b="1" smtClean="0">
                  <a:latin typeface="Tahoma"/>
                </a:rPr>
                <a:t>29</a:t>
              </a:r>
              <a:endParaRPr lang="en-US" b="1">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7772400" cy="1143000"/>
          </a:xfrm>
        </p:spPr>
        <p:txBody>
          <a:bodyPr/>
          <a:lstStyle/>
          <a:p>
            <a:r>
              <a:rPr lang="en-US" dirty="0" smtClean="0"/>
              <a:t>Which code response indicates success:</a:t>
            </a:r>
            <a:endParaRPr lang="en-US" dirty="0"/>
          </a:p>
        </p:txBody>
      </p:sp>
      <p:sp>
        <p:nvSpPr>
          <p:cNvPr id="3" name="TPAnswers"/>
          <p:cNvSpPr>
            <a:spLocks noGrp="1"/>
          </p:cNvSpPr>
          <p:nvPr>
            <p:ph type="body" idx="1"/>
            <p:custDataLst>
              <p:tags r:id="rId3"/>
            </p:custDataLst>
          </p:nvPr>
        </p:nvSpPr>
        <p:spPr>
          <a:xfrm>
            <a:off x="457200" y="1600200"/>
            <a:ext cx="4114800" cy="4530725"/>
          </a:xfrm>
        </p:spPr>
        <p:txBody>
          <a:bodyPr>
            <a:normAutofit/>
          </a:bodyPr>
          <a:lstStyle/>
          <a:p>
            <a:pPr marL="514350" indent="-514350">
              <a:spcAft>
                <a:spcPts val="0"/>
              </a:spcAft>
              <a:buFont typeface="Wingdings" pitchFamily="2" charset="2"/>
              <a:buAutoNum type="alphaUcPeriod"/>
            </a:pPr>
            <a:r>
              <a:rPr lang="en-US" sz="3200" dirty="0" smtClean="0"/>
              <a:t>101</a:t>
            </a:r>
          </a:p>
          <a:p>
            <a:pPr marL="514350" indent="-514350">
              <a:spcAft>
                <a:spcPts val="0"/>
              </a:spcAft>
              <a:buFont typeface="Wingdings" pitchFamily="2" charset="2"/>
              <a:buAutoNum type="alphaUcPeriod"/>
            </a:pPr>
            <a:r>
              <a:rPr lang="en-US" sz="3200" dirty="0" smtClean="0"/>
              <a:t>200</a:t>
            </a:r>
          </a:p>
          <a:p>
            <a:pPr marL="514350" indent="-514350">
              <a:spcAft>
                <a:spcPts val="0"/>
              </a:spcAft>
              <a:buFont typeface="Wingdings" pitchFamily="2" charset="2"/>
              <a:buAutoNum type="alphaUcPeriod"/>
            </a:pPr>
            <a:r>
              <a:rPr lang="en-US" sz="3200" dirty="0" smtClean="0"/>
              <a:t>302</a:t>
            </a:r>
          </a:p>
          <a:p>
            <a:pPr marL="514350" indent="-514350">
              <a:spcAft>
                <a:spcPts val="0"/>
              </a:spcAft>
              <a:buFont typeface="Wingdings" pitchFamily="2" charset="2"/>
              <a:buAutoNum type="alphaUcPeriod"/>
            </a:pPr>
            <a:r>
              <a:rPr lang="en-US" sz="3200" dirty="0" smtClean="0"/>
              <a:t>403</a:t>
            </a:r>
          </a:p>
          <a:p>
            <a:pPr marL="514350" indent="-514350">
              <a:spcAft>
                <a:spcPts val="0"/>
              </a:spcAft>
              <a:buFont typeface="Wingdings" pitchFamily="2" charset="2"/>
              <a:buAutoNum type="alphaUcPeriod"/>
            </a:pPr>
            <a:r>
              <a:rPr lang="en-US" sz="3200" dirty="0" smtClean="0"/>
              <a:t>404</a:t>
            </a:r>
          </a:p>
          <a:p>
            <a:pPr marL="514350" indent="-514350">
              <a:spcAft>
                <a:spcPts val="0"/>
              </a:spcAft>
              <a:buFont typeface="Wingdings" pitchFamily="2" charset="2"/>
              <a:buAutoNum type="alphaUcPeriod"/>
            </a:pPr>
            <a:r>
              <a:rPr lang="en-US" sz="3200" dirty="0" smtClean="0"/>
              <a:t>503</a:t>
            </a:r>
            <a:endParaRPr lang="en-US"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92398176"/>
              </p:ext>
            </p:extLst>
          </p:nvPr>
        </p:nvGraphicFramePr>
        <p:xfrm>
          <a:off x="4572000" y="1600200"/>
          <a:ext cx="4572000" cy="5143500"/>
        </p:xfrm>
        <a:graphic>
          <a:graphicData uri="http://schemas.openxmlformats.org/presentationml/2006/ole">
            <mc:AlternateContent xmlns:mc="http://schemas.openxmlformats.org/markup-compatibility/2006">
              <mc:Choice xmlns:v="urn:schemas-microsoft-com:vml" Requires="v">
                <p:oleObj spid="_x0000_s64565" name="Chart" r:id="rId8" imgW="4572034" imgH="5143584" progId="MSGraph.Chart.8">
                  <p:embed followColorScheme="full"/>
                </p:oleObj>
              </mc:Choice>
              <mc:Fallback>
                <p:oleObj name="Chart" r:id="rId8" imgW="4572034" imgH="5143584" progId="MSGraph.Chart.8">
                  <p:embed followColorScheme="full"/>
                  <p:pic>
                    <p:nvPicPr>
                      <p:cNvPr id="0" name="Picture 38"/>
                      <p:cNvPicPr>
                        <a:picLocks noChangeAspect="1" noChangeArrowheads="1"/>
                      </p:cNvPicPr>
                      <p:nvPr/>
                    </p:nvPicPr>
                    <p:blipFill>
                      <a:blip r:embed="rId9"/>
                      <a:srcRect/>
                      <a:stretch>
                        <a:fillRect/>
                      </a:stretch>
                    </p:blipFill>
                    <p:spPr bwMode="auto">
                      <a:xfrm>
                        <a:off x="4572000" y="16002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PCountdownTrigger"/>
          <p:cNvSpPr/>
          <p:nvPr/>
        </p:nvSpPr>
        <p:spPr>
          <a:xfrm>
            <a:off x="0" y="0"/>
            <a:ext cx="12700" cy="12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TPCountdown" hidden="1"/>
          <p:cNvGrpSpPr/>
          <p:nvPr>
            <p:custDataLst>
              <p:tags r:id="rId5"/>
            </p:custDataLst>
          </p:nvPr>
        </p:nvGrpSpPr>
        <p:grpSpPr>
          <a:xfrm>
            <a:off x="8382000" y="6096000"/>
            <a:ext cx="635000" cy="635000"/>
            <a:chOff x="8318500" y="6032500"/>
            <a:chExt cx="635000" cy="635000"/>
          </a:xfrm>
        </p:grpSpPr>
        <p:sp>
          <p:nvSpPr>
            <p:cNvPr id="6" name="CountdownShape" hidden="1"/>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untdownText" hidden="1"/>
            <p:cNvSpPr txBox="1"/>
            <p:nvPr/>
          </p:nvSpPr>
          <p:spPr>
            <a:xfrm>
              <a:off x="8318500" y="6032500"/>
              <a:ext cx="635000" cy="635000"/>
            </a:xfrm>
            <a:prstGeom prst="rect">
              <a:avLst/>
            </a:prstGeom>
            <a:noFill/>
          </p:spPr>
          <p:txBody>
            <a:bodyPr vert="horz" rtlCol="0" anchor="ctr" anchorCtr="1">
              <a:noAutofit/>
            </a:bodyPr>
            <a:lstStyle/>
            <a:p>
              <a:pPr algn="ctr"/>
              <a:r>
                <a:rPr lang="en-US" b="1" smtClean="0">
                  <a:latin typeface="Tahoma"/>
                </a:rPr>
                <a:t>29</a:t>
              </a:r>
              <a:endParaRPr lang="en-US" b="1">
                <a:latin typeface="Tahoma"/>
              </a:endParaRPr>
            </a:p>
          </p:txBody>
        </p:sp>
      </p:grpSp>
      <p:sp>
        <p:nvSpPr>
          <p:cNvPr id="9" name="TextBox 8"/>
          <p:cNvSpPr txBox="1"/>
          <p:nvPr/>
        </p:nvSpPr>
        <p:spPr>
          <a:xfrm>
            <a:off x="1445119" y="6361668"/>
            <a:ext cx="2903359" cy="369332"/>
          </a:xfrm>
          <a:prstGeom prst="rect">
            <a:avLst/>
          </a:prstGeom>
          <a:noFill/>
        </p:spPr>
        <p:txBody>
          <a:bodyPr wrap="none" rtlCol="0">
            <a:spAutoFit/>
          </a:bodyPr>
          <a:lstStyle/>
          <a:p>
            <a:r>
              <a:rPr lang="en-US" dirty="0" smtClean="0"/>
              <a:t>Has 30 second countdown</a:t>
            </a:r>
            <a:endParaRPr lang="en-US" dirty="0"/>
          </a:p>
        </p:txBody>
      </p:sp>
      <p:sp>
        <p:nvSpPr>
          <p:cNvPr id="10" name="CAI1"/>
          <p:cNvSpPr/>
          <p:nvPr>
            <p:custDataLst>
              <p:tags r:id="rId6"/>
            </p:custDataLst>
          </p:nvPr>
        </p:nvSpPr>
        <p:spPr>
          <a:xfrm rot="10800000">
            <a:off x="81280" y="2290233"/>
            <a:ext cx="469900" cy="4699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3800" b="1" dirty="0" smtClean="0"/>
              <a:t>Hypertext Transfer Protocol</a:t>
            </a:r>
            <a:endParaRPr lang="en-US" sz="3800" dirty="0" smtClean="0"/>
          </a:p>
        </p:txBody>
      </p:sp>
      <p:sp>
        <p:nvSpPr>
          <p:cNvPr id="8195" name="Rectangle 3"/>
          <p:cNvSpPr>
            <a:spLocks noGrp="1" noChangeArrowheads="1"/>
          </p:cNvSpPr>
          <p:nvPr>
            <p:ph type="body" idx="1"/>
          </p:nvPr>
        </p:nvSpPr>
        <p:spPr>
          <a:xfrm>
            <a:off x="914400" y="1600200"/>
            <a:ext cx="8077200" cy="5029200"/>
          </a:xfrm>
        </p:spPr>
        <p:txBody>
          <a:bodyPr/>
          <a:lstStyle/>
          <a:p>
            <a:pPr eaLnBrk="1" hangingPunct="1"/>
            <a:r>
              <a:rPr lang="en-US" dirty="0" smtClean="0"/>
              <a:t>Resources to be accessed by HTTP are identified using:</a:t>
            </a:r>
          </a:p>
          <a:p>
            <a:pPr lvl="1" eaLnBrk="1" hangingPunct="1"/>
            <a:r>
              <a:rPr lang="en-US" dirty="0" smtClean="0"/>
              <a:t>Uniform Resource Identifiers (URIs)</a:t>
            </a:r>
          </a:p>
          <a:p>
            <a:pPr lvl="1" eaLnBrk="1" hangingPunct="1"/>
            <a:r>
              <a:rPr lang="en-US" dirty="0" smtClean="0"/>
              <a:t>Or, more specifically, URLs</a:t>
            </a:r>
          </a:p>
          <a:p>
            <a:pPr eaLnBrk="1" hangingPunct="1"/>
            <a:r>
              <a:rPr lang="en-US" dirty="0" smtClean="0"/>
              <a:t>Using the </a:t>
            </a:r>
            <a:r>
              <a:rPr lang="en-US" b="1" dirty="0" smtClean="0"/>
              <a:t>http:</a:t>
            </a:r>
            <a:r>
              <a:rPr lang="en-US" dirty="0" smtClean="0"/>
              <a:t> or </a:t>
            </a:r>
            <a:r>
              <a:rPr lang="en-US" b="1" dirty="0" smtClean="0"/>
              <a:t>https:</a:t>
            </a:r>
            <a:r>
              <a:rPr lang="en-US" dirty="0" smtClean="0"/>
              <a:t> URI schemes</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sidebar</a:t>
            </a:r>
            <a:endParaRPr lang="en-US" dirty="0"/>
          </a:p>
        </p:txBody>
      </p:sp>
      <p:sp>
        <p:nvSpPr>
          <p:cNvPr id="5" name="Text Placeholder 4"/>
          <p:cNvSpPr>
            <a:spLocks noGrp="1"/>
          </p:cNvSpPr>
          <p:nvPr>
            <p:ph type="body" idx="1"/>
          </p:nvPr>
        </p:nvSpPr>
        <p:spPr/>
        <p:txBody>
          <a:bodyPr/>
          <a:lstStyle/>
          <a:p>
            <a:r>
              <a:rPr lang="en-US" dirty="0" smtClean="0"/>
              <a:t>URI/URL/URN</a:t>
            </a:r>
            <a:endParaRPr lang="en-US" dirty="0"/>
          </a:p>
        </p:txBody>
      </p:sp>
    </p:spTree>
    <p:extLst>
      <p:ext uri="{BB962C8B-B14F-4D97-AF65-F5344CB8AC3E}">
        <p14:creationId xmlns:p14="http://schemas.microsoft.com/office/powerpoint/2010/main" val="1041536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URI/URL/URN?</a:t>
            </a:r>
            <a:endParaRPr lang="en-US" dirty="0"/>
          </a:p>
        </p:txBody>
      </p:sp>
      <p:sp>
        <p:nvSpPr>
          <p:cNvPr id="3" name="Content Placeholder 2"/>
          <p:cNvSpPr>
            <a:spLocks noGrp="1"/>
          </p:cNvSpPr>
          <p:nvPr>
            <p:ph idx="1"/>
          </p:nvPr>
        </p:nvSpPr>
        <p:spPr>
          <a:xfrm>
            <a:off x="914400" y="1600200"/>
            <a:ext cx="7772400" cy="5257800"/>
          </a:xfrm>
        </p:spPr>
        <p:txBody>
          <a:bodyPr>
            <a:normAutofit fontScale="92500" lnSpcReduction="20000"/>
          </a:bodyPr>
          <a:lstStyle/>
          <a:p>
            <a:r>
              <a:rPr lang="en-US" sz="2000" dirty="0" smtClean="0"/>
              <a:t>Universal Resource Identifier (URI)</a:t>
            </a:r>
          </a:p>
          <a:p>
            <a:pPr lvl="1"/>
            <a:r>
              <a:rPr lang="en-US" sz="1800" dirty="0" smtClean="0"/>
              <a:t>String of characters used to identify a name or a resource on the Internet</a:t>
            </a:r>
          </a:p>
          <a:p>
            <a:pPr lvl="1"/>
            <a:r>
              <a:rPr lang="en-US" sz="1800" dirty="0" smtClean="0"/>
              <a:t>One can classify </a:t>
            </a:r>
            <a:r>
              <a:rPr lang="en-US" sz="1800" b="1" dirty="0" smtClean="0"/>
              <a:t>URI</a:t>
            </a:r>
            <a:r>
              <a:rPr lang="en-US" sz="1800" dirty="0" smtClean="0"/>
              <a:t>s as </a:t>
            </a:r>
          </a:p>
          <a:p>
            <a:pPr lvl="2"/>
            <a:r>
              <a:rPr lang="en-US" sz="1600" dirty="0" smtClean="0"/>
              <a:t>locators (URLs)</a:t>
            </a:r>
          </a:p>
          <a:p>
            <a:pPr lvl="2"/>
            <a:r>
              <a:rPr lang="en-US" sz="1600" dirty="0" smtClean="0"/>
              <a:t>names (URNs)</a:t>
            </a:r>
          </a:p>
          <a:p>
            <a:pPr lvl="2"/>
            <a:r>
              <a:rPr lang="en-US" sz="1600" dirty="0" smtClean="0"/>
              <a:t>—both— (rare)</a:t>
            </a:r>
          </a:p>
          <a:p>
            <a:r>
              <a:rPr lang="en-US" sz="2000" i="1" dirty="0" smtClean="0"/>
              <a:t>Uniform Resource Name </a:t>
            </a:r>
            <a:r>
              <a:rPr lang="en-US" sz="2000" dirty="0" smtClean="0"/>
              <a:t>(URN) </a:t>
            </a:r>
          </a:p>
          <a:p>
            <a:pPr lvl="1"/>
            <a:r>
              <a:rPr lang="en-US" sz="1800" dirty="0" smtClean="0"/>
              <a:t>Functions like an entity’s name</a:t>
            </a:r>
          </a:p>
          <a:p>
            <a:pPr lvl="2"/>
            <a:r>
              <a:rPr lang="en-US" sz="1600" dirty="0" smtClean="0"/>
              <a:t>Does not identify a specific entity</a:t>
            </a:r>
          </a:p>
          <a:p>
            <a:pPr lvl="1"/>
            <a:r>
              <a:rPr lang="en-US" sz="1800" dirty="0" smtClean="0"/>
              <a:t>Book’s ISBN functions as a URN</a:t>
            </a:r>
          </a:p>
          <a:p>
            <a:pPr lvl="2"/>
            <a:r>
              <a:rPr lang="en-US" sz="1600" dirty="0" smtClean="0"/>
              <a:t>ISBN:  978-0-07-154588-4</a:t>
            </a:r>
          </a:p>
          <a:p>
            <a:pPr lvl="3"/>
            <a:r>
              <a:rPr lang="en-US" sz="1400" dirty="0" smtClean="0"/>
              <a:t>Linux Administration: A Beginner’s Guide 5</a:t>
            </a:r>
            <a:r>
              <a:rPr lang="en-US" sz="1400" baseline="30000" dirty="0" smtClean="0"/>
              <a:t>th</a:t>
            </a:r>
            <a:r>
              <a:rPr lang="en-US" sz="1400" dirty="0" smtClean="0"/>
              <a:t> edition</a:t>
            </a:r>
          </a:p>
          <a:p>
            <a:r>
              <a:rPr lang="en-US" sz="2000" i="1" dirty="0" smtClean="0"/>
              <a:t>Uniform Resource Locator </a:t>
            </a:r>
            <a:r>
              <a:rPr lang="en-US" sz="2000" dirty="0" smtClean="0"/>
              <a:t>(URL)</a:t>
            </a:r>
          </a:p>
          <a:p>
            <a:pPr lvl="1"/>
            <a:r>
              <a:rPr lang="en-US" sz="1800" dirty="0" smtClean="0"/>
              <a:t>Resembles a person's street address</a:t>
            </a:r>
          </a:p>
          <a:p>
            <a:pPr lvl="1"/>
            <a:r>
              <a:rPr lang="en-US" sz="1800" dirty="0" smtClean="0"/>
              <a:t>Web addresses are URLs</a:t>
            </a:r>
          </a:p>
          <a:p>
            <a:pPr lvl="2"/>
            <a:r>
              <a:rPr lang="en-US" sz="1600" dirty="0" smtClean="0"/>
              <a:t>http://webpages.uncc.edu/~tkombol/index.htm</a:t>
            </a:r>
          </a:p>
          <a:p>
            <a:r>
              <a:rPr lang="en-US" sz="2000" dirty="0" smtClean="0"/>
              <a:t>Summary: </a:t>
            </a:r>
          </a:p>
          <a:p>
            <a:pPr lvl="1"/>
            <a:r>
              <a:rPr lang="en-US" sz="1800" dirty="0" smtClean="0"/>
              <a:t>URN defines an item's identity or label</a:t>
            </a:r>
          </a:p>
          <a:p>
            <a:pPr lvl="1"/>
            <a:r>
              <a:rPr lang="en-US" sz="1800" dirty="0" smtClean="0"/>
              <a:t>URL provides a method for finding a specific item</a:t>
            </a:r>
            <a:endParaRPr lang="en-US" sz="1800"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914400" y="1600200"/>
            <a:ext cx="8077200" cy="5029200"/>
          </a:xfrm>
        </p:spPr>
        <p:txBody>
          <a:bodyPr>
            <a:normAutofit fontScale="62500" lnSpcReduction="20000"/>
          </a:bodyPr>
          <a:lstStyle/>
          <a:p>
            <a:r>
              <a:rPr lang="en-US" dirty="0" smtClean="0"/>
              <a:t>URN</a:t>
            </a:r>
          </a:p>
          <a:p>
            <a:pPr lvl="1"/>
            <a:r>
              <a:rPr lang="en-US" dirty="0" smtClean="0"/>
              <a:t>ISBN (International Standard Book Number)</a:t>
            </a:r>
          </a:p>
          <a:p>
            <a:pPr lvl="2"/>
            <a:r>
              <a:rPr lang="en-US" dirty="0" smtClean="0"/>
              <a:t>Uniquely identifies books</a:t>
            </a:r>
          </a:p>
          <a:p>
            <a:pPr lvl="3"/>
            <a:r>
              <a:rPr lang="en-US" dirty="0" smtClean="0"/>
              <a:t>Not a specific copy</a:t>
            </a:r>
          </a:p>
          <a:p>
            <a:pPr lvl="2"/>
            <a:r>
              <a:rPr lang="en-US" dirty="0" smtClean="0"/>
              <a:t>urn:isbn:0-486-27557-4</a:t>
            </a:r>
          </a:p>
          <a:p>
            <a:pPr lvl="3"/>
            <a:r>
              <a:rPr lang="en-US" dirty="0" smtClean="0"/>
              <a:t>Unambiguously a specific edition of Shakespeare's play </a:t>
            </a:r>
            <a:r>
              <a:rPr lang="en-US" i="1" dirty="0" smtClean="0"/>
              <a:t>Romeo and Juliet</a:t>
            </a:r>
          </a:p>
          <a:p>
            <a:pPr lvl="1"/>
            <a:r>
              <a:rPr lang="en-US" dirty="0" smtClean="0"/>
              <a:t>ISAN (International Standard Audiovisual Number)</a:t>
            </a:r>
          </a:p>
          <a:p>
            <a:pPr lvl="2"/>
            <a:r>
              <a:rPr lang="en-US" dirty="0" smtClean="0"/>
              <a:t>Uniquely identifies films</a:t>
            </a:r>
          </a:p>
          <a:p>
            <a:pPr lvl="3"/>
            <a:r>
              <a:rPr lang="en-US" dirty="0" smtClean="0"/>
              <a:t>Root (base work), episode (for serial works), version</a:t>
            </a:r>
          </a:p>
          <a:p>
            <a:pPr lvl="2"/>
            <a:r>
              <a:rPr lang="en-US" dirty="0" smtClean="0"/>
              <a:t>urn:isan:0000-0000-9E59-0000-O-0000-0000-2</a:t>
            </a:r>
          </a:p>
          <a:p>
            <a:pPr lvl="3"/>
            <a:r>
              <a:rPr lang="en-US" dirty="0" smtClean="0"/>
              <a:t>Identifies 2002 release of </a:t>
            </a:r>
            <a:r>
              <a:rPr lang="en-US" i="1" dirty="0" smtClean="0"/>
              <a:t>Spider-Man</a:t>
            </a:r>
          </a:p>
          <a:p>
            <a:r>
              <a:rPr lang="en-US" dirty="0" smtClean="0"/>
              <a:t>URL</a:t>
            </a:r>
          </a:p>
          <a:p>
            <a:pPr lvl="1"/>
            <a:r>
              <a:rPr lang="en-US" dirty="0" smtClean="0"/>
              <a:t>To gain access to this object and read the book, one needs its location: </a:t>
            </a:r>
          </a:p>
          <a:p>
            <a:pPr lvl="2"/>
            <a:r>
              <a:rPr lang="en-US" dirty="0" smtClean="0"/>
              <a:t>a URL address</a:t>
            </a:r>
          </a:p>
          <a:p>
            <a:pPr lvl="1"/>
            <a:r>
              <a:rPr lang="en-US" dirty="0" smtClean="0"/>
              <a:t>Typical URL for this book on a Unix-like operating system would be a file path: </a:t>
            </a:r>
          </a:p>
          <a:p>
            <a:pPr lvl="2"/>
            <a:r>
              <a:rPr lang="en-US" dirty="0" smtClean="0"/>
              <a:t>file:///home/username/RomeoAndJuliet.pdf</a:t>
            </a:r>
          </a:p>
          <a:p>
            <a:pPr lvl="3"/>
            <a:r>
              <a:rPr lang="en-US" dirty="0" smtClean="0"/>
              <a:t>Identifies the electronic book saved in a file on a local hard disk</a:t>
            </a:r>
          </a:p>
          <a:p>
            <a:pPr lvl="1"/>
            <a:r>
              <a:rPr lang="en-US" dirty="0" smtClean="0"/>
              <a:t>FTP URL template</a:t>
            </a:r>
          </a:p>
          <a:p>
            <a:pPr lvl="2"/>
            <a:r>
              <a:rPr lang="en-US" dirty="0" smtClean="0"/>
              <a:t>ftp://&lt;user&gt;:&lt;password&gt;@&lt;host&gt;:&lt;port&gt;/&lt;url-path&gt;;type=&lt;typecode&gt;</a:t>
            </a:r>
          </a:p>
          <a:p>
            <a:r>
              <a:rPr lang="en-US" dirty="0" smtClean="0"/>
              <a:t>URNs and URLs have complementary purposes</a:t>
            </a:r>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8"/>
  <p:tag name="COUNTDOWNSTYLE" val="-1"/>
  <p:tag name="COUNTDOWNSECONDS" val="10"/>
  <p:tag name="BACKUPSESSIONS" val="True"/>
  <p:tag name="REVIEWONLY" val="False"/>
  <p:tag name="RACEENDPOINTS" val="100"/>
  <p:tag name="PARTICIPANTSINLEADERBOARD" val="5"/>
  <p:tag name="BUBBLESIZEVISIBLE" val="True"/>
  <p:tag name="CUSTOMGRIDBACKCOLOR" val="-2830136"/>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RESPTABLESTYLE" val="-1"/>
  <p:tag name="RACERSMAXDISPLAYED" val="5"/>
  <p:tag name="DEFAULTNUMTEAMS" val="5"/>
  <p:tag name="GRIDSIZE" val="{Width=800, Height=600}"/>
  <p:tag name="REALTIMEBACKUP" val="False"/>
  <p:tag name="PRRESPONSE3" val="8"/>
  <p:tag name="SAVECSVWITHSESSION" val="Tru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POWERPOINTVERSION" val="14.0"/>
  <p:tag name="TASKPANEKEY" val="964b7fbe-5181-4609-8a6c-2c46481c47e6"/>
  <p:tag name="EXPANDSHOWBAR" val="True"/>
  <p:tag name="TPPRESENTATIONGUID" val="1bb62bcc-3c74-4805-9658-d5521d4b19c1"/>
  <p:tag name="WASPOLLED" val="763BFF0600D94B149BD166F9DCEBE9EB"/>
  <p:tag name="TPVERSION" val="6"/>
  <p:tag name="TPFULLVERSION" val="7.2.0.80"/>
  <p:tag name="PPTVERSION" val="15"/>
  <p:tag name="TPOS" val="2"/>
  <p:tag name="TPLASTSAVEVERSION" val="6.2 PC"/>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Lst>
</file>

<file path=ppt/tags/tag31.xml><?xml version="1.0" encoding="utf-8"?>
<p:tagLst xmlns:a="http://schemas.openxmlformats.org/drawingml/2006/main" xmlns:r="http://schemas.openxmlformats.org/officeDocument/2006/relationships" xmlns:p="http://schemas.openxmlformats.org/presentationml/2006/main">
  <p:tag name="NOPREFERENCE" val="False"/>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Lst>
</file>

<file path=ppt/tags/tag35.xml><?xml version="1.0" encoding="utf-8"?>
<p:tagLst xmlns:a="http://schemas.openxmlformats.org/drawingml/2006/main" xmlns:r="http://schemas.openxmlformats.org/officeDocument/2006/relationships" xmlns:p="http://schemas.openxmlformats.org/presentationml/2006/main">
  <p:tag name="NOPREFERENCE" val="False"/>
</p:tagLst>
</file>

<file path=ppt/tags/tag36.xml><?xml version="1.0" encoding="utf-8"?>
<p:tagLst xmlns:a="http://schemas.openxmlformats.org/drawingml/2006/main" xmlns:r="http://schemas.openxmlformats.org/officeDocument/2006/relationships" xmlns:p="http://schemas.openxmlformats.org/presentationml/2006/main">
  <p:tag name="NOPREFERENCE" val="False"/>
</p:tagLst>
</file>

<file path=ppt/tags/tag37.xml><?xml version="1.0" encoding="utf-8"?>
<p:tagLst xmlns:a="http://schemas.openxmlformats.org/drawingml/2006/main" xmlns:r="http://schemas.openxmlformats.org/officeDocument/2006/relationships" xmlns:p="http://schemas.openxmlformats.org/presentationml/2006/main">
  <p:tag name="NOPREFERENCE" val="False"/>
</p:tagLst>
</file>

<file path=ppt/tags/tag38.xml><?xml version="1.0" encoding="utf-8"?>
<p:tagLst xmlns:a="http://schemas.openxmlformats.org/drawingml/2006/main" xmlns:r="http://schemas.openxmlformats.org/officeDocument/2006/relationships" xmlns:p="http://schemas.openxmlformats.org/presentationml/2006/main">
  <p:tag name="NOPREFERENCE" val="False"/>
</p:tagLst>
</file>

<file path=ppt/tags/tag39.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40.xml><?xml version="1.0" encoding="utf-8"?>
<p:tagLst xmlns:a="http://schemas.openxmlformats.org/drawingml/2006/main" xmlns:r="http://schemas.openxmlformats.org/officeDocument/2006/relationships" xmlns:p="http://schemas.openxmlformats.org/presentationml/2006/main">
  <p:tag name="NOPREFERENCE" val="False"/>
</p:tagLst>
</file>

<file path=ppt/tags/tag41.xml><?xml version="1.0" encoding="utf-8"?>
<p:tagLst xmlns:a="http://schemas.openxmlformats.org/drawingml/2006/main" xmlns:r="http://schemas.openxmlformats.org/officeDocument/2006/relationships" xmlns:p="http://schemas.openxmlformats.org/presentationml/2006/main">
  <p:tag name="NOPREFERENCE" val="False"/>
</p:tagLst>
</file>

<file path=ppt/tags/tag42.xml><?xml version="1.0" encoding="utf-8"?>
<p:tagLst xmlns:a="http://schemas.openxmlformats.org/drawingml/2006/main" xmlns:r="http://schemas.openxmlformats.org/officeDocument/2006/relationships" xmlns:p="http://schemas.openxmlformats.org/presentationml/2006/main">
  <p:tag name="NOPREFERENCE" val="False"/>
</p:tagLst>
</file>

<file path=ppt/tags/tag43.xml><?xml version="1.0" encoding="utf-8"?>
<p:tagLst xmlns:a="http://schemas.openxmlformats.org/drawingml/2006/main" xmlns:r="http://schemas.openxmlformats.org/officeDocument/2006/relationships" xmlns:p="http://schemas.openxmlformats.org/presentationml/2006/main">
  <p:tag name="NOPREFERENCE" val="False"/>
</p:tagLst>
</file>

<file path=ppt/tags/tag44.xml><?xml version="1.0" encoding="utf-8"?>
<p:tagLst xmlns:a="http://schemas.openxmlformats.org/drawingml/2006/main" xmlns:r="http://schemas.openxmlformats.org/officeDocument/2006/relationships" xmlns:p="http://schemas.openxmlformats.org/presentationml/2006/main">
  <p:tag name="NOPREFERENCE" val="False"/>
</p:tagLst>
</file>

<file path=ppt/tags/tag45.xml><?xml version="1.0" encoding="utf-8"?>
<p:tagLst xmlns:a="http://schemas.openxmlformats.org/drawingml/2006/main" xmlns:r="http://schemas.openxmlformats.org/officeDocument/2006/relationships" xmlns:p="http://schemas.openxmlformats.org/presentationml/2006/main">
  <p:tag name="NOPREFERENCE" val="False"/>
</p:tagLst>
</file>

<file path=ppt/tags/tag46.xml><?xml version="1.0" encoding="utf-8"?>
<p:tagLst xmlns:a="http://schemas.openxmlformats.org/drawingml/2006/main" xmlns:r="http://schemas.openxmlformats.org/officeDocument/2006/relationships" xmlns:p="http://schemas.openxmlformats.org/presentationml/2006/main">
  <p:tag name="NOPREFERENCE" val="False"/>
</p:tagLst>
</file>

<file path=ppt/tags/tag47.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6E1AADC4A52444DD94FAC57CB60E5CCE&lt;/guid&gt;&#10;        &lt;description /&gt;&#10;        &lt;date&gt;9/29/2013 6:15:48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06121669706140BA95F5E3C7845412E8&lt;/guid&gt;&#10;            &lt;repollguid&gt;F7C8997CA054475FA2E63272E2F88C77&lt;/repollguid&gt;&#10;            &lt;sourceid&gt;3F7199B2667A4AFAB09FB4E7A1EBCF3F&lt;/sourceid&gt;&#10;            &lt;questiontext&gt;Which code response range indicates a client error?&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B00F3E829CE44387A25D88D847DD6EC7&lt;/guid&gt;&#10;                    &lt;answertext&gt;1xx &lt;/answertext&gt;&#10;                    &lt;valuetype&gt;-1&lt;/valuetype&gt;&#10;                &lt;/answer&gt;&#10;                &lt;answer&gt;&#10;                    &lt;guid&gt;CF3DB6082AAD4B7FA4894F4454876711&lt;/guid&gt;&#10;                    &lt;answertext&gt;2xx&lt;/answertext&gt;&#10;                    &lt;valuetype&gt;-1&lt;/valuetype&gt;&#10;                &lt;/answer&gt;&#10;                &lt;answer&gt;&#10;                    &lt;guid&gt;4CF591B8E33F4D7FA32911BAD2144FBE&lt;/guid&gt;&#10;                    &lt;answertext&gt;3xx&lt;/answertext&gt;&#10;                    &lt;valuetype&gt;-1&lt;/valuetype&gt;&#10;                &lt;/answer&gt;&#10;                &lt;answer&gt;&#10;                    &lt;guid&gt;44BAA8A6E93F4BE58BF9BD8E89C0EA3E&lt;/guid&gt;&#10;                    &lt;answertext&gt;4xx&lt;/answertext&gt;&#10;                    &lt;valuetype&gt;1&lt;/valuetype&gt;&#10;                &lt;/answer&gt;&#10;                &lt;answer&gt;&#10;                    &lt;guid&gt;3BF1EBE4A2344E99A3CD92CC57E01046&lt;/guid&gt;&#10;                    &lt;answertext&gt;5xx&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RESULTS" val="Which code response range indicates a client error?[;crlf;]29[;]29[;]29[;]False[;]17[;][;crlf;]4.06896551724138[;]4[;]0.944349237077873[;]0.89179548156956[;crlf;]1[;]-1[;]1xx 1[;]1xx [;][;crlf;]2[;]-1[;]2xx2[;]2xx[;][;crlf;]0[;]-1[;]3xx3[;]3xx[;][;crlf;]17[;]1[;]4xx4[;]4xx[;][;crlf;]9[;]-1[;]5xx5[;]5xx[;]"/>
  <p:tag name="HASRESULTS" val="True"/>
</p:tagLst>
</file>

<file path=ppt/tags/tag48.xml><?xml version="1.0" encoding="utf-8"?>
<p:tagLst xmlns:a="http://schemas.openxmlformats.org/drawingml/2006/main" xmlns:r="http://schemas.openxmlformats.org/officeDocument/2006/relationships" xmlns:p="http://schemas.openxmlformats.org/presentationml/2006/main">
  <p:tag name="ZEROBASED" val="False"/>
</p:tagLst>
</file>

<file path=ppt/tags/tag49.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0"/>
  <p:tag name="NUMBERFORMAT" val="0"/>
  <p:tag name="COLORTYPE" val="CORRECTINCORRECT"/>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50.xml><?xml version="1.0" encoding="utf-8"?>
<p:tagLst xmlns:a="http://schemas.openxmlformats.org/drawingml/2006/main" xmlns:r="http://schemas.openxmlformats.org/officeDocument/2006/relationships" xmlns:p="http://schemas.openxmlformats.org/presentationml/2006/main">
  <p:tag name="TYPE" val="0"/>
  <p:tag name="TPCOUNTDOWNSECONDS" val="30"/>
</p:tagLst>
</file>

<file path=ppt/tags/tag51.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DB0ED3211FA24974B26A609770F98DE9&lt;/guid&gt;&#10;        &lt;description /&gt;&#10;        &lt;date&gt;9/29/2013 6:17:00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AB99AC2B2CF4198A407F6101F2AE36D&lt;/guid&gt;&#10;            &lt;repollguid&gt;AEA483B4C9384BF7827AEDB36E3C0C46&lt;/repollguid&gt;&#10;            &lt;sourceid&gt;721CFEDFD387458BAF282400882F8015&lt;/sourceid&gt;&#10;            &lt;questiontext&gt;Which code response indicates success:&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77DF935F1578482297D440559A715F2D&lt;/guid&gt;&#10;                    &lt;answertext&gt;101&lt;/answertext&gt;&#10;                    &lt;valuetype&gt;-1&lt;/valuetype&gt;&#10;                &lt;/answer&gt;&#10;                &lt;answer&gt;&#10;                    &lt;guid&gt;14E55A1C0BD247EEB785487F24CA37C6&lt;/guid&gt;&#10;                    &lt;answertext&gt;200&lt;/answertext&gt;&#10;                    &lt;valuetype&gt;1&lt;/valuetype&gt;&#10;                &lt;/answer&gt;&#10;                &lt;answer&gt;&#10;                    &lt;guid&gt;B2428FCC159A43F5AAA4B2F26F40ECD1&lt;/guid&gt;&#10;                    &lt;answertext&gt;302&lt;/answertext&gt;&#10;                    &lt;valuetype&gt;-1&lt;/valuetype&gt;&#10;                &lt;/answer&gt;&#10;                &lt;answer&gt;&#10;                    &lt;guid&gt;1146D3E2A1DB4119A81E4F7A9FFC9C92&lt;/guid&gt;&#10;                    &lt;answertext&gt;403&lt;/answertext&gt;&#10;                    &lt;valuetype&gt;-1&lt;/valuetype&gt;&#10;                &lt;/answer&gt;&#10;                &lt;answer&gt;&#10;                    &lt;guid&gt;062FE1E136D64D6FB01EDCA818570009&lt;/guid&gt;&#10;                    &lt;answertext&gt;404&lt;/answertext&gt;&#10;                    &lt;valuetype&gt;-1&lt;/valuetype&gt;&#10;                &lt;/answer&gt;&#10;                &lt;answer&gt;&#10;                    &lt;guid&gt;7B395FB8F9014ABD93EABC2F32D75EFA&lt;/guid&gt;&#10;                    &lt;answertext&gt;503&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RESULTS" val="Which code response indicates success:[;crlf;]29[;]29[;]29[;]False[;]24[;][;crlf;]2[;]2[;]0.8304547985374[;]0.689655172413793[;crlf;]4[;]-1[;]1011[;]101[;][;crlf;]24[;]1[;]2002[;]200[;][;crlf;]0[;]-1[;]3023[;]302[;][;crlf;]0[;]-1[;]4034[;]403[;][;crlf;]0[;]-1[;]4045[;]404[;][;crlf;]1[;]-1[;]5036[;]503[;]"/>
  <p:tag name="HASRESULTS" val="True"/>
</p:tagLst>
</file>

<file path=ppt/tags/tag52.xml><?xml version="1.0" encoding="utf-8"?>
<p:tagLst xmlns:a="http://schemas.openxmlformats.org/drawingml/2006/main" xmlns:r="http://schemas.openxmlformats.org/officeDocument/2006/relationships" xmlns:p="http://schemas.openxmlformats.org/presentationml/2006/main">
  <p:tag name="ZEROBASED" val="False"/>
</p:tagLst>
</file>

<file path=ppt/tags/tag53.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0"/>
  <p:tag name="NUMBERFORMAT" val="0"/>
  <p:tag name="COLORTYPE" val="CORRECTINCORRECT"/>
</p:tagLst>
</file>

<file path=ppt/tags/tag54.xml><?xml version="1.0" encoding="utf-8"?>
<p:tagLst xmlns:a="http://schemas.openxmlformats.org/drawingml/2006/main" xmlns:r="http://schemas.openxmlformats.org/officeDocument/2006/relationships" xmlns:p="http://schemas.openxmlformats.org/presentationml/2006/main">
  <p:tag name="TYPE" val="0"/>
  <p:tag name="TPCOUNTDOWNSECONDS" val="30"/>
</p:tagLst>
</file>

<file path=ppt/tags/tag55.xml><?xml version="1.0" encoding="utf-8"?>
<p:tagLst xmlns:a="http://schemas.openxmlformats.org/drawingml/2006/main" xmlns:r="http://schemas.openxmlformats.org/officeDocument/2006/relationships" xmlns:p="http://schemas.openxmlformats.org/presentationml/2006/main">
  <p:tag name="ISCAI" val="True"/>
  <p:tag name="TYPE" val="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Layers</Template>
  <TotalTime>2735</TotalTime>
  <Words>3917</Words>
  <Application>Microsoft Office PowerPoint</Application>
  <PresentationFormat>On-screen Show (4:3)</PresentationFormat>
  <Paragraphs>552</Paragraphs>
  <Slides>52</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9" baseType="lpstr">
      <vt:lpstr>Arial</vt:lpstr>
      <vt:lpstr>Courier New</vt:lpstr>
      <vt:lpstr>Tahoma</vt:lpstr>
      <vt:lpstr>Times New Roman</vt:lpstr>
      <vt:lpstr>Wingdings</vt:lpstr>
      <vt:lpstr>Layers</vt:lpstr>
      <vt:lpstr>Microsoft Graph Chart</vt:lpstr>
      <vt:lpstr>HTTP</vt:lpstr>
      <vt:lpstr>Hypertext Transfer Protocol (HTTP)</vt:lpstr>
      <vt:lpstr>Hypertext Transfer Protocol</vt:lpstr>
      <vt:lpstr>Hypertext Transfer Protocol</vt:lpstr>
      <vt:lpstr>Hypertext Transfer Protocol</vt:lpstr>
      <vt:lpstr>Hypertext Transfer Protocol</vt:lpstr>
      <vt:lpstr>sidebar</vt:lpstr>
      <vt:lpstr>URI/URL/URN?</vt:lpstr>
      <vt:lpstr>Examples</vt:lpstr>
      <vt:lpstr>Back to HTTP</vt:lpstr>
      <vt:lpstr>Request message</vt:lpstr>
      <vt:lpstr>Request message</vt:lpstr>
      <vt:lpstr>HTTP Methods</vt:lpstr>
      <vt:lpstr>Request Methods (the big 3)</vt:lpstr>
      <vt:lpstr>Request methods (the rest)</vt:lpstr>
      <vt:lpstr>Request methods</vt:lpstr>
      <vt:lpstr>Request methods</vt:lpstr>
      <vt:lpstr>Request methods</vt:lpstr>
      <vt:lpstr>Request methods</vt:lpstr>
      <vt:lpstr>HTTP versions</vt:lpstr>
      <vt:lpstr>HTTP versions</vt:lpstr>
      <vt:lpstr>Status lines</vt:lpstr>
      <vt:lpstr>Status lines</vt:lpstr>
      <vt:lpstr>Status Code Groups</vt:lpstr>
      <vt:lpstr>1xx Informational</vt:lpstr>
      <vt:lpstr>1xx Informational</vt:lpstr>
      <vt:lpstr>2xx Success</vt:lpstr>
      <vt:lpstr>2xx Success</vt:lpstr>
      <vt:lpstr>3xx Redirection</vt:lpstr>
      <vt:lpstr>3xx Redirection (1of 2)</vt:lpstr>
      <vt:lpstr>3xx Redirection (2of 2)</vt:lpstr>
      <vt:lpstr>4xx Client Error</vt:lpstr>
      <vt:lpstr>4xx Client Error</vt:lpstr>
      <vt:lpstr>4xx Client Error</vt:lpstr>
      <vt:lpstr>4xx Client Error</vt:lpstr>
      <vt:lpstr>4xx examples</vt:lpstr>
      <vt:lpstr>5xx Server Error</vt:lpstr>
      <vt:lpstr>5xx Server Error</vt:lpstr>
      <vt:lpstr>Persistent connections </vt:lpstr>
      <vt:lpstr>HTTP session state</vt:lpstr>
      <vt:lpstr>Resume 2/22</vt:lpstr>
      <vt:lpstr>Secure HTtp</vt:lpstr>
      <vt:lpstr>Secure HTTP</vt:lpstr>
      <vt:lpstr>Secure HTTP</vt:lpstr>
      <vt:lpstr>Secure HTTP</vt:lpstr>
      <vt:lpstr>Secure HTTP</vt:lpstr>
      <vt:lpstr>eXAMPLE</vt:lpstr>
      <vt:lpstr>Sample</vt:lpstr>
      <vt:lpstr>Sample Client Request</vt:lpstr>
      <vt:lpstr>Sample Server Response</vt:lpstr>
      <vt:lpstr>Which code response range indicates a client error?</vt:lpstr>
      <vt:lpstr>Which code response indicates success: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Kombol, Tony</cp:lastModifiedBy>
  <cp:revision>142</cp:revision>
  <cp:lastPrinted>1601-01-01T00:00:00Z</cp:lastPrinted>
  <dcterms:created xsi:type="dcterms:W3CDTF">1601-01-01T00:00:00Z</dcterms:created>
  <dcterms:modified xsi:type="dcterms:W3CDTF">2017-02-22T16:58:20Z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