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45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67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B28E3E0-C8DB-461C-BA80-185D5249A8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108B1-48CC-4F7B-8A6D-0BC29EE37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B57CD-49F2-4BEC-BA1B-4578A8FAFD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C7576-EE10-410E-86AB-00B3D6C4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C7576-EE10-410E-86AB-00B3D6C4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9CC3F-0CEE-4EED-B2DB-B3E6EEA50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6D7C6-91AF-4C38-AE3E-08C891F06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5DAB0-FF10-4259-9E45-3121A178EA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52535-1B3E-4B04-8403-C6E58E202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37AD-B3AF-4AAD-B991-FB569787BF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30B5A-3EE3-4300-923C-96CD2B6C0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46065-41E6-4DC9-B587-D5359AF5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5F0A2-00E4-483A-A9AD-AFFFBC74B9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A2C7576-EE10-410E-86AB-00B3D6C401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1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d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w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 IS </a:t>
            </a:r>
            <a:r>
              <a:rPr lang="en-US" dirty="0" smtClean="0"/>
              <a:t>2110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Infrastructure</a:t>
            </a:r>
          </a:p>
          <a:p>
            <a:r>
              <a:rPr lang="en-US"/>
              <a:t>What is it?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Infrastructure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</a:t>
            </a:r>
            <a:r>
              <a:rPr lang="en-US" b="1" i="1" dirty="0">
                <a:solidFill>
                  <a:srgbClr val="FF0000"/>
                </a:solidFill>
              </a:rPr>
              <a:t>not</a:t>
            </a:r>
            <a:r>
              <a:rPr lang="en-US" dirty="0"/>
              <a:t> cover:</a:t>
            </a:r>
          </a:p>
          <a:p>
            <a:pPr lvl="1"/>
            <a:r>
              <a:rPr lang="en-US" dirty="0"/>
              <a:t>Making the systems “rugged”</a:t>
            </a:r>
          </a:p>
          <a:p>
            <a:pPr lvl="1"/>
            <a:r>
              <a:rPr lang="en-US" dirty="0"/>
              <a:t>In depth security measures</a:t>
            </a:r>
          </a:p>
          <a:p>
            <a:endParaRPr lang="en-US" dirty="0"/>
          </a:p>
          <a:p>
            <a:r>
              <a:rPr lang="en-US" dirty="0"/>
              <a:t>Will give the basics for IT Infrastructure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274637"/>
            <a:ext cx="7716837" cy="1173163"/>
          </a:xfrm>
        </p:spPr>
        <p:txBody>
          <a:bodyPr/>
          <a:lstStyle/>
          <a:p>
            <a:r>
              <a:rPr lang="en-US" dirty="0" smtClean="0"/>
              <a:t>Which is </a:t>
            </a:r>
            <a:r>
              <a:rPr lang="en-US" smtClean="0"/>
              <a:t>least likely to </a:t>
            </a:r>
            <a:r>
              <a:rPr lang="en-US" dirty="0" smtClean="0"/>
              <a:t>be part of a typical infrastructure: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4114800" cy="41148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/>
              <a:t>TCP/IP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/>
              <a:t>Power Cords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/>
              <a:t>HVAC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/>
              <a:t>Facebook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/>
              <a:t>MS Office Suite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784666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art" r:id="rId8" imgW="4572034" imgH="5143584" progId="MSGraph.Chart.8">
                  <p:embed followColorScheme="full"/>
                </p:oleObj>
              </mc:Choice>
              <mc:Fallback>
                <p:oleObj name="Chart" r:id="rId8" imgW="4572034" imgH="5143584" progId="MSGraph.Chart.8">
                  <p:embed followColorScheme="full"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1"/>
          <p:cNvSpPr/>
          <p:nvPr>
            <p:custDataLst>
              <p:tags r:id="rId5"/>
            </p:custDataLst>
          </p:nvPr>
        </p:nvSpPr>
        <p:spPr bwMode="auto">
          <a:xfrm rot="10800000">
            <a:off x="81280" y="3994065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1" name="TPCountdownTrigger"/>
          <p:cNvSpPr/>
          <p:nvPr/>
        </p:nvSpPr>
        <p:spPr bwMode="auto">
          <a:xfrm>
            <a:off x="0" y="0"/>
            <a:ext cx="12700" cy="127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grpSp>
        <p:nvGrpSpPr>
          <p:cNvPr id="15" name="TPCountdown" hidden="1"/>
          <p:cNvGrpSpPr/>
          <p:nvPr>
            <p:custDataLst>
              <p:tags r:id="rId6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2" name="CountdownShape" hidden="1"/>
            <p:cNvSpPr/>
            <p:nvPr/>
          </p:nvSpPr>
          <p:spPr bwMode="auto"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13" name="CountdownText" hidden="1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  <a:latin typeface="Tahoma"/>
                </a:rPr>
                <a:t>:01</a:t>
              </a:r>
              <a:endParaRPr lang="en-US" sz="2400" b="1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4" name="CountdownLine" hidden="1"/>
            <p:cNvCxnSpPr/>
            <p:nvPr/>
          </p:nvCxnSpPr>
          <p:spPr bwMode="auto">
            <a:xfrm>
              <a:off x="8001000" y="5943600"/>
              <a:ext cx="508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" name="TextBox 4"/>
          <p:cNvSpPr txBox="1"/>
          <p:nvPr/>
        </p:nvSpPr>
        <p:spPr>
          <a:xfrm>
            <a:off x="551180" y="6413500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countdown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Infrastructure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From </a:t>
            </a:r>
            <a:r>
              <a:rPr lang="en-US" sz="2800" dirty="0" err="1">
                <a:hlinkClick r:id="rId3"/>
              </a:rPr>
              <a:t>www.oed.com</a:t>
            </a:r>
            <a:r>
              <a:rPr lang="en-US" sz="2800" dirty="0"/>
              <a:t> </a:t>
            </a:r>
            <a:r>
              <a:rPr lang="en-US" sz="2000" dirty="0"/>
              <a:t>(Oxford English Dictionary):</a:t>
            </a:r>
            <a:endParaRPr lang="en-US" sz="2800" dirty="0"/>
          </a:p>
          <a:p>
            <a:pPr lvl="1"/>
            <a:r>
              <a:rPr lang="en-US" sz="2400" dirty="0"/>
              <a:t>A collective term for the subordinate parts of an undertaking; substructure, foundation; </a:t>
            </a:r>
            <a:r>
              <a:rPr lang="en-US" sz="2400" i="1" dirty="0"/>
              <a:t>spec.</a:t>
            </a:r>
            <a:r>
              <a:rPr lang="en-US" sz="2400" dirty="0"/>
              <a:t> the permanent installations forming a basis for military operations, as airfields, naval bases, training establishments, etc.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Infrastructure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From </a:t>
            </a:r>
            <a:r>
              <a:rPr lang="en-US" sz="2800" dirty="0" err="1">
                <a:hlinkClick r:id="rId3"/>
              </a:rPr>
              <a:t>www.m-w.com</a:t>
            </a:r>
            <a:r>
              <a:rPr lang="en-US" sz="2000" dirty="0"/>
              <a:t> (Merriam-Webster):</a:t>
            </a:r>
            <a:endParaRPr lang="en-US" sz="2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underlying foundation or basic framework (as of a system or organization)</a:t>
            </a:r>
            <a:br>
              <a:rPr lang="en-US" sz="2400" dirty="0"/>
            </a:b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permanent installations required for military purposes</a:t>
            </a:r>
            <a:br>
              <a:rPr lang="en-US" sz="2400" dirty="0"/>
            </a:b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system of public works of a country, state, or region; </a:t>
            </a:r>
            <a:r>
              <a:rPr lang="en-US" sz="2400" i="1" dirty="0"/>
              <a:t>also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dirty="0">
                <a:solidFill>
                  <a:srgbClr val="FF0000"/>
                </a:solidFill>
              </a:rPr>
              <a:t> the resources (as personnel, buildings, or equipment) required for an activity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Infrastructure Systems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So, what are IT Infrastructure Systems?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IT: Information Technology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Information Technology Infrastructure Systems: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Everything required to support an organization’s IT </a:t>
            </a:r>
            <a:r>
              <a:rPr lang="en-US" dirty="0" smtClean="0"/>
              <a:t>operations: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Hardware and software and people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Basically </a:t>
            </a:r>
            <a:r>
              <a:rPr lang="en-US" dirty="0"/>
              <a:t>everything that is </a:t>
            </a:r>
            <a:r>
              <a:rPr lang="en-US" b="1" i="1" dirty="0"/>
              <a:t>not</a:t>
            </a:r>
            <a:r>
              <a:rPr lang="en-US" dirty="0"/>
              <a:t> the users </a:t>
            </a:r>
            <a:r>
              <a:rPr lang="en-US" b="1" i="1" dirty="0" smtClean="0"/>
              <a:t>non</a:t>
            </a:r>
            <a:r>
              <a:rPr lang="en-US" dirty="0" smtClean="0"/>
              <a:t>-critical applications!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Infrastructure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0000" cy="4840287"/>
          </a:xfrm>
        </p:spPr>
        <p:txBody>
          <a:bodyPr/>
          <a:lstStyle/>
          <a:p>
            <a:r>
              <a:rPr lang="en-US" sz="2400"/>
              <a:t>Hardware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 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45088" y="2017713"/>
            <a:ext cx="3810000" cy="4840287"/>
          </a:xfrm>
        </p:spPr>
        <p:txBody>
          <a:bodyPr/>
          <a:lstStyle/>
          <a:p>
            <a:r>
              <a:rPr lang="en-US" sz="2400"/>
              <a:t>Software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	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/>
            <a:r>
              <a:rPr lang="en-US" sz="2000"/>
              <a:t> </a:t>
            </a:r>
          </a:p>
          <a:p>
            <a:pPr lvl="1">
              <a:buFont typeface="Wingdings" pitchFamily="2" charset="2"/>
              <a:buNone/>
            </a:pPr>
            <a:endParaRPr lang="en-US" sz="20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Review 1/11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0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</a:t>
            </a:r>
            <a:r>
              <a:rPr lang="en-US" dirty="0" smtClean="0"/>
              <a:t>Infrastructure</a:t>
            </a:r>
            <a:br>
              <a:rPr lang="en-US" dirty="0" smtClean="0"/>
            </a:br>
            <a:r>
              <a:rPr lang="en-US" sz="2000" dirty="0" smtClean="0"/>
              <a:t>(partial examples)</a:t>
            </a:r>
            <a:endParaRPr lang="en-US" sz="20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0000" cy="4840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/>
              <a:t>Hardware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Workstations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Servers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File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Print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Mail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FTP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Web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Database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DNS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Backup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Etc.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Communication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Dial-up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Ethernet 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Token Ring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Cable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DSL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T1, etc.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Other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Storage</a:t>
            </a:r>
          </a:p>
          <a:p>
            <a:pPr lvl="3">
              <a:lnSpc>
                <a:spcPct val="80000"/>
              </a:lnSpc>
            </a:pPr>
            <a:r>
              <a:rPr lang="en-US" sz="900"/>
              <a:t>Hard Drives</a:t>
            </a:r>
          </a:p>
          <a:p>
            <a:pPr lvl="3">
              <a:lnSpc>
                <a:spcPct val="80000"/>
              </a:lnSpc>
            </a:pPr>
            <a:r>
              <a:rPr lang="en-US" sz="900"/>
              <a:t>Tape</a:t>
            </a:r>
          </a:p>
          <a:p>
            <a:pPr lvl="3">
              <a:lnSpc>
                <a:spcPct val="80000"/>
              </a:lnSpc>
            </a:pPr>
            <a:r>
              <a:rPr lang="en-US" sz="900"/>
              <a:t>Optical</a:t>
            </a:r>
          </a:p>
          <a:p>
            <a:pPr lvl="2">
              <a:lnSpc>
                <a:spcPct val="80000"/>
              </a:lnSpc>
            </a:pPr>
            <a:r>
              <a:rPr lang="en-US" sz="1000"/>
              <a:t>I/O</a:t>
            </a:r>
          </a:p>
          <a:p>
            <a:pPr lvl="3">
              <a:lnSpc>
                <a:spcPct val="80000"/>
              </a:lnSpc>
            </a:pPr>
            <a:r>
              <a:rPr lang="en-US" sz="900"/>
              <a:t>Monitors</a:t>
            </a:r>
          </a:p>
          <a:p>
            <a:pPr lvl="3">
              <a:lnSpc>
                <a:spcPct val="80000"/>
              </a:lnSpc>
            </a:pPr>
            <a:r>
              <a:rPr lang="en-US" sz="900"/>
              <a:t>Keyboards</a:t>
            </a:r>
          </a:p>
          <a:p>
            <a:pPr lvl="3">
              <a:lnSpc>
                <a:spcPct val="80000"/>
              </a:lnSpc>
            </a:pPr>
            <a:r>
              <a:rPr lang="en-US" sz="900"/>
              <a:t>Mice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5088" y="2017713"/>
            <a:ext cx="3810000" cy="4840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 dirty="0"/>
              <a:t>Software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Operating Systems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Windows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Workstation</a:t>
            </a:r>
          </a:p>
          <a:p>
            <a:pPr lvl="4">
              <a:lnSpc>
                <a:spcPct val="80000"/>
              </a:lnSpc>
            </a:pPr>
            <a:r>
              <a:rPr lang="en-US" sz="900" dirty="0"/>
              <a:t>NT family</a:t>
            </a:r>
          </a:p>
          <a:p>
            <a:pPr lvl="4">
              <a:lnSpc>
                <a:spcPct val="80000"/>
              </a:lnSpc>
            </a:pPr>
            <a:r>
              <a:rPr lang="en-US" sz="900" dirty="0"/>
              <a:t>95 family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Servers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Unix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AIX, Solaris, HPUX, etc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Linux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FreeBSD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MVS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Mainframe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VMS 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Etc.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Communication Systems </a:t>
            </a:r>
            <a:r>
              <a:rPr lang="en-US" sz="1200" dirty="0" smtClean="0"/>
              <a:t> and Protocols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000" dirty="0"/>
              <a:t>TCP/IP 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PPP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SNA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System Backups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Full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Incremental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Data storage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Flat files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Relational Databases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Services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Mail</a:t>
            </a:r>
          </a:p>
          <a:p>
            <a:pPr lvl="2">
              <a:lnSpc>
                <a:spcPct val="80000"/>
              </a:lnSpc>
            </a:pPr>
            <a:r>
              <a:rPr lang="en-US" sz="1000" dirty="0"/>
              <a:t>Web Servers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Static</a:t>
            </a:r>
          </a:p>
          <a:p>
            <a:pPr lvl="3">
              <a:lnSpc>
                <a:spcPct val="80000"/>
              </a:lnSpc>
            </a:pPr>
            <a:r>
              <a:rPr lang="en-US" sz="900" dirty="0"/>
              <a:t>Dynamic</a:t>
            </a:r>
          </a:p>
          <a:p>
            <a:pPr lvl="1">
              <a:lnSpc>
                <a:spcPct val="80000"/>
              </a:lnSpc>
            </a:pPr>
            <a:endParaRPr lang="en-US" sz="12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Infrastructure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 Summary: </a:t>
            </a:r>
            <a:r>
              <a:rPr lang="en-US" dirty="0" smtClean="0"/>
              <a:t>All </a:t>
            </a:r>
            <a:r>
              <a:rPr lang="en-US" dirty="0"/>
              <a:t>the hardware and software needed to support </a:t>
            </a:r>
            <a:r>
              <a:rPr lang="en-US" dirty="0" smtClean="0"/>
              <a:t>the organizations operation</a:t>
            </a:r>
          </a:p>
          <a:p>
            <a:pPr lvl="1"/>
            <a:r>
              <a:rPr lang="en-US" dirty="0" smtClean="0"/>
              <a:t>Includes the </a:t>
            </a:r>
            <a:r>
              <a:rPr lang="en-US" i="1" dirty="0" smtClean="0"/>
              <a:t>required</a:t>
            </a:r>
            <a:r>
              <a:rPr lang="en-US" dirty="0" smtClean="0"/>
              <a:t> end-user applications</a:t>
            </a:r>
          </a:p>
          <a:p>
            <a:pPr lvl="1"/>
            <a:r>
              <a:rPr lang="en-US" dirty="0" smtClean="0"/>
              <a:t>Does not include the end-user’s </a:t>
            </a:r>
            <a:r>
              <a:rPr lang="en-US" i="1" dirty="0" smtClean="0"/>
              <a:t>non-required</a:t>
            </a:r>
            <a:r>
              <a:rPr lang="en-US" dirty="0" smtClean="0"/>
              <a:t> applications</a:t>
            </a:r>
          </a:p>
          <a:p>
            <a:pPr lvl="1"/>
            <a:r>
              <a:rPr lang="en-US" dirty="0" smtClean="0"/>
              <a:t>Can include the personnel required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Infrastructure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05000"/>
            <a:ext cx="7772400" cy="49529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This course will cover: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System Administration Basics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Mainly Linux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Communications/Networking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TCP and IP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SSH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DNS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Firewalls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Proxies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…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Server Basics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DNS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Web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Mail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File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…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And much </a:t>
            </a:r>
            <a:r>
              <a:rPr lang="en-US" sz="2400" dirty="0" err="1" smtClean="0"/>
              <a:t>much</a:t>
            </a:r>
            <a:r>
              <a:rPr lang="en-US" sz="2400" dirty="0" smtClean="0"/>
              <a:t> more</a:t>
            </a:r>
            <a:r>
              <a:rPr lang="en-US" sz="2400" dirty="0"/>
              <a:t>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EXPANDSHOWBAR" val="True"/>
  <p:tag name="TASKPANEKEY" val="d1c08724-ae0a-47ca-87ef-dd0c8666373e"/>
  <p:tag name="POWERPOINTVERSION" val="14.0"/>
  <p:tag name="WASPOLLED" val="BF11E78C45FA4A38900D48DCC5B38CEF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93C9B846D244EDE8BF01B8EC482E0D8&lt;/guid&gt;&#10;        &lt;description /&gt;&#10;        &lt;date&gt;1/7/2014 2:54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1F6D7D424642BE9DD3F28FEEF28DC7&lt;/guid&gt;&#10;            &lt;repollguid&gt;A33F5A11A68A4B95B26F432ADB1BE4AA&lt;/repollguid&gt;&#10;            &lt;sourceid&gt;35D54D5DD74148C08A54C530F62D1495&lt;/sourceid&gt;&#10;            &lt;questiontext&gt;Which is least likely to be part of a typical infrastructu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632A0582FE5149F29B4C126E64246CD4&lt;/guid&gt;&#10;                    &lt;answertext&gt;TCP/IP&lt;/answertext&gt;&#10;                    &lt;valuetype&gt;-1&lt;/valuetype&gt;&#10;                &lt;/answer&gt;&#10;                &lt;answer&gt;&#10;                    &lt;guid&gt;195B93819BAA49D5911988F6FEC67948&lt;/guid&gt;&#10;                    &lt;answertext&gt;Power Cords&lt;/answertext&gt;&#10;                    &lt;valuetype&gt;-1&lt;/valuetype&gt;&#10;                &lt;/answer&gt;&#10;                &lt;answer&gt;&#10;                    &lt;guid&gt;B86ED041302A441ABB2A5633EEBDEC32&lt;/guid&gt;&#10;                    &lt;answertext&gt;HVAC&lt;/answertext&gt;&#10;                    &lt;valuetype&gt;-1&lt;/valuetype&gt;&#10;                &lt;/answer&gt;&#10;                &lt;answer&gt;&#10;                    &lt;guid&gt;EB8F7B842AC2409B9122549AD2BD2009&lt;/guid&gt;&#10;                    &lt;answertext&gt;Facebook&lt;/answertext&gt;&#10;                    &lt;valuetype&gt;1&lt;/valuetype&gt;&#10;                &lt;/answer&gt;&#10;                &lt;answer&gt;&#10;                    &lt;guid&gt;4D3B7E1905194914AB7568FEF23B6EC4&lt;/guid&gt;&#10;                    &lt;answertext&gt;MS Office Suit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ich is least likely to be part of a typical infrastructure:[;crlf;]35[;]35[;]35[;]False[;]33[;][;crlf;]4[;]4[;]0.239045721866879[;]0.0571428571428571[;crlf;]0[;]-1[;]TCP/IP1[;]TCP/IP[;][;crlf;]0[;]-1[;]Power Cords2[;]Power Cords[;][;crlf;]1[;]-1[;]HVAC3[;]HVAC[;][;crlf;]33[;]1[;]Facebook4[;]Facebook[;][;crlf;]1[;]-1[;]MS Office Suite5[;]MS Office Suite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2"/>
  <p:tag name="TPCOUNTDOWNSECONDS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1007</TotalTime>
  <Words>334</Words>
  <Application>Microsoft Office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Tahoma</vt:lpstr>
      <vt:lpstr>Wingdings</vt:lpstr>
      <vt:lpstr>Blends</vt:lpstr>
      <vt:lpstr>Microsoft Graph Chart</vt:lpstr>
      <vt:lpstr>IT IS 2110</vt:lpstr>
      <vt:lpstr>Infrastructure</vt:lpstr>
      <vt:lpstr>Infrastructure</vt:lpstr>
      <vt:lpstr>IT Infrastructure Systems </vt:lpstr>
      <vt:lpstr>IT Infrastructure</vt:lpstr>
      <vt:lpstr>Review 1/11</vt:lpstr>
      <vt:lpstr>IT Infrastructure (partial examples)</vt:lpstr>
      <vt:lpstr>IT Infrastructure</vt:lpstr>
      <vt:lpstr>IT Infrastructure</vt:lpstr>
      <vt:lpstr>IT Infrastructure</vt:lpstr>
      <vt:lpstr>Which is least likely to be part of a typical infrastructure: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63</cp:revision>
  <cp:lastPrinted>1601-01-01T00:00:00Z</cp:lastPrinted>
  <dcterms:created xsi:type="dcterms:W3CDTF">1601-01-01T00:00:00Z</dcterms:created>
  <dcterms:modified xsi:type="dcterms:W3CDTF">2017-01-11T16:59:22Z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