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57" r:id="rId3"/>
    <p:sldId id="258" r:id="rId4"/>
    <p:sldId id="290" r:id="rId5"/>
    <p:sldId id="291" r:id="rId6"/>
    <p:sldId id="311" r:id="rId7"/>
    <p:sldId id="313" r:id="rId8"/>
    <p:sldId id="292" r:id="rId9"/>
    <p:sldId id="288" r:id="rId10"/>
    <p:sldId id="259" r:id="rId11"/>
    <p:sldId id="293" r:id="rId12"/>
    <p:sldId id="294" r:id="rId13"/>
    <p:sldId id="295" r:id="rId14"/>
    <p:sldId id="296" r:id="rId15"/>
    <p:sldId id="297" r:id="rId16"/>
    <p:sldId id="287" r:id="rId17"/>
    <p:sldId id="260" r:id="rId18"/>
    <p:sldId id="298" r:id="rId19"/>
    <p:sldId id="299" r:id="rId20"/>
    <p:sldId id="286" r:id="rId21"/>
    <p:sldId id="261" r:id="rId22"/>
    <p:sldId id="300" r:id="rId23"/>
    <p:sldId id="301" r:id="rId24"/>
    <p:sldId id="302" r:id="rId25"/>
    <p:sldId id="303" r:id="rId26"/>
    <p:sldId id="262" r:id="rId27"/>
    <p:sldId id="263" r:id="rId28"/>
    <p:sldId id="314" r:id="rId29"/>
    <p:sldId id="315" r:id="rId30"/>
    <p:sldId id="267" r:id="rId31"/>
    <p:sldId id="269" r:id="rId32"/>
    <p:sldId id="316" r:id="rId33"/>
    <p:sldId id="271" r:id="rId34"/>
    <p:sldId id="317" r:id="rId35"/>
    <p:sldId id="321" r:id="rId36"/>
    <p:sldId id="273" r:id="rId37"/>
    <p:sldId id="304" r:id="rId38"/>
    <p:sldId id="305" r:id="rId39"/>
    <p:sldId id="289" r:id="rId40"/>
    <p:sldId id="275" r:id="rId41"/>
    <p:sldId id="306" r:id="rId42"/>
    <p:sldId id="276" r:id="rId43"/>
    <p:sldId id="318" r:id="rId44"/>
    <p:sldId id="319" r:id="rId45"/>
    <p:sldId id="323" r:id="rId46"/>
    <p:sldId id="308" r:id="rId47"/>
    <p:sldId id="278" r:id="rId48"/>
    <p:sldId id="279" r:id="rId49"/>
    <p:sldId id="280" r:id="rId50"/>
    <p:sldId id="281" r:id="rId51"/>
    <p:sldId id="282" r:id="rId52"/>
    <p:sldId id="283" r:id="rId53"/>
    <p:sldId id="309" r:id="rId54"/>
    <p:sldId id="284" r:id="rId55"/>
    <p:sldId id="285" r:id="rId56"/>
    <p:sldId id="322" r:id="rId57"/>
    <p:sldId id="310" r:id="rId58"/>
    <p:sldId id="320" r:id="rId59"/>
  </p:sldIdLst>
  <p:sldSz cx="9144000" cy="6858000" type="screen4x3"/>
  <p:notesSz cx="6858000" cy="9144000"/>
  <p:custDataLst>
    <p:tags r:id="rId6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71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</p:grp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165A5A35-1501-4C07-9D27-93B5E7E893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9ADFF-DA82-4928-B548-892CD3B48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F321D-96AD-42D8-83A5-E93E3D97C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AFFF6C-085A-4314-8044-67D1FB151E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4828D-BB32-43BB-A322-45DA3E0B2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73C29-40C7-4FE6-BA69-844B9FF57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03A8F-2366-4419-A42D-12513897A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90FB8-3650-4720-AAB7-A522FE90D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D7469-4012-4255-9AE6-E2EBAEDC9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95A20-C6F8-4770-874A-E83BB9CEE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5EC37-6E3C-42D5-95C2-48D156FF1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A7D8B-1D38-4E20-BA15-2F047EC1D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fld id="{A0AFFF6C-085A-4314-8044-67D1FB151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46088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089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46090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46091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46092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Ldap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X.50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X.500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X.509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Kerberos_(protocol)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tools.ietf.org/html/rfc4516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tools.ietf.org/html/rfc4515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JPEG" TargetMode="External"/><Relationship Id="rId2" Type="http://schemas.openxmlformats.org/officeDocument/2006/relationships/hyperlink" Target="http://en.wikipedia.org/wiki/UTF-8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Object_identifier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Directory_Information_Tree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X.500" TargetMode="External"/><Relationship Id="rId2" Type="http://schemas.openxmlformats.org/officeDocument/2006/relationships/hyperlink" Target="http://en.wikipedia.org/wiki/SQ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Name_Service_Switch" TargetMode="External"/><Relationship Id="rId4" Type="http://schemas.openxmlformats.org/officeDocument/2006/relationships/hyperlink" Target="http://en.wikipedia.org/wiki/Pluggable_Authentication_Modules" TargetMode="Externa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quark.humbug.org.au/publications/ldap/ldap_tut.html" TargetMode="External"/><Relationship Id="rId2" Type="http://schemas.openxmlformats.org/officeDocument/2006/relationships/hyperlink" Target="http://www.ldapman.org/articles/intro_to_ldap.html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3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LDAP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http://en.wikipedia.org/wiki/Ldap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Origin and influences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Telecommunication companies introduced the concept of directory services to information technology and computer networking</a:t>
            </a:r>
          </a:p>
          <a:p>
            <a:pPr lvl="1" eaLnBrk="1" hangingPunct="1"/>
            <a:r>
              <a:rPr lang="en-US" sz="2400" dirty="0" smtClean="0"/>
              <a:t>Understanding of directory requirements was well-developed after some 70 years of producing and managing telephone directories</a:t>
            </a:r>
          </a:p>
          <a:p>
            <a:pPr eaLnBrk="1" hangingPunct="1"/>
            <a:r>
              <a:rPr lang="en-US" sz="2800" dirty="0" smtClean="0"/>
              <a:t>The culmination of this input was the comprehensive </a:t>
            </a:r>
            <a:r>
              <a:rPr lang="en-US" sz="2800" dirty="0" smtClean="0">
                <a:hlinkClick r:id="rId2" tooltip="X.500"/>
              </a:rPr>
              <a:t>X.500</a:t>
            </a:r>
            <a:r>
              <a:rPr lang="en-US" sz="2800" dirty="0" smtClean="0"/>
              <a:t> specification</a:t>
            </a:r>
          </a:p>
          <a:p>
            <a:pPr lvl="1" eaLnBrk="1" hangingPunct="1"/>
            <a:r>
              <a:rPr lang="en-US" sz="2400" dirty="0" smtClean="0"/>
              <a:t>Suite of protocols produced by the International Telecommunication Union (ITU) in the 1980s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Origin and influences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X.500 directory services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Accessed via the X.500 Directory Access Protocol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DAP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Required the Open Systems Interconnection (OSI) protocol stack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LDAP originally intended to be a "lightweight" alternative protocol for accessing X.500 directory services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Through the simpler TCP/IP protocol stack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Model of directory access was borrowed from other protocols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DIXIE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Directory Assistance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Origin and influences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Standalone LDAP directory servers followed</a:t>
            </a:r>
          </a:p>
          <a:p>
            <a:pPr lvl="1" eaLnBrk="1" hangingPunct="1"/>
            <a:r>
              <a:rPr lang="en-US" smtClean="0"/>
              <a:t>Also directory servers supporting both DAP and LDAP</a:t>
            </a:r>
          </a:p>
          <a:p>
            <a:pPr eaLnBrk="1" hangingPunct="1"/>
            <a:r>
              <a:rPr lang="en-US" smtClean="0"/>
              <a:t>LDAP has become popular in enterprises</a:t>
            </a:r>
          </a:p>
          <a:p>
            <a:pPr lvl="1" eaLnBrk="1" hangingPunct="1"/>
            <a:r>
              <a:rPr lang="en-US" smtClean="0"/>
              <a:t>Removed any need to deploy an OSI network</a:t>
            </a:r>
          </a:p>
          <a:p>
            <a:pPr eaLnBrk="1" hangingPunct="1"/>
            <a:r>
              <a:rPr lang="en-US" smtClean="0"/>
              <a:t>X.500 directory protocols including DAP can also be used directly over TCP/IP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Origin and influences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Protocol was originally created by:</a:t>
            </a:r>
          </a:p>
          <a:p>
            <a:pPr lvl="1" eaLnBrk="1" hangingPunct="1"/>
            <a:r>
              <a:rPr lang="en-US" dirty="0" smtClean="0"/>
              <a:t>Tim Howes of the University of Michigan</a:t>
            </a:r>
          </a:p>
          <a:p>
            <a:pPr lvl="1" eaLnBrk="1" hangingPunct="1"/>
            <a:r>
              <a:rPr lang="en-US" dirty="0" smtClean="0"/>
              <a:t>Steve </a:t>
            </a:r>
            <a:r>
              <a:rPr lang="en-US" dirty="0" err="1" smtClean="0"/>
              <a:t>Kille</a:t>
            </a:r>
            <a:r>
              <a:rPr lang="en-US" dirty="0" smtClean="0"/>
              <a:t> of ISODE</a:t>
            </a:r>
          </a:p>
          <a:p>
            <a:pPr lvl="1" eaLnBrk="1" hangingPunct="1"/>
            <a:r>
              <a:rPr lang="en-US" dirty="0" err="1" smtClean="0"/>
              <a:t>Wengyik</a:t>
            </a:r>
            <a:r>
              <a:rPr lang="en-US" dirty="0" smtClean="0"/>
              <a:t> </a:t>
            </a:r>
            <a:r>
              <a:rPr lang="en-US" dirty="0" err="1" smtClean="0"/>
              <a:t>Yeong</a:t>
            </a:r>
            <a:r>
              <a:rPr lang="en-US" dirty="0" smtClean="0"/>
              <a:t> of Performance Systems International</a:t>
            </a:r>
          </a:p>
          <a:p>
            <a:pPr lvl="1" eaLnBrk="1" hangingPunct="1"/>
            <a:r>
              <a:rPr lang="en-US" dirty="0" smtClean="0"/>
              <a:t>Circa 1993 </a:t>
            </a:r>
          </a:p>
          <a:p>
            <a:pPr eaLnBrk="1" hangingPunct="1"/>
            <a:r>
              <a:rPr lang="en-US" dirty="0" smtClean="0"/>
              <a:t>Further development done by the IETF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Origin and influences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Early engineering stages of LDAP</a:t>
            </a:r>
          </a:p>
          <a:p>
            <a:pPr lvl="1" eaLnBrk="1" hangingPunct="1"/>
            <a:r>
              <a:rPr lang="en-US" dirty="0" smtClean="0"/>
              <a:t>Known as </a:t>
            </a:r>
            <a:r>
              <a:rPr lang="en-US" i="1" dirty="0" smtClean="0"/>
              <a:t>Lightweight Directory Browsing Protocol</a:t>
            </a:r>
            <a:r>
              <a:rPr lang="en-US" dirty="0" smtClean="0"/>
              <a:t>, or </a:t>
            </a:r>
            <a:r>
              <a:rPr lang="en-US" i="1" dirty="0" smtClean="0"/>
              <a:t>LDBP</a:t>
            </a:r>
            <a:endParaRPr lang="en-US" dirty="0" smtClean="0"/>
          </a:p>
          <a:p>
            <a:pPr lvl="1" eaLnBrk="1" hangingPunct="1"/>
            <a:r>
              <a:rPr lang="en-US" dirty="0" smtClean="0"/>
              <a:t>Renamed as the scope of the protocol was expanded to include:</a:t>
            </a:r>
          </a:p>
          <a:p>
            <a:pPr lvl="2" eaLnBrk="1" hangingPunct="1"/>
            <a:r>
              <a:rPr lang="en-US" dirty="0" smtClean="0"/>
              <a:t>Directory browsing and searching functions</a:t>
            </a:r>
          </a:p>
          <a:p>
            <a:pPr lvl="2" eaLnBrk="1" hangingPunct="1"/>
            <a:r>
              <a:rPr lang="en-US" dirty="0" smtClean="0"/>
              <a:t>Directory update 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Origin and influences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LDAP has influenced subsequent Internet protocols, including</a:t>
            </a:r>
          </a:p>
          <a:p>
            <a:pPr lvl="1" eaLnBrk="1" hangingPunct="1"/>
            <a:r>
              <a:rPr lang="en-US" smtClean="0"/>
              <a:t>Later versions of X.500</a:t>
            </a:r>
          </a:p>
          <a:p>
            <a:pPr lvl="1" eaLnBrk="1" hangingPunct="1"/>
            <a:r>
              <a:rPr lang="en-US" smtClean="0"/>
              <a:t>XML Enabled Directory (XED)</a:t>
            </a:r>
          </a:p>
          <a:p>
            <a:pPr lvl="1" eaLnBrk="1" hangingPunct="1"/>
            <a:r>
              <a:rPr lang="en-US" smtClean="0"/>
              <a:t>Directory Service Markup Language (DSML)</a:t>
            </a:r>
          </a:p>
          <a:p>
            <a:pPr lvl="1" eaLnBrk="1" hangingPunct="1"/>
            <a:r>
              <a:rPr lang="en-US" smtClean="0"/>
              <a:t>Service Provisioning Markup Language (SPML)</a:t>
            </a:r>
          </a:p>
          <a:p>
            <a:pPr lvl="1" eaLnBrk="1" hangingPunct="1"/>
            <a:r>
              <a:rPr lang="en-US" smtClean="0"/>
              <a:t>Service Location Protocol (SLP)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Protocol overview</a:t>
            </a:r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Protocol overview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Client starts an LDAP session by connecting to an LDAP server</a:t>
            </a:r>
          </a:p>
          <a:p>
            <a:pPr lvl="1" eaLnBrk="1" hangingPunct="1"/>
            <a:r>
              <a:rPr lang="en-US" sz="2400" smtClean="0"/>
              <a:t>Default on TCP port 389</a:t>
            </a:r>
          </a:p>
          <a:p>
            <a:pPr eaLnBrk="1" hangingPunct="1"/>
            <a:r>
              <a:rPr lang="en-US" sz="2800" smtClean="0"/>
              <a:t>Client sends operation requests to the server</a:t>
            </a:r>
          </a:p>
          <a:p>
            <a:pPr lvl="1" eaLnBrk="1" hangingPunct="1"/>
            <a:r>
              <a:rPr lang="en-US" sz="2400" smtClean="0"/>
              <a:t>Server sends responses in turn</a:t>
            </a:r>
          </a:p>
          <a:p>
            <a:pPr eaLnBrk="1" hangingPunct="1"/>
            <a:r>
              <a:rPr lang="en-US" sz="2800" smtClean="0"/>
              <a:t>With some exceptions the client need not wait for a response before sending the next request</a:t>
            </a:r>
          </a:p>
          <a:p>
            <a:pPr lvl="1" eaLnBrk="1" hangingPunct="1"/>
            <a:r>
              <a:rPr lang="en-US" sz="2400" smtClean="0"/>
              <a:t>Server may send the responses in any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/>
            <a:r>
              <a:rPr lang="en-US" b="1" dirty="0" smtClean="0"/>
              <a:t>Protocol overview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Client may request the following operations: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Start TLS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Optional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Protect the connection with Transport Layer Security (TLS)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Bind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Authenticate and specify LDAP protocol version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Search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Search for and/or retrieve directory entries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Compare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Test if a named entry contains a given attribute value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Add a new entry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Delete an entry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Modify an entry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Modify Distinguished Name (DN)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Move or rename an entry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Abandon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Abort a previous request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Extended Operation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Generic operation used to define other operations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Unbind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Close the connection (not the inverse of Bind)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Server may send "Unsolicited Notifications“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Not responses to any request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e.g. Warning of an impending connection time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Protocol overview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47593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Common way of making a secure LDAP communication is using an SSL tunnel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Denoted in LDAP URLs by using the URL scheme "</a:t>
            </a:r>
            <a:r>
              <a:rPr lang="en-US" sz="2400" dirty="0" err="1" smtClean="0"/>
              <a:t>ldaps</a:t>
            </a:r>
            <a:r>
              <a:rPr lang="en-US" sz="2400" dirty="0" smtClean="0"/>
              <a:t>"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Default port for LDAP over SSL is 636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Use of LDAP over SSL was common in LDAP Version 2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LDAPv2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Was never standardized in any formal specification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Usage has been deprecated along with LDAPv2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Officially retired in 2003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LDAP is defined in terms of ASN.1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Protocol messages are encoded in the binary format BER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Uses textual representations for a number of ASN.1 fields/types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Lightweight Directory Access Protocol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LDAP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Directory structure</a:t>
            </a:r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Directory structure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Protocol accesses LDAP directories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Follows the 1993 edition of the </a:t>
            </a:r>
            <a:r>
              <a:rPr lang="en-US" sz="2400" dirty="0" smtClean="0">
                <a:hlinkClick r:id="rId2" tooltip="X.500"/>
              </a:rPr>
              <a:t>X.500</a:t>
            </a:r>
            <a:r>
              <a:rPr lang="en-US" sz="2400" dirty="0" smtClean="0"/>
              <a:t> model: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directory is a tree of directory entries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Entry consists of a set of attributes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An attribute has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a name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an </a:t>
            </a:r>
            <a:r>
              <a:rPr lang="en-US" sz="1800" i="1" dirty="0" smtClean="0"/>
              <a:t>attribute type</a:t>
            </a:r>
            <a:r>
              <a:rPr lang="en-US" sz="1800" dirty="0" smtClean="0"/>
              <a:t> or </a:t>
            </a:r>
            <a:r>
              <a:rPr lang="en-US" sz="1800" i="1" dirty="0" smtClean="0"/>
              <a:t>attribute description</a:t>
            </a:r>
            <a:endParaRPr lang="en-US" sz="1800" dirty="0" smtClean="0"/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one or more values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Attributes are defined in a </a:t>
            </a:r>
            <a:r>
              <a:rPr lang="en-US" sz="2000" i="1" dirty="0" smtClean="0"/>
              <a:t>schema</a:t>
            </a:r>
            <a:endParaRPr lang="en-US" sz="20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Each entry has a unique identifier: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i="1" dirty="0" smtClean="0"/>
              <a:t>Distinguished Name</a:t>
            </a:r>
            <a:r>
              <a:rPr lang="en-US" sz="1800" dirty="0" smtClean="0"/>
              <a:t> (DN)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1800" dirty="0" smtClean="0"/>
              <a:t>Consists of its </a:t>
            </a:r>
            <a:r>
              <a:rPr lang="en-US" sz="1800" i="1" dirty="0" smtClean="0"/>
              <a:t>Relative Distinguished Name</a:t>
            </a:r>
            <a:r>
              <a:rPr lang="en-US" sz="1800" dirty="0" smtClean="0"/>
              <a:t> (RDN) constructed from some attribute(s) in the entry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1800" dirty="0" smtClean="0"/>
              <a:t>Followed by the parent entry's DN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Think of the DN as a full filename and the RDN as a relative filename in a folder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Directory structure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382000" cy="4302125"/>
          </a:xfrm>
        </p:spPr>
        <p:txBody>
          <a:bodyPr/>
          <a:lstStyle/>
          <a:p>
            <a:pPr eaLnBrk="1" hangingPunct="1"/>
            <a:r>
              <a:rPr lang="en-US" dirty="0" smtClean="0"/>
              <a:t>DN may change over the lifetime of the entry</a:t>
            </a:r>
          </a:p>
          <a:p>
            <a:pPr lvl="1" eaLnBrk="1" hangingPunct="1"/>
            <a:r>
              <a:rPr lang="en-US" dirty="0" smtClean="0"/>
              <a:t>For instance, if entries move within a tree</a:t>
            </a:r>
          </a:p>
          <a:p>
            <a:pPr eaLnBrk="1" hangingPunct="1"/>
            <a:r>
              <a:rPr lang="en-US" dirty="0" smtClean="0"/>
              <a:t>To reliably and unambiguously identify entries</a:t>
            </a:r>
          </a:p>
          <a:p>
            <a:pPr lvl="1" eaLnBrk="1" hangingPunct="1"/>
            <a:r>
              <a:rPr lang="en-US" dirty="0" smtClean="0"/>
              <a:t>UUID might be provided in the set of the entry's </a:t>
            </a:r>
            <a:r>
              <a:rPr lang="en-US" i="1" dirty="0" smtClean="0"/>
              <a:t>operational attributes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Directory structure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8991600" cy="5105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800" b="1" dirty="0" smtClean="0"/>
              <a:t>Note:</a:t>
            </a:r>
            <a:r>
              <a:rPr lang="en-US" sz="1800" dirty="0" smtClean="0"/>
              <a:t> </a:t>
            </a:r>
            <a:r>
              <a:rPr lang="en-US" sz="1800" i="1" dirty="0" smtClean="0">
                <a:solidFill>
                  <a:srgbClr val="FF0000"/>
                </a:solidFill>
              </a:rPr>
              <a:t>LDAP is a binary protocol</a:t>
            </a:r>
            <a:endParaRPr lang="en-US" sz="1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Example entry represented </a:t>
            </a:r>
            <a:r>
              <a:rPr lang="en-US" sz="1800" dirty="0" smtClean="0"/>
              <a:t>in LDAP Data Interchange Format (LDIF):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err="1" smtClean="0">
                <a:latin typeface="Courier New" pitchFamily="49" charset="0"/>
              </a:rPr>
              <a:t>dn</a:t>
            </a:r>
            <a:r>
              <a:rPr lang="en-US" sz="1400" dirty="0" smtClean="0">
                <a:latin typeface="Courier New" pitchFamily="49" charset="0"/>
              </a:rPr>
              <a:t>: </a:t>
            </a:r>
            <a:r>
              <a:rPr lang="en-US" sz="1400" dirty="0" err="1" smtClean="0">
                <a:latin typeface="Courier New" pitchFamily="49" charset="0"/>
              </a:rPr>
              <a:t>cn</a:t>
            </a:r>
            <a:r>
              <a:rPr lang="en-US" sz="1400" dirty="0" smtClean="0">
                <a:latin typeface="Courier New" pitchFamily="49" charset="0"/>
              </a:rPr>
              <a:t>=John </a:t>
            </a:r>
            <a:r>
              <a:rPr lang="en-US" sz="1400" dirty="0" err="1" smtClean="0">
                <a:latin typeface="Courier New" pitchFamily="49" charset="0"/>
              </a:rPr>
              <a:t>Doe,dc</a:t>
            </a:r>
            <a:r>
              <a:rPr lang="en-US" sz="1400" dirty="0" smtClean="0">
                <a:latin typeface="Courier New" pitchFamily="49" charset="0"/>
              </a:rPr>
              <a:t>=</a:t>
            </a:r>
            <a:r>
              <a:rPr lang="en-US" sz="1400" dirty="0" err="1" smtClean="0">
                <a:latin typeface="Courier New" pitchFamily="49" charset="0"/>
              </a:rPr>
              <a:t>example,dc</a:t>
            </a:r>
            <a:r>
              <a:rPr lang="en-US" sz="1400" dirty="0" smtClean="0">
                <a:latin typeface="Courier New" pitchFamily="49" charset="0"/>
              </a:rPr>
              <a:t>=com 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err="1" smtClean="0">
                <a:latin typeface="Courier New" pitchFamily="49" charset="0"/>
              </a:rPr>
              <a:t>cn</a:t>
            </a:r>
            <a:r>
              <a:rPr lang="en-US" sz="1400" dirty="0" smtClean="0">
                <a:latin typeface="Courier New" pitchFamily="49" charset="0"/>
              </a:rPr>
              <a:t>: John Doe 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err="1" smtClean="0">
                <a:latin typeface="Courier New" pitchFamily="49" charset="0"/>
              </a:rPr>
              <a:t>givenName</a:t>
            </a:r>
            <a:r>
              <a:rPr lang="en-US" sz="1400" dirty="0" smtClean="0">
                <a:latin typeface="Courier New" pitchFamily="49" charset="0"/>
              </a:rPr>
              <a:t>: John 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err="1" smtClean="0">
                <a:latin typeface="Courier New" pitchFamily="49" charset="0"/>
              </a:rPr>
              <a:t>sn</a:t>
            </a:r>
            <a:r>
              <a:rPr lang="en-US" sz="1400" dirty="0" smtClean="0">
                <a:latin typeface="Courier New" pitchFamily="49" charset="0"/>
              </a:rPr>
              <a:t>: Doe 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err="1" smtClean="0">
                <a:latin typeface="Courier New" pitchFamily="49" charset="0"/>
              </a:rPr>
              <a:t>telephoneNumber</a:t>
            </a:r>
            <a:r>
              <a:rPr lang="en-US" sz="1400" dirty="0" smtClean="0">
                <a:latin typeface="Courier New" pitchFamily="49" charset="0"/>
              </a:rPr>
              <a:t>: +1 888 555 6789 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err="1" smtClean="0">
                <a:latin typeface="Courier New" pitchFamily="49" charset="0"/>
              </a:rPr>
              <a:t>telephoneNumber</a:t>
            </a:r>
            <a:r>
              <a:rPr lang="en-US" sz="1400" dirty="0" smtClean="0">
                <a:latin typeface="Courier New" pitchFamily="49" charset="0"/>
              </a:rPr>
              <a:t>: +1 888 555 1234 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smtClean="0">
                <a:latin typeface="Courier New" pitchFamily="49" charset="0"/>
              </a:rPr>
              <a:t>mail: john@example.com 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smtClean="0">
                <a:latin typeface="Courier New" pitchFamily="49" charset="0"/>
              </a:rPr>
              <a:t>manager: </a:t>
            </a:r>
            <a:r>
              <a:rPr lang="en-US" sz="1400" dirty="0" err="1" smtClean="0">
                <a:latin typeface="Courier New" pitchFamily="49" charset="0"/>
              </a:rPr>
              <a:t>cn</a:t>
            </a:r>
            <a:r>
              <a:rPr lang="en-US" sz="1400" dirty="0" smtClean="0">
                <a:latin typeface="Courier New" pitchFamily="49" charset="0"/>
              </a:rPr>
              <a:t>=Barbara </a:t>
            </a:r>
            <a:r>
              <a:rPr lang="en-US" sz="1400" dirty="0" err="1" smtClean="0">
                <a:latin typeface="Courier New" pitchFamily="49" charset="0"/>
              </a:rPr>
              <a:t>Doe,dc</a:t>
            </a:r>
            <a:r>
              <a:rPr lang="en-US" sz="1400" dirty="0" smtClean="0">
                <a:latin typeface="Courier New" pitchFamily="49" charset="0"/>
              </a:rPr>
              <a:t>=</a:t>
            </a:r>
            <a:r>
              <a:rPr lang="en-US" sz="1400" dirty="0" err="1" smtClean="0">
                <a:latin typeface="Courier New" pitchFamily="49" charset="0"/>
              </a:rPr>
              <a:t>example,dc</a:t>
            </a:r>
            <a:r>
              <a:rPr lang="en-US" sz="1400" dirty="0" smtClean="0">
                <a:latin typeface="Courier New" pitchFamily="49" charset="0"/>
              </a:rPr>
              <a:t>=com 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err="1" smtClean="0">
                <a:latin typeface="Courier New" pitchFamily="49" charset="0"/>
              </a:rPr>
              <a:t>objectClass</a:t>
            </a:r>
            <a:r>
              <a:rPr lang="en-US" sz="1400" dirty="0" smtClean="0">
                <a:latin typeface="Courier New" pitchFamily="49" charset="0"/>
              </a:rPr>
              <a:t>: </a:t>
            </a:r>
            <a:r>
              <a:rPr lang="en-US" sz="1400" dirty="0" err="1" smtClean="0">
                <a:latin typeface="Courier New" pitchFamily="49" charset="0"/>
              </a:rPr>
              <a:t>inetOrgPerson</a:t>
            </a:r>
            <a:r>
              <a:rPr lang="en-US" sz="1400" dirty="0" smtClean="0">
                <a:latin typeface="Courier New" pitchFamily="49" charset="0"/>
              </a:rPr>
              <a:t> 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err="1" smtClean="0">
                <a:latin typeface="Courier New" pitchFamily="49" charset="0"/>
              </a:rPr>
              <a:t>objectClass</a:t>
            </a:r>
            <a:r>
              <a:rPr lang="en-US" sz="1400" dirty="0" smtClean="0">
                <a:latin typeface="Courier New" pitchFamily="49" charset="0"/>
              </a:rPr>
              <a:t>: </a:t>
            </a:r>
            <a:r>
              <a:rPr lang="en-US" sz="1400" dirty="0" err="1" smtClean="0">
                <a:latin typeface="Courier New" pitchFamily="49" charset="0"/>
              </a:rPr>
              <a:t>organizationalPerson</a:t>
            </a:r>
            <a:r>
              <a:rPr lang="en-US" sz="1400" dirty="0" smtClean="0">
                <a:latin typeface="Courier New" pitchFamily="49" charset="0"/>
              </a:rPr>
              <a:t> 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err="1" smtClean="0">
                <a:latin typeface="Courier New" pitchFamily="49" charset="0"/>
              </a:rPr>
              <a:t>objectClass</a:t>
            </a:r>
            <a:r>
              <a:rPr lang="en-US" sz="1400" dirty="0" smtClean="0">
                <a:latin typeface="Courier New" pitchFamily="49" charset="0"/>
              </a:rPr>
              <a:t>: person 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err="1" smtClean="0">
                <a:latin typeface="Courier New" pitchFamily="49" charset="0"/>
              </a:rPr>
              <a:t>objectClass</a:t>
            </a:r>
            <a:r>
              <a:rPr lang="en-US" sz="1400" dirty="0" smtClean="0">
                <a:latin typeface="Courier New" pitchFamily="49" charset="0"/>
              </a:rPr>
              <a:t>: top</a:t>
            </a:r>
            <a:r>
              <a:rPr lang="en-US" sz="1400" dirty="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Where: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err="1" smtClean="0"/>
              <a:t>dn</a:t>
            </a:r>
            <a:r>
              <a:rPr lang="en-US" sz="1200" dirty="0" smtClean="0"/>
              <a:t> (distinguished name) is the name of the entry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800" dirty="0" smtClean="0"/>
              <a:t>it's not an attribute nor part of the entry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"</a:t>
            </a:r>
            <a:r>
              <a:rPr lang="en-US" sz="1200" dirty="0" err="1" smtClean="0"/>
              <a:t>cn</a:t>
            </a:r>
            <a:r>
              <a:rPr lang="en-US" sz="1200" dirty="0" smtClean="0"/>
              <a:t>=John Doe" is the entry's RDN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"dc=</a:t>
            </a:r>
            <a:r>
              <a:rPr lang="en-US" sz="1200" dirty="0" err="1" smtClean="0"/>
              <a:t>example,dc</a:t>
            </a:r>
            <a:r>
              <a:rPr lang="en-US" sz="1200" dirty="0" smtClean="0"/>
              <a:t>=com" is the DN of the parent entry.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Other lines show the attributes in the entry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Attribute names are typically mnemonic strings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"</a:t>
            </a:r>
            <a:r>
              <a:rPr lang="en-US" sz="1200" dirty="0" err="1" smtClean="0"/>
              <a:t>cn</a:t>
            </a:r>
            <a:r>
              <a:rPr lang="en-US" sz="1200" dirty="0" smtClean="0"/>
              <a:t>" for common name,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"dc" for domain component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"mail" for e-mail address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"</a:t>
            </a:r>
            <a:r>
              <a:rPr lang="en-US" sz="1200" dirty="0" err="1" smtClean="0"/>
              <a:t>sn</a:t>
            </a:r>
            <a:r>
              <a:rPr lang="en-US" sz="1200" dirty="0" smtClean="0"/>
              <a:t>" for surname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Directory structure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 server holds a subtree starting from a specific entry, e.g.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"dc=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example,dc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=com" </a:t>
            </a:r>
            <a:r>
              <a:rPr lang="en-US" sz="2400" dirty="0" smtClean="0"/>
              <a:t>and its children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Servers may also hold references to other servers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An attempt to access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department,dc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example,dc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=com" </a:t>
            </a:r>
            <a:r>
              <a:rPr lang="en-US" sz="2000" dirty="0" smtClean="0"/>
              <a:t>could return a </a:t>
            </a:r>
            <a:r>
              <a:rPr lang="en-US" sz="2000" i="1" dirty="0" smtClean="0"/>
              <a:t>referral</a:t>
            </a:r>
            <a:r>
              <a:rPr lang="en-US" sz="2000" dirty="0" smtClean="0"/>
              <a:t> or </a:t>
            </a:r>
            <a:r>
              <a:rPr lang="en-US" sz="2000" i="1" dirty="0" smtClean="0"/>
              <a:t>continuation reference</a:t>
            </a:r>
            <a:r>
              <a:rPr lang="en-US" sz="2000" dirty="0" smtClean="0"/>
              <a:t> to a server which holds more of the directory tree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Client can then contact the other server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Some servers also support </a:t>
            </a:r>
            <a:r>
              <a:rPr lang="en-US" sz="2400" i="1" dirty="0" smtClean="0"/>
              <a:t>chaining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Server contacts other server(s) and returns the results to the client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Directory structure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LDAP rarely defines any ordering: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Server may return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the values in an attribute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the attributes in an entry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the entries found by a search operation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	…in any order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Follows from the formal definitions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an entry is defined as a set of attributes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an attribute is a set of values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sets need not be ordered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Operations</a:t>
            </a: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Operations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Client gives each request a positive Message ID</a:t>
            </a:r>
          </a:p>
          <a:p>
            <a:pPr lvl="1" eaLnBrk="1" hangingPunct="1"/>
            <a:r>
              <a:rPr lang="en-US" sz="2400" dirty="0" smtClean="0"/>
              <a:t>Server response has the Message ID returned</a:t>
            </a:r>
          </a:p>
          <a:p>
            <a:pPr eaLnBrk="1" hangingPunct="1"/>
            <a:r>
              <a:rPr lang="en-US" sz="2800" dirty="0" smtClean="0"/>
              <a:t>Response includes a numeric result code indicating:</a:t>
            </a:r>
          </a:p>
          <a:p>
            <a:pPr lvl="1" eaLnBrk="1" hangingPunct="1"/>
            <a:r>
              <a:rPr lang="en-US" sz="2400" dirty="0" smtClean="0"/>
              <a:t>Success</a:t>
            </a:r>
          </a:p>
          <a:p>
            <a:pPr lvl="1" eaLnBrk="1" hangingPunct="1"/>
            <a:r>
              <a:rPr lang="en-US" sz="2400" dirty="0" smtClean="0"/>
              <a:t>An error condition</a:t>
            </a:r>
          </a:p>
          <a:p>
            <a:pPr lvl="1" eaLnBrk="1" hangingPunct="1"/>
            <a:r>
              <a:rPr lang="en-US" sz="2400" b="1" i="1" dirty="0" smtClean="0">
                <a:solidFill>
                  <a:srgbClr val="FF0000"/>
                </a:solidFill>
              </a:rPr>
              <a:t>Or</a:t>
            </a:r>
            <a:r>
              <a:rPr lang="en-US" sz="2400" dirty="0" smtClean="0"/>
              <a:t> some other special cases</a:t>
            </a:r>
          </a:p>
          <a:p>
            <a:pPr eaLnBrk="1" hangingPunct="1"/>
            <a:r>
              <a:rPr lang="en-US" sz="2800" dirty="0" smtClean="0"/>
              <a:t>Before the response, the server may send other messages with other result data</a:t>
            </a:r>
          </a:p>
          <a:p>
            <a:pPr lvl="1" eaLnBrk="1" hangingPunct="1"/>
            <a:r>
              <a:rPr lang="en-US" sz="2400" dirty="0" smtClean="0"/>
              <a:t>For example: </a:t>
            </a:r>
          </a:p>
          <a:p>
            <a:pPr marL="1143000" lvl="2" indent="-228600" eaLnBrk="1" hangingPunct="1"/>
            <a:r>
              <a:rPr lang="en-US" sz="2000" dirty="0" smtClean="0"/>
              <a:t>Each entry found by the Search operation is returned as a message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Operations: StartTLS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err="1" smtClean="0"/>
              <a:t>StartTLS</a:t>
            </a:r>
            <a:r>
              <a:rPr lang="en-US" dirty="0" smtClean="0"/>
              <a:t> operation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Establishes Transport Layer Security on the connection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a descendant of SSL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Provides data confidentiality and/or data integrity protection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Protect from tampering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During TLS negotiation server sends its </a:t>
            </a:r>
            <a:r>
              <a:rPr lang="en-US" sz="2400" dirty="0" smtClean="0">
                <a:hlinkClick r:id="rId2" tooltip="X.509"/>
              </a:rPr>
              <a:t>X.509</a:t>
            </a:r>
            <a:r>
              <a:rPr lang="en-US" sz="2400" dirty="0" smtClean="0"/>
              <a:t> certificate to prove its identity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Client may also send a certificate to prove its identity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Client may then use SASL/EXTERNAL to have this identity used in determining the identity used in making LDAP authorization decisions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Operations: StartTLS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Servers often support the non-standard </a:t>
            </a:r>
            <a:r>
              <a:rPr lang="en-US" i="1" smtClean="0"/>
              <a:t>LDAPS</a:t>
            </a:r>
            <a:r>
              <a:rPr lang="en-US" smtClean="0"/>
              <a:t> </a:t>
            </a:r>
            <a:r>
              <a:rPr lang="en-US" sz="2800" smtClean="0"/>
              <a:t>protocol on a separate port (default 636)</a:t>
            </a:r>
          </a:p>
          <a:p>
            <a:pPr lvl="1" eaLnBrk="1" hangingPunct="1">
              <a:lnSpc>
                <a:spcPct val="80000"/>
              </a:lnSpc>
              <a:buClr>
                <a:schemeClr val="bg2"/>
              </a:buClr>
              <a:buSzPct val="70000"/>
              <a:buFont typeface="Wingdings" pitchFamily="2" charset="2"/>
              <a:buChar char="o"/>
            </a:pPr>
            <a:r>
              <a:rPr lang="en-US" sz="2400" i="1" smtClean="0"/>
              <a:t>Secure LDAP</a:t>
            </a:r>
            <a:r>
              <a:rPr lang="en-US" sz="2400" smtClean="0"/>
              <a:t>, commonly known as </a:t>
            </a:r>
            <a:r>
              <a:rPr lang="en-US" sz="2400" i="1" smtClean="0"/>
              <a:t>LDAP over SSL</a:t>
            </a:r>
          </a:p>
          <a:p>
            <a:pPr lvl="1" eaLnBrk="1" hangingPunct="1">
              <a:lnSpc>
                <a:spcPct val="80000"/>
              </a:lnSpc>
              <a:buClr>
                <a:schemeClr val="bg2"/>
              </a:buClr>
              <a:buSzPct val="70000"/>
              <a:buFont typeface="Wingdings" pitchFamily="2" charset="2"/>
              <a:buChar char="o"/>
            </a:pPr>
            <a:r>
              <a:rPr lang="en-US" sz="2000" smtClean="0"/>
              <a:t>LDAPS differs from LDAP in two ways: </a:t>
            </a:r>
          </a:p>
          <a:p>
            <a:pPr lvl="2" eaLnBrk="1" hangingPunct="1">
              <a:lnSpc>
                <a:spcPct val="80000"/>
              </a:lnSpc>
              <a:buSzPct val="70000"/>
            </a:pPr>
            <a:r>
              <a:rPr lang="en-US" sz="1200" smtClean="0"/>
              <a:t>1) upon connect, the client and server establish TLS before any LDAP messages are transferred (without a Start TLS operation) </a:t>
            </a:r>
          </a:p>
          <a:p>
            <a:pPr lvl="2" eaLnBrk="1" hangingPunct="1">
              <a:lnSpc>
                <a:spcPct val="80000"/>
              </a:lnSpc>
              <a:buSzPct val="70000"/>
            </a:pPr>
            <a:r>
              <a:rPr lang="en-US" sz="1200" smtClean="0"/>
              <a:t>2) the LDAPS connection must be closed upon TLS closure.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LDAPS primarily used with LDAPv2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StartTLS operation not yet been defined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Use of LDAPS is deprecated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Modern software should only use StartTLS</a:t>
            </a:r>
          </a:p>
          <a:p>
            <a:pPr>
              <a:lnSpc>
                <a:spcPct val="80000"/>
              </a:lnSpc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LDAP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800600"/>
          </a:xfrm>
        </p:spPr>
        <p:txBody>
          <a:bodyPr/>
          <a:lstStyle/>
          <a:p>
            <a:pPr eaLnBrk="1" hangingPunct="1"/>
            <a:r>
              <a:rPr lang="en-US" smtClean="0"/>
              <a:t>An application protocol</a:t>
            </a:r>
          </a:p>
          <a:p>
            <a:pPr lvl="1" eaLnBrk="1" hangingPunct="1"/>
            <a:r>
              <a:rPr lang="en-US" smtClean="0"/>
              <a:t>For querying and modifying directory services </a:t>
            </a:r>
          </a:p>
          <a:p>
            <a:pPr lvl="1" eaLnBrk="1" hangingPunct="1"/>
            <a:r>
              <a:rPr lang="en-US" smtClean="0"/>
              <a:t>Runs over TCP/IP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Operations: Bind (authenticate)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Bind operation authenticates the client to the server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Simple Bind can send the user's DN and password in plaintext</a:t>
            </a:r>
          </a:p>
          <a:p>
            <a:pPr marL="1143000" lvl="2" indent="-228600" eaLnBrk="1" hangingPunct="1">
              <a:lnSpc>
                <a:spcPct val="80000"/>
              </a:lnSpc>
            </a:pPr>
            <a:r>
              <a:rPr lang="en-US" sz="1800" smtClean="0"/>
              <a:t>Connection should be protected using Transport Layer Security (TLS)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Server typically checks the password</a:t>
            </a:r>
          </a:p>
          <a:p>
            <a:pPr marL="1143000" lvl="2" indent="-228600" eaLnBrk="1" hangingPunct="1">
              <a:lnSpc>
                <a:spcPct val="80000"/>
              </a:lnSpc>
            </a:pPr>
            <a:r>
              <a:rPr lang="en-US" sz="1800" smtClean="0"/>
              <a:t>Against the userPassword attribute in the named entry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Anonymous Bind (with empty DN and password) resets the connection to anonymous state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SASL (Simple Authentication and Security Layer) Bind provides authentication services through a wide range of mechanisms</a:t>
            </a:r>
          </a:p>
          <a:p>
            <a:pPr marL="1143000" lvl="2" indent="-228600" eaLnBrk="1" hangingPunct="1">
              <a:lnSpc>
                <a:spcPct val="80000"/>
              </a:lnSpc>
            </a:pPr>
            <a:r>
              <a:rPr lang="en-US" sz="1800" smtClean="0">
                <a:hlinkClick r:id="rId2" tooltip="Kerberos (protocol)"/>
              </a:rPr>
              <a:t>Kerberos</a:t>
            </a:r>
            <a:r>
              <a:rPr lang="en-US" sz="1800" smtClean="0"/>
              <a:t> or the client certificate sent with TLS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Bind also sets the LDAP protocol version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Normally clients should use LDAPv3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Default in the protocol but not always in LDAP libraries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Bind had to be the first operation in a session in LDAPv2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Not required in LDAPv3 (the current LDAP version)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Operations: Search and Compare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The Search operation is used to both search for and read entries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Its parameters are: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baseObject</a:t>
            </a:r>
            <a:r>
              <a:rPr lang="en-US" sz="1600" dirty="0" smtClean="0"/>
              <a:t> 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400" dirty="0" smtClean="0"/>
              <a:t>DN (Distinguished Name) of the entry at which to start the search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scope 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400" dirty="0" err="1" smtClean="0"/>
              <a:t>BaseObject</a:t>
            </a:r>
            <a:r>
              <a:rPr lang="en-US" sz="1400" dirty="0" smtClean="0"/>
              <a:t> (search just the named entry, typically used to read one entry)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400" dirty="0" err="1" smtClean="0"/>
              <a:t>SingleLevel</a:t>
            </a:r>
            <a:r>
              <a:rPr lang="en-US" sz="1400" dirty="0" smtClean="0"/>
              <a:t> (entries immediately below the base DN)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400" dirty="0" err="1" smtClean="0"/>
              <a:t>WholeSubtree</a:t>
            </a:r>
            <a:r>
              <a:rPr lang="en-US" sz="1400" dirty="0" smtClean="0"/>
              <a:t> (the entire subtree starting at the base DN)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filter 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400" dirty="0" smtClean="0"/>
              <a:t>How to examine each entry in the scope. E.g. (&amp;(</a:t>
            </a:r>
            <a:r>
              <a:rPr lang="en-US" sz="1400" dirty="0" err="1" smtClean="0"/>
              <a:t>objectClass</a:t>
            </a:r>
            <a:r>
              <a:rPr lang="en-US" sz="1400" dirty="0" smtClean="0"/>
              <a:t>=person)(|(</a:t>
            </a:r>
            <a:r>
              <a:rPr lang="en-US" sz="1400" dirty="0" err="1" smtClean="0"/>
              <a:t>givenName</a:t>
            </a:r>
            <a:r>
              <a:rPr lang="en-US" sz="1400" dirty="0" smtClean="0"/>
              <a:t>=John)(mail=john*))) </a:t>
            </a:r>
          </a:p>
          <a:p>
            <a:pPr marL="2070100" lvl="4" indent="-228600" eaLnBrk="1" hangingPunct="1">
              <a:lnSpc>
                <a:spcPct val="80000"/>
              </a:lnSpc>
            </a:pPr>
            <a:r>
              <a:rPr lang="en-US" sz="1400" dirty="0" smtClean="0"/>
              <a:t>search for persons who either have given name John or an e-mail address starting with john.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derefAliases</a:t>
            </a:r>
            <a:r>
              <a:rPr lang="en-US" sz="1600" dirty="0" smtClean="0"/>
              <a:t> 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400" dirty="0" smtClean="0"/>
              <a:t>Whether and how to follow alias entries (entries which refer to other entries)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attributes 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400" dirty="0" smtClean="0"/>
              <a:t>Which attributes to return in result entries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sizeLimit</a:t>
            </a:r>
            <a:r>
              <a:rPr lang="en-US" sz="1600" dirty="0" smtClean="0"/>
              <a:t>, </a:t>
            </a:r>
            <a:r>
              <a:rPr lang="en-US" sz="1600" dirty="0" err="1" smtClean="0"/>
              <a:t>timeLimit</a:t>
            </a:r>
            <a:r>
              <a:rPr lang="en-US" sz="1600" dirty="0" smtClean="0"/>
              <a:t> 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400" dirty="0" smtClean="0"/>
              <a:t>Max number of entries, and max search time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typesOnly</a:t>
            </a:r>
            <a:r>
              <a:rPr lang="en-US" sz="1600" dirty="0" smtClean="0"/>
              <a:t> 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400" dirty="0" smtClean="0"/>
              <a:t>Return attribute types only, not attribute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Operations: Search and Compare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Server returns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Matching entries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Maybe continuation references (in any order)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Followed by the final result with the result code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Compare operation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-a DN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-an attribute name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-an attribute value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Checks if the named entry contains that attribute with that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Operations: Update operations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Add, Delete, and Modify DN</a:t>
            </a:r>
          </a:p>
          <a:p>
            <a:pPr lvl="1" eaLnBrk="1" hangingPunct="1"/>
            <a:r>
              <a:rPr lang="en-US" dirty="0" smtClean="0"/>
              <a:t>All require the DN of the entry that is to be changed</a:t>
            </a:r>
          </a:p>
          <a:p>
            <a:pPr eaLnBrk="1" hangingPunct="1"/>
            <a:r>
              <a:rPr lang="en-US" dirty="0" smtClean="0"/>
              <a:t>Modify takes a list of attributes to modify and the modifications to each: </a:t>
            </a:r>
          </a:p>
          <a:p>
            <a:pPr lvl="1" eaLnBrk="1" hangingPunct="1"/>
            <a:r>
              <a:rPr lang="en-US" dirty="0" smtClean="0"/>
              <a:t>Delete the attribute of some values</a:t>
            </a:r>
          </a:p>
          <a:p>
            <a:pPr lvl="1" eaLnBrk="1" hangingPunct="1"/>
            <a:r>
              <a:rPr lang="en-US" dirty="0" smtClean="0"/>
              <a:t>Add new values</a:t>
            </a:r>
          </a:p>
          <a:p>
            <a:pPr lvl="1" eaLnBrk="1" hangingPunct="1"/>
            <a:r>
              <a:rPr lang="en-US" dirty="0" smtClean="0"/>
              <a:t>Replace the current values with the new ones.</a:t>
            </a:r>
          </a:p>
          <a:p>
            <a:pPr eaLnBrk="1" hangingPunct="1"/>
            <a:r>
              <a:rPr lang="en-US" dirty="0" smtClean="0"/>
              <a:t>Add operations also can have additional attributes and values for those attributes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Operations: Update operations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Modify DN (move/rename entry) takes: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New RDN (Relative Distinguished Name)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(optionally) the new parent's DN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Flag which says whether to delete the value(s) in the entry which match the old RDN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Server may support renaming of entire directory </a:t>
            </a:r>
            <a:r>
              <a:rPr lang="en-US" dirty="0" err="1" smtClean="0"/>
              <a:t>subtrees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Operations: Update operations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An update operation is atomic: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Later operations will see either the new entry or the old one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en-US" dirty="0" smtClean="0"/>
              <a:t>LDAP does not define transactions of multiple operations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en-US" dirty="0" smtClean="0"/>
              <a:t>If you read an entry and then modify it, another client may have updated the entry in the mean time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en-US" dirty="0" smtClean="0"/>
              <a:t>Servers may implement extensions which support this, however</a:t>
            </a:r>
          </a:p>
        </p:txBody>
      </p:sp>
    </p:spTree>
    <p:extLst>
      <p:ext uri="{BB962C8B-B14F-4D97-AF65-F5344CB8AC3E}">
        <p14:creationId xmlns:p14="http://schemas.microsoft.com/office/powerpoint/2010/main" val="122047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Operations: Extended operations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Extended Operation</a:t>
            </a:r>
          </a:p>
          <a:p>
            <a:pPr lvl="1" eaLnBrk="1" hangingPunct="1"/>
            <a:r>
              <a:rPr lang="en-US" dirty="0" smtClean="0"/>
              <a:t>A generic LDAP operation can be used to define new operations</a:t>
            </a:r>
          </a:p>
          <a:p>
            <a:pPr lvl="1" eaLnBrk="1" hangingPunct="1"/>
            <a:r>
              <a:rPr lang="en-US" dirty="0" smtClean="0"/>
              <a:t>Examples include the</a:t>
            </a:r>
          </a:p>
          <a:p>
            <a:pPr lvl="2" eaLnBrk="1" hangingPunct="1"/>
            <a:r>
              <a:rPr lang="en-US" dirty="0" smtClean="0"/>
              <a:t>Cancel</a:t>
            </a:r>
          </a:p>
          <a:p>
            <a:pPr lvl="2" eaLnBrk="1" hangingPunct="1"/>
            <a:r>
              <a:rPr lang="en-US" dirty="0" smtClean="0"/>
              <a:t>Password Modify</a:t>
            </a:r>
          </a:p>
          <a:p>
            <a:pPr lvl="2" eaLnBrk="1" hangingPunct="1"/>
            <a:r>
              <a:rPr lang="en-US" dirty="0" smtClean="0"/>
              <a:t>Start TLS operations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Operations: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Abandon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Abandon operation requests that the server aborts an operation named by a message ID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server need not honor the request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Neither Abandon nor a successfully abandoned operation sends a response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Cancel</a:t>
            </a:r>
            <a:r>
              <a:rPr lang="en-US" dirty="0" smtClean="0"/>
              <a:t>: an extended operation which does send a response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Not all implementations support cancel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Operations: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/>
              <a:t>Unbind</a:t>
            </a:r>
          </a:p>
          <a:p>
            <a:pPr lvl="1" eaLnBrk="1" hangingPunct="1"/>
            <a:r>
              <a:rPr lang="en-US" sz="2400" smtClean="0"/>
              <a:t>The Unbind operation abandons any outstanding operations and closes the connection</a:t>
            </a:r>
          </a:p>
          <a:p>
            <a:pPr lvl="2" eaLnBrk="1" hangingPunct="1"/>
            <a:r>
              <a:rPr lang="en-US" sz="2000" smtClean="0"/>
              <a:t>It has no response</a:t>
            </a:r>
          </a:p>
          <a:p>
            <a:pPr lvl="2" eaLnBrk="1" hangingPunct="1"/>
            <a:r>
              <a:rPr lang="en-US" sz="2000" smtClean="0"/>
              <a:t>Name is of historical origin:</a:t>
            </a:r>
          </a:p>
          <a:p>
            <a:pPr lvl="3" eaLnBrk="1" hangingPunct="1"/>
            <a:r>
              <a:rPr lang="en-US" sz="1800" smtClean="0"/>
              <a:t>It is </a:t>
            </a:r>
            <a:r>
              <a:rPr lang="en-US" sz="1800" i="1" smtClean="0"/>
              <a:t>not</a:t>
            </a:r>
            <a:r>
              <a:rPr lang="en-US" sz="1800" smtClean="0"/>
              <a:t> the opposite of the Bind operation.</a:t>
            </a:r>
          </a:p>
          <a:p>
            <a:pPr lvl="1" eaLnBrk="1" hangingPunct="1"/>
            <a:r>
              <a:rPr lang="en-US" sz="2400" smtClean="0"/>
              <a:t>Clients can abort a session by simply closing the connection, but they should use Unbind</a:t>
            </a:r>
          </a:p>
          <a:p>
            <a:pPr lvl="2" eaLnBrk="1" hangingPunct="1"/>
            <a:r>
              <a:rPr lang="en-US" sz="2000" smtClean="0"/>
              <a:t>Otherwise server cannot tell the difference between a failed network connection (or a truncation attack) and a discourteous client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LDAP URLs</a:t>
            </a:r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LDAP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800600"/>
          </a:xfrm>
        </p:spPr>
        <p:txBody>
          <a:bodyPr/>
          <a:lstStyle/>
          <a:p>
            <a:pPr eaLnBrk="1" hangingPunct="1"/>
            <a:r>
              <a:rPr lang="en-US" smtClean="0"/>
              <a:t>Directory</a:t>
            </a:r>
          </a:p>
          <a:p>
            <a:pPr lvl="1" eaLnBrk="1" hangingPunct="1"/>
            <a:r>
              <a:rPr lang="en-US" smtClean="0"/>
              <a:t>A set of objects with similar attributes</a:t>
            </a:r>
          </a:p>
          <a:p>
            <a:pPr lvl="2" eaLnBrk="1" hangingPunct="1"/>
            <a:r>
              <a:rPr lang="en-US" smtClean="0"/>
              <a:t>Organized in a logical and hierarchical manner </a:t>
            </a:r>
          </a:p>
          <a:p>
            <a:pPr lvl="1" eaLnBrk="1" hangingPunct="1"/>
            <a:r>
              <a:rPr lang="en-US" smtClean="0"/>
              <a:t>Example: </a:t>
            </a:r>
          </a:p>
          <a:p>
            <a:pPr lvl="2" eaLnBrk="1" hangingPunct="1"/>
            <a:r>
              <a:rPr lang="en-US" smtClean="0"/>
              <a:t>Telephone directory</a:t>
            </a:r>
          </a:p>
          <a:p>
            <a:pPr lvl="3" eaLnBrk="1" hangingPunct="1"/>
            <a:r>
              <a:rPr lang="en-US" smtClean="0"/>
              <a:t>Series of names (either of persons or organizations) </a:t>
            </a:r>
          </a:p>
          <a:p>
            <a:pPr lvl="3" eaLnBrk="1" hangingPunct="1"/>
            <a:r>
              <a:rPr lang="en-US" smtClean="0"/>
              <a:t>Organized alphabetically</a:t>
            </a:r>
          </a:p>
          <a:p>
            <a:pPr lvl="3" eaLnBrk="1" hangingPunct="1"/>
            <a:r>
              <a:rPr lang="en-US" smtClean="0"/>
              <a:t>Each name has an address and phone number</a:t>
            </a:r>
          </a:p>
          <a:p>
            <a:pPr lvl="1" eaLnBrk="1" hangingPunct="1"/>
            <a:r>
              <a:rPr lang="en-US" smtClean="0"/>
              <a:t>LDAP is often used by other services for authentication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LDAP URLs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LDAP URL format exists</a:t>
            </a:r>
          </a:p>
          <a:p>
            <a:pPr marL="742950" lvl="1" indent="-285750" eaLnBrk="1" hangingPunct="1"/>
            <a:r>
              <a:rPr lang="en-US" dirty="0" smtClean="0"/>
              <a:t>Clients support in varying degree</a:t>
            </a:r>
          </a:p>
          <a:p>
            <a:pPr marL="742950" lvl="1" indent="-285750" eaLnBrk="1" hangingPunct="1"/>
            <a:r>
              <a:rPr lang="en-US" dirty="0" smtClean="0"/>
              <a:t>Servers return in referrals and continuation references</a:t>
            </a:r>
          </a:p>
          <a:p>
            <a:pPr marL="1143000" lvl="2" indent="-228600" eaLnBrk="1" hangingPunct="1"/>
            <a:r>
              <a:rPr lang="en-US" dirty="0" smtClean="0"/>
              <a:t>(see </a:t>
            </a:r>
            <a:r>
              <a:rPr lang="en-US" dirty="0" smtClean="0">
                <a:hlinkClick r:id="rId2" tooltip="http://tools.ietf.org/html/rfc4516"/>
              </a:rPr>
              <a:t>RFC 4516</a:t>
            </a:r>
            <a:r>
              <a:rPr lang="en-US" dirty="0" smtClean="0"/>
              <a:t>):</a:t>
            </a:r>
          </a:p>
          <a:p>
            <a:pPr eaLnBrk="1" hangingPunct="1"/>
            <a:r>
              <a:rPr lang="en-US" dirty="0" smtClean="0"/>
              <a:t>Typical form:</a:t>
            </a:r>
          </a:p>
          <a:p>
            <a:pPr marL="742950" lvl="1" indent="-285750" eaLnBrk="1" hangingPunct="1"/>
            <a:r>
              <a:rPr lang="en-US" sz="1600" b="1" dirty="0" smtClean="0">
                <a:latin typeface="Courier New" pitchFamily="49" charset="0"/>
              </a:rPr>
              <a:t>ldap://host:port/DN?attributes?scope?filter?extensions</a:t>
            </a:r>
          </a:p>
          <a:p>
            <a:pPr marL="1212850" lvl="2" indent="-285750" eaLnBrk="1" hangingPunct="1"/>
            <a:r>
              <a:rPr lang="en-US" sz="1200" b="1" dirty="0" smtClean="0">
                <a:latin typeface="Courier New" pitchFamily="49" charset="0"/>
              </a:rPr>
              <a:t>The attributes, scope, filter and extensions are positional</a:t>
            </a:r>
          </a:p>
          <a:p>
            <a:pPr marL="1212850" lvl="2" indent="-285750" eaLnBrk="1" hangingPunct="1"/>
            <a:r>
              <a:rPr lang="en-US" sz="1200" b="1" dirty="0" smtClean="0">
                <a:latin typeface="Courier New" pitchFamily="49" charset="0"/>
              </a:rPr>
              <a:t>I.E. if one is not used the ? Still is used except for the end</a:t>
            </a:r>
          </a:p>
          <a:p>
            <a:pPr marL="1212850" lvl="2" indent="-285750" eaLnBrk="1" hangingPunct="1"/>
            <a:r>
              <a:rPr lang="en-US" sz="1200" b="1" dirty="0" smtClean="0">
                <a:latin typeface="Courier New" pitchFamily="49" charset="0"/>
              </a:rPr>
              <a:t>E.g. no scope or </a:t>
            </a:r>
            <a:r>
              <a:rPr lang="en-US" sz="1200" b="1" dirty="0" err="1" smtClean="0">
                <a:latin typeface="Courier New" pitchFamily="49" charset="0"/>
              </a:rPr>
              <a:t>extenstions</a:t>
            </a:r>
            <a:endParaRPr lang="en-US" sz="1200" b="1" dirty="0" smtClean="0">
              <a:latin typeface="Courier New" pitchFamily="49" charset="0"/>
            </a:endParaRPr>
          </a:p>
          <a:p>
            <a:pPr marL="1662113" lvl="3" indent="-285750" eaLnBrk="1" hangingPunct="1"/>
            <a:r>
              <a:rPr lang="en-US" sz="1200" b="1" dirty="0">
                <a:latin typeface="Courier New" pitchFamily="49" charset="0"/>
              </a:rPr>
              <a:t>l</a:t>
            </a:r>
            <a:r>
              <a:rPr lang="en-US" sz="1200" b="1" dirty="0" smtClean="0">
                <a:latin typeface="Courier New" pitchFamily="49" charset="0"/>
              </a:rPr>
              <a:t>dap://fred.uncc.edu/DN?att1??filt1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LDAP URLs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4582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Most components are optional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i="1" dirty="0" smtClean="0"/>
              <a:t>host</a:t>
            </a:r>
            <a:r>
              <a:rPr lang="en-US" sz="1800" dirty="0" smtClean="0"/>
              <a:t> is the DNS or IP address of the LDAP server to search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i="1" dirty="0" smtClean="0"/>
              <a:t>port</a:t>
            </a:r>
            <a:r>
              <a:rPr lang="en-US" sz="1800" dirty="0" smtClean="0"/>
              <a:t> is the network port of the LDAP server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i="1" dirty="0" smtClean="0"/>
              <a:t>DN</a:t>
            </a:r>
            <a:r>
              <a:rPr lang="en-US" sz="1800" dirty="0" smtClean="0"/>
              <a:t> is the distinguished name to use as the search base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i="1" dirty="0" smtClean="0"/>
              <a:t>attributes</a:t>
            </a:r>
            <a:r>
              <a:rPr lang="en-US" sz="1800" dirty="0" smtClean="0"/>
              <a:t> is a comma-separated list of attributes to retrieve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i="1" dirty="0" smtClean="0"/>
              <a:t>scope</a:t>
            </a:r>
            <a:r>
              <a:rPr lang="en-US" sz="1800" dirty="0" smtClean="0"/>
              <a:t> specifies the search scope and can be "base" (the default), "one" or "sub"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i="1" dirty="0" smtClean="0"/>
              <a:t>filter</a:t>
            </a:r>
            <a:r>
              <a:rPr lang="en-US" sz="1800" dirty="0" smtClean="0"/>
              <a:t> is a search filter, e.g. (</a:t>
            </a:r>
            <a:r>
              <a:rPr lang="en-US" sz="1800" dirty="0" err="1" smtClean="0"/>
              <a:t>objectClass</a:t>
            </a:r>
            <a:r>
              <a:rPr lang="en-US" sz="1800" dirty="0" smtClean="0"/>
              <a:t>=*) (see </a:t>
            </a:r>
            <a:r>
              <a:rPr lang="en-US" sz="1800" dirty="0" smtClean="0">
                <a:hlinkClick r:id="rId2" tooltip="http://tools.ietf.org/html/rfc4515"/>
              </a:rPr>
              <a:t>RFC 4515</a:t>
            </a:r>
            <a:r>
              <a:rPr lang="en-US" sz="1800" dirty="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i="1" dirty="0" smtClean="0"/>
              <a:t>extensions</a:t>
            </a:r>
            <a:r>
              <a:rPr lang="en-US" sz="1800" dirty="0" smtClean="0"/>
              <a:t> are extensions to the LDAP URL format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Examples: </a:t>
            </a:r>
            <a:r>
              <a:rPr lang="en-US" sz="1600" b="1" dirty="0" smtClean="0">
                <a:latin typeface="Courier New" pitchFamily="49" charset="0"/>
              </a:rPr>
              <a:t>"</a:t>
            </a:r>
            <a:r>
              <a:rPr lang="en-US" sz="1600" b="1" dirty="0" err="1" smtClean="0">
                <a:latin typeface="Courier New" pitchFamily="49" charset="0"/>
              </a:rPr>
              <a:t>ldap</a:t>
            </a:r>
            <a:r>
              <a:rPr lang="en-US" sz="1600" b="1" dirty="0" smtClean="0">
                <a:latin typeface="Courier New" pitchFamily="49" charset="0"/>
              </a:rPr>
              <a:t>://ldap.example.com/cn=John%20Doe,dc=example,dc=com“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 refers to all user attributes in John Doe's entry in ldap.example.com,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As in other URLs, special characters must be </a:t>
            </a:r>
            <a:r>
              <a:rPr lang="en-US" sz="1600" dirty="0" smtClean="0"/>
              <a:t>percent-encoded</a:t>
            </a:r>
            <a:br>
              <a:rPr lang="en-US" sz="1600" dirty="0" smtClean="0"/>
            </a:br>
            <a:endParaRPr lang="en-US" sz="1600" dirty="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"ldap:///dc=example,dc=com??sub?(</a:t>
            </a:r>
            <a:r>
              <a:rPr lang="en-US" sz="1600" b="1" dirty="0" err="1" smtClean="0">
                <a:latin typeface="Courier New" pitchFamily="49" charset="0"/>
              </a:rPr>
              <a:t>givenName</a:t>
            </a:r>
            <a:r>
              <a:rPr lang="en-US" sz="1600" b="1" dirty="0" smtClean="0">
                <a:latin typeface="Courier New" pitchFamily="49" charset="0"/>
              </a:rPr>
              <a:t>=John)"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searches for the entry in the default server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DN: example.com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No attributes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Scope: sub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Filter: </a:t>
            </a:r>
            <a:r>
              <a:rPr lang="en-US" sz="1200" dirty="0" err="1" smtClean="0"/>
              <a:t>givenName</a:t>
            </a:r>
            <a:r>
              <a:rPr lang="en-US" sz="1200" dirty="0" smtClean="0"/>
              <a:t>=John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No extensions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There is a similar non-standard "</a:t>
            </a:r>
            <a:r>
              <a:rPr lang="en-US" sz="2000" dirty="0" err="1" smtClean="0"/>
              <a:t>ldaps</a:t>
            </a:r>
            <a:r>
              <a:rPr lang="en-US" sz="2000" dirty="0" smtClean="0"/>
              <a:t>:" URL scheme for LDAP over SSL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Schema</a:t>
            </a:r>
          </a:p>
        </p:txBody>
      </p:sp>
      <p:sp>
        <p:nvSpPr>
          <p:cNvPr id="44035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Schema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Contents of the entries in a subtree are governed by a schema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Schema defines the </a:t>
            </a:r>
            <a:r>
              <a:rPr lang="en-US" sz="2400" i="1" dirty="0" smtClean="0"/>
              <a:t>attribute types</a:t>
            </a:r>
            <a:r>
              <a:rPr lang="en-US" sz="2400" dirty="0" smtClean="0"/>
              <a:t> that directory entries can contain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Attribute definitions includes a </a:t>
            </a:r>
            <a:r>
              <a:rPr lang="en-US" sz="2000" i="1" dirty="0" smtClean="0"/>
              <a:t>syntax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Most non-binary values in LDAPv3 use </a:t>
            </a:r>
            <a:r>
              <a:rPr lang="en-US" sz="1800" dirty="0" smtClean="0">
                <a:hlinkClick r:id="rId2" tooltip="UTF-8"/>
              </a:rPr>
              <a:t>UTF-8</a:t>
            </a:r>
            <a:r>
              <a:rPr lang="en-US" sz="1800" dirty="0" smtClean="0"/>
              <a:t> string syntax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For example, a "mail" attribute might contain the value "user@example.com"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 "jpegPhoto" attribute would contain photograph(s) in binary </a:t>
            </a:r>
            <a:r>
              <a:rPr lang="en-US" sz="1800" dirty="0" smtClean="0">
                <a:hlinkClick r:id="rId3" tooltip="JPEG"/>
              </a:rPr>
              <a:t>JPEG</a:t>
            </a:r>
            <a:r>
              <a:rPr lang="en-US" sz="1800" dirty="0" smtClean="0"/>
              <a:t>/JFIF format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 "member" attribute contains DNs of other directory entries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Attribute definitions also specify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whether the attribute is single-valued or multi-valued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how to search/compare the attribute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dirty="0" smtClean="0"/>
              <a:t>e.g. case-sensitive vs. case-insensitive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whether substring matching is supported, etc.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Schema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The schema defines </a:t>
            </a:r>
            <a:r>
              <a:rPr lang="en-US" i="1" dirty="0" smtClean="0"/>
              <a:t>object classes</a:t>
            </a:r>
            <a:endParaRPr lang="en-US" dirty="0" smtClean="0"/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Each entry must have an </a:t>
            </a:r>
            <a:r>
              <a:rPr lang="en-US" dirty="0" err="1" smtClean="0"/>
              <a:t>objectClass</a:t>
            </a:r>
            <a:r>
              <a:rPr lang="en-US" dirty="0" smtClean="0"/>
              <a:t> attribute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Containing named classes defined in the schema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The schema definition of the classes of an entry defines what kind of object the entry may represent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E.g. a person, organization or domain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The object class definitions also list which attributes the entry </a:t>
            </a:r>
            <a:r>
              <a:rPr lang="en-US" dirty="0" smtClean="0">
                <a:solidFill>
                  <a:srgbClr val="FF0000"/>
                </a:solidFill>
              </a:rPr>
              <a:t>MAY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MUST</a:t>
            </a:r>
            <a:r>
              <a:rPr lang="en-US" dirty="0" smtClean="0"/>
              <a:t> contain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For example, an entry representing a person might belong to the classes "top" and "person"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Schema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The schema defines </a:t>
            </a:r>
            <a:r>
              <a:rPr lang="en-US" i="1" dirty="0" smtClean="0"/>
              <a:t>object classes (cont.)</a:t>
            </a:r>
            <a:endParaRPr lang="en-US" dirty="0" smtClean="0"/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Membership in the "person" class would 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Require:</a:t>
            </a:r>
          </a:p>
          <a:p>
            <a:pPr lvl="3" eaLnBrk="1" hangingPunct="1">
              <a:lnSpc>
                <a:spcPct val="80000"/>
              </a:lnSpc>
            </a:pPr>
            <a:r>
              <a:rPr lang="en-US" dirty="0" smtClean="0"/>
              <a:t>the entry to contain the "</a:t>
            </a:r>
            <a:r>
              <a:rPr lang="en-US" dirty="0" err="1" smtClean="0"/>
              <a:t>sn</a:t>
            </a:r>
            <a:r>
              <a:rPr lang="en-US" dirty="0" smtClean="0"/>
              <a:t>" and "</a:t>
            </a:r>
            <a:r>
              <a:rPr lang="en-US" dirty="0" err="1" smtClean="0"/>
              <a:t>cn</a:t>
            </a:r>
            <a:r>
              <a:rPr lang="en-US" dirty="0" smtClean="0"/>
              <a:t>" attributes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Allow:</a:t>
            </a:r>
          </a:p>
          <a:p>
            <a:pPr lvl="3" eaLnBrk="1" hangingPunct="1">
              <a:lnSpc>
                <a:spcPct val="80000"/>
              </a:lnSpc>
            </a:pPr>
            <a:r>
              <a:rPr lang="en-US" dirty="0" smtClean="0"/>
              <a:t>the entry also to contain "</a:t>
            </a:r>
            <a:r>
              <a:rPr lang="en-US" dirty="0" err="1" smtClean="0"/>
              <a:t>userPassword</a:t>
            </a:r>
            <a:r>
              <a:rPr lang="en-US" dirty="0" smtClean="0"/>
              <a:t>", "</a:t>
            </a:r>
            <a:r>
              <a:rPr lang="en-US" dirty="0" err="1" smtClean="0"/>
              <a:t>telephoneNumber</a:t>
            </a:r>
            <a:r>
              <a:rPr lang="en-US" dirty="0" smtClean="0"/>
              <a:t>", and other attributes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Since entries may belong to multiple classes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Each entry has a complex of optional and mandatory attribute sets formed from the union of the object classes it represents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err="1" smtClean="0"/>
              <a:t>ObjectClasses</a:t>
            </a:r>
            <a:r>
              <a:rPr lang="en-US" dirty="0" smtClean="0"/>
              <a:t> can be inherited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A single entry can have multiple </a:t>
            </a:r>
            <a:r>
              <a:rPr lang="en-US" dirty="0" err="1" smtClean="0"/>
              <a:t>objectClasses</a:t>
            </a:r>
            <a:r>
              <a:rPr lang="en-US" dirty="0" smtClean="0"/>
              <a:t> to define the available and required attributes of the entry itself</a:t>
            </a:r>
          </a:p>
        </p:txBody>
      </p:sp>
    </p:spTree>
    <p:extLst>
      <p:ext uri="{BB962C8B-B14F-4D97-AF65-F5344CB8AC3E}">
        <p14:creationId xmlns:p14="http://schemas.microsoft.com/office/powerpoint/2010/main" val="244796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Schema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Includes various other information controlling directory entries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Most schema elements have a name and a globally unique </a:t>
            </a:r>
            <a:r>
              <a:rPr lang="en-US" sz="2000" dirty="0" smtClean="0">
                <a:hlinkClick r:id="rId2" tooltip="Object identifier"/>
              </a:rPr>
              <a:t>Object identifier</a:t>
            </a:r>
            <a:r>
              <a:rPr lang="en-US" sz="2000" dirty="0" smtClean="0"/>
              <a:t> (OID)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Directory servers may publish the directory schema controlling an entry at a base DN given by the entry's </a:t>
            </a:r>
            <a:r>
              <a:rPr lang="en-US" sz="2000" dirty="0" err="1" smtClean="0"/>
              <a:t>subschemaSubentry</a:t>
            </a:r>
            <a:r>
              <a:rPr lang="en-US" sz="2000" dirty="0" smtClean="0"/>
              <a:t> operational attribute</a:t>
            </a:r>
          </a:p>
          <a:p>
            <a:pPr marL="1143000" lvl="2" indent="-228600" eaLnBrk="1" hangingPunct="1">
              <a:lnSpc>
                <a:spcPct val="80000"/>
              </a:lnSpc>
            </a:pPr>
            <a:r>
              <a:rPr lang="en-US" sz="1800" dirty="0" smtClean="0"/>
              <a:t>An </a:t>
            </a:r>
            <a:r>
              <a:rPr lang="en-US" sz="1800" i="1" dirty="0" smtClean="0"/>
              <a:t>operational attribute</a:t>
            </a:r>
            <a:r>
              <a:rPr lang="en-US" sz="1800" dirty="0" smtClean="0"/>
              <a:t> describes operation of the directory rather than user information and is only returned from a search when it is explicitly requested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Server administrators can define their own schemas in addition to the standard ones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 schema for representing individual people within organizations is termed a white pages schema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Variations</a:t>
            </a:r>
          </a:p>
        </p:txBody>
      </p:sp>
      <p:sp>
        <p:nvSpPr>
          <p:cNvPr id="48131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Variations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A lot of the server operation is left to the implementer or administrator to decide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Accordingly, servers may be set up to support a wide variety of scenarios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For example, data storage in the server is not specified: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Server may use flat files, databases, or just be a gateway to some other server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Access control is not standardized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There has been work on standardization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There are commonly used models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Users' passwords may be stored in their entries or elsewhere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Server may refuse to perform operations when it wishes, and impose various limits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Most parts of LDAP are extensible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Examples: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One can define new operations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i="1" dirty="0" smtClean="0"/>
              <a:t>Controls</a:t>
            </a:r>
            <a:r>
              <a:rPr lang="en-US" sz="1600" dirty="0" smtClean="0"/>
              <a:t> may modify requests and responses, e.g. to request sorted search results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New search scopes and Bind methods can be defined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Attributes can have </a:t>
            </a:r>
            <a:r>
              <a:rPr lang="en-US" sz="1600" i="1" dirty="0" smtClean="0"/>
              <a:t>options</a:t>
            </a:r>
            <a:r>
              <a:rPr lang="en-US" sz="1600" dirty="0" smtClean="0"/>
              <a:t> that may modify their semantics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Other data models</a:t>
            </a:r>
          </a:p>
        </p:txBody>
      </p:sp>
      <p:sp>
        <p:nvSpPr>
          <p:cNvPr id="50179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LDAP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800600"/>
          </a:xfrm>
        </p:spPr>
        <p:txBody>
          <a:bodyPr/>
          <a:lstStyle/>
          <a:p>
            <a:pPr eaLnBrk="1" hangingPunct="1"/>
            <a:r>
              <a:rPr lang="en-US" sz="2800" smtClean="0">
                <a:hlinkClick r:id="rId2" tooltip="Directory Information Tree"/>
              </a:rPr>
              <a:t>LDAP directory tree</a:t>
            </a:r>
            <a:endParaRPr lang="en-US" sz="2800" smtClean="0"/>
          </a:p>
          <a:p>
            <a:pPr lvl="1" eaLnBrk="1" hangingPunct="1"/>
            <a:r>
              <a:rPr lang="en-US" sz="2400" smtClean="0"/>
              <a:t>Often reflects various</a:t>
            </a:r>
          </a:p>
          <a:p>
            <a:pPr lvl="2" eaLnBrk="1" hangingPunct="1"/>
            <a:r>
              <a:rPr lang="en-US" sz="2000" smtClean="0"/>
              <a:t>Political</a:t>
            </a:r>
          </a:p>
          <a:p>
            <a:pPr lvl="2" eaLnBrk="1" hangingPunct="1"/>
            <a:r>
              <a:rPr lang="en-US" sz="2000" smtClean="0"/>
              <a:t>Geographic</a:t>
            </a:r>
          </a:p>
          <a:p>
            <a:pPr lvl="2" eaLnBrk="1" hangingPunct="1"/>
            <a:r>
              <a:rPr lang="en-US" sz="2000" smtClean="0"/>
              <a:t>Organizational boundaries</a:t>
            </a:r>
          </a:p>
          <a:p>
            <a:pPr lvl="1" eaLnBrk="1" hangingPunct="1"/>
            <a:r>
              <a:rPr lang="en-US" sz="2400" smtClean="0"/>
              <a:t>Depends on the model chosen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Other data models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As LDAP has gained momentum: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Vendors have provided it as an access protocol to other services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Implementation then recasts the data to mimic the LDAP/X.500 model</a:t>
            </a:r>
          </a:p>
          <a:p>
            <a:pPr marL="1143000" lvl="2" indent="-228600" eaLnBrk="1" hangingPunct="1">
              <a:lnSpc>
                <a:spcPct val="80000"/>
              </a:lnSpc>
            </a:pPr>
            <a:r>
              <a:rPr lang="en-US" sz="1800" dirty="0" smtClean="0"/>
              <a:t>How closely this model is followed varies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For example:</a:t>
            </a:r>
          </a:p>
          <a:p>
            <a:pPr marL="1143000" lvl="2" indent="-228600" eaLnBrk="1" hangingPunct="1">
              <a:lnSpc>
                <a:spcPct val="80000"/>
              </a:lnSpc>
            </a:pPr>
            <a:r>
              <a:rPr lang="en-US" sz="1800" dirty="0" smtClean="0"/>
              <a:t>There is software to access </a:t>
            </a:r>
            <a:r>
              <a:rPr lang="en-US" sz="1800" dirty="0" smtClean="0">
                <a:hlinkClick r:id="rId2" tooltip="SQL"/>
              </a:rPr>
              <a:t>SQL</a:t>
            </a:r>
            <a:r>
              <a:rPr lang="en-US" sz="1800" dirty="0" smtClean="0"/>
              <a:t> databases through LDAP</a:t>
            </a:r>
          </a:p>
          <a:p>
            <a:pPr marL="1143000" lvl="2" indent="-228600" eaLnBrk="1" hangingPunct="1">
              <a:lnSpc>
                <a:spcPct val="80000"/>
              </a:lnSpc>
            </a:pPr>
            <a:r>
              <a:rPr lang="en-US" sz="1800" dirty="0" smtClean="0"/>
              <a:t>LDAP does not readily lend itself to this</a:t>
            </a:r>
          </a:p>
          <a:p>
            <a:pPr marL="1143000" lvl="2" indent="-228600" eaLnBrk="1" hangingPunct="1">
              <a:lnSpc>
                <a:spcPct val="80000"/>
              </a:lnSpc>
            </a:pPr>
            <a:r>
              <a:rPr lang="en-US" sz="1800" dirty="0" smtClean="0">
                <a:hlinkClick r:id="rId3" tooltip="X.500"/>
              </a:rPr>
              <a:t>X.500</a:t>
            </a:r>
            <a:r>
              <a:rPr lang="en-US" sz="1800" dirty="0" smtClean="0"/>
              <a:t> servers may support LDAP as well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Similarly, data which were previously held in other types of data stores are sometimes moved to LDAP directories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For example, Unix user and group information can be stored in LDAP and accessed via </a:t>
            </a:r>
            <a:r>
              <a:rPr lang="en-US" sz="2000" dirty="0" smtClean="0">
                <a:hlinkClick r:id="rId4" tooltip="Pluggable Authentication Modules"/>
              </a:rPr>
              <a:t>PAM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5" tooltip="Name Service Switch"/>
              </a:rPr>
              <a:t>NSS</a:t>
            </a:r>
            <a:r>
              <a:rPr lang="en-US" sz="2000" dirty="0" smtClean="0"/>
              <a:t> modules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LDAP is often used by other services for authentication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Usage</a:t>
            </a:r>
          </a:p>
        </p:txBody>
      </p:sp>
      <p:sp>
        <p:nvSpPr>
          <p:cNvPr id="52227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Usage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8392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dirty="0" smtClean="0"/>
              <a:t>Applications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Reasons to choose LDAP for a service: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Widely supported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600" dirty="0" smtClean="0"/>
              <a:t>Data presented in LDAP is available to many clients and libraries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LDAP is very general and includes basic security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600" dirty="0" smtClean="0"/>
              <a:t>Can support many types of applications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Choosing general protocols like LDAP and HTTP for various services: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Allows focusing on a few protocols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Instead of having to maintain and upgrade many specialized protocols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Two common applications of LDAP: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Computer user/group data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Address book information (persons, departments etc)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600" dirty="0" smtClean="0"/>
              <a:t>Many e-mail clients support LDAP lookups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Some tasks LDAP does not handle well: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Model a relational database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Data that is frequently updated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Data whose ordering must be preserved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600" dirty="0" smtClean="0"/>
              <a:t>An extension does exist for this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Usage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dirty="0" smtClean="0"/>
              <a:t>Naming structure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An LDAP server can return referrals to other servers for requests the server itself will not/can not serve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 naming structure for LDAP entries is needed so one can find a server holding a given DN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 structure already exists in the Domain name system (DNS)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600" dirty="0" smtClean="0"/>
              <a:t>Servers' top level names often mimic DNS names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If an organization has domain name foo.example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Its top level LDAP entry will therefore typically have the DN 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600" dirty="0" smtClean="0"/>
              <a:t>dc=foo,dc=example</a:t>
            </a:r>
          </a:p>
          <a:p>
            <a:pPr marL="2070100" lvl="4" indent="-228600" eaLnBrk="1" hangingPunct="1">
              <a:lnSpc>
                <a:spcPct val="80000"/>
              </a:lnSpc>
            </a:pPr>
            <a:r>
              <a:rPr lang="en-US" sz="1600" dirty="0" smtClean="0"/>
              <a:t>where dc means domain component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If the ldap server is also named ldap.foo.example, the organization's top level LDAP URL becomes </a:t>
            </a:r>
          </a:p>
          <a:p>
            <a:pPr marL="1600200" lvl="3" indent="-228600" eaLnBrk="1" hangingPunct="1">
              <a:lnSpc>
                <a:spcPct val="80000"/>
              </a:lnSpc>
            </a:pPr>
            <a:r>
              <a:rPr lang="en-US" sz="1600" dirty="0" smtClean="0"/>
              <a:t>ldap://ldap.foo.example/dc=foo,dc=example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Below the top level, the entry names will typically reflect the organization's internal structure or needs rather than DNS names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Terminology</a:t>
            </a:r>
          </a:p>
        </p:txBody>
      </p:sp>
      <p:sp>
        <p:nvSpPr>
          <p:cNvPr id="55299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Terminology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10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The LDAP terminology one can encounter can be confusing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Some of this confusion is due to misunderstandings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Other examples are due to its historical origins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Others arise when used with non-X.500 services that use different terminology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For example,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"LDAP" is sometimes used to refer to the protocol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dirty="0" smtClean="0"/>
              <a:t>Other times to the protocol and the data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An "LDAP directory" may be the data or also the access point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An "attribute" may be: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the attribute type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the contents of an attribute in a directory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an attribute description (an attribute type with </a:t>
            </a:r>
            <a:r>
              <a:rPr lang="en-US" sz="1800" i="1" dirty="0" smtClean="0"/>
              <a:t>options</a:t>
            </a:r>
            <a:r>
              <a:rPr lang="en-US" sz="1800" dirty="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An "anonymous" and an "unauthenticated" Bind are different Bind methods that both produce anonymous authentication state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So both terms are being used for both variants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The "</a:t>
            </a:r>
            <a:r>
              <a:rPr lang="en-US" sz="2000" dirty="0" err="1" smtClean="0"/>
              <a:t>uid</a:t>
            </a:r>
            <a:r>
              <a:rPr lang="en-US" sz="2000" dirty="0" smtClean="0"/>
              <a:t>" attribute should hold user names rather than numeric user 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LDAP is good for retrieving simple hierarchical type of data</a:t>
            </a:r>
          </a:p>
          <a:p>
            <a:pPr lvl="1"/>
            <a:r>
              <a:rPr lang="en-US" dirty="0" smtClean="0"/>
              <a:t>Lookup “directory” type of information</a:t>
            </a:r>
          </a:p>
          <a:p>
            <a:pPr lvl="1"/>
            <a:r>
              <a:rPr lang="en-US" dirty="0" smtClean="0"/>
              <a:t>The data is already organized</a:t>
            </a:r>
          </a:p>
          <a:p>
            <a:r>
              <a:rPr lang="en-US" dirty="0" smtClean="0"/>
              <a:t>LDAP is not good for relational type data</a:t>
            </a:r>
            <a:endParaRPr lang="en-US" dirty="0"/>
          </a:p>
          <a:p>
            <a:r>
              <a:rPr lang="en-US" dirty="0" smtClean="0"/>
              <a:t>LDAP is not a good choice when the data is changed or updated frequently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22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Resources: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http://www.ldapman.org/articles/intro_to_ldap.html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>
                <a:hlinkClick r:id="rId3"/>
              </a:rPr>
              <a:t>http://quark.humbug.org.au/publications/ldap/ldap_tut.html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/>
          <a:p>
            <a:r>
              <a:rPr lang="en-US" dirty="0" smtClean="0"/>
              <a:t>Which is </a:t>
            </a:r>
            <a:r>
              <a:rPr lang="en-US" b="1" i="1" dirty="0" smtClean="0"/>
              <a:t>not</a:t>
            </a:r>
            <a:r>
              <a:rPr lang="en-US" dirty="0" smtClean="0"/>
              <a:t> a good use for LDAP: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32621901"/>
              </p:ext>
            </p:ext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Chart" r:id="rId6" imgW="4571910" imgH="5143500" progId="MSGraph.Chart.8">
                  <p:embed followColorScheme="full"/>
                </p:oleObj>
              </mc:Choice>
              <mc:Fallback>
                <p:oleObj name="Chart" r:id="rId6" imgW="4571910" imgH="5143500" progId="MSGraph.Chart.8">
                  <p:embed followColorScheme="full"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510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419600" cy="4302125"/>
          </a:xfrm>
        </p:spPr>
        <p:txBody>
          <a:bodyPr>
            <a:no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Peoples names and phone numbers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Departments and  department members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Relational Data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mtClean="0"/>
              <a:t>User </a:t>
            </a:r>
            <a:r>
              <a:rPr lang="en-US" dirty="0" smtClean="0"/>
              <a:t>names, userids, and capabilities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LDAP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800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LDAP deployments today tend to use Domain Name </a:t>
            </a:r>
            <a:r>
              <a:rPr lang="en-US" sz="2800" dirty="0"/>
              <a:t>S</a:t>
            </a:r>
            <a:r>
              <a:rPr lang="en-US" sz="2800" dirty="0" smtClean="0"/>
              <a:t>ystem (DNS) names for structuring the topmost levels of the hierarchy</a:t>
            </a:r>
          </a:p>
          <a:p>
            <a:pPr lvl="1" eaLnBrk="1" hangingPunct="1"/>
            <a:r>
              <a:rPr lang="en-US" sz="2400" dirty="0" smtClean="0"/>
              <a:t>Deep inside the directory might appear entries representing </a:t>
            </a:r>
          </a:p>
          <a:p>
            <a:pPr lvl="2" eaLnBrk="1" hangingPunct="1"/>
            <a:r>
              <a:rPr lang="en-US" sz="2000" dirty="0" smtClean="0"/>
              <a:t>People</a:t>
            </a:r>
          </a:p>
          <a:p>
            <a:pPr lvl="2" eaLnBrk="1" hangingPunct="1"/>
            <a:r>
              <a:rPr lang="en-US" sz="2000" dirty="0" smtClean="0"/>
              <a:t>Organizational units</a:t>
            </a:r>
          </a:p>
          <a:p>
            <a:pPr lvl="2" eaLnBrk="1" hangingPunct="1"/>
            <a:r>
              <a:rPr lang="en-US" sz="2000" dirty="0" smtClean="0"/>
              <a:t>Printers</a:t>
            </a:r>
          </a:p>
          <a:p>
            <a:pPr lvl="2" eaLnBrk="1" hangingPunct="1"/>
            <a:r>
              <a:rPr lang="en-US" sz="2000" dirty="0" smtClean="0"/>
              <a:t>Documents</a:t>
            </a:r>
          </a:p>
          <a:p>
            <a:pPr lvl="2" eaLnBrk="1" hangingPunct="1"/>
            <a:r>
              <a:rPr lang="en-US" sz="2000" dirty="0" smtClean="0"/>
              <a:t>Groups of people </a:t>
            </a:r>
          </a:p>
          <a:p>
            <a:pPr lvl="2" eaLnBrk="1" hangingPunct="1"/>
            <a:r>
              <a:rPr lang="en-US" sz="2000" dirty="0" smtClean="0"/>
              <a:t>Anything else which represents a given tree entry (or multiple entries)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LDAP Data Structure</a:t>
            </a:r>
          </a:p>
        </p:txBody>
      </p:sp>
      <p:pic>
        <p:nvPicPr>
          <p:cNvPr id="9219" name="Picture 6" descr="directory-tree-hierachial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2227263"/>
            <a:ext cx="4038600" cy="3505200"/>
          </a:xfrm>
        </p:spPr>
      </p:pic>
      <p:pic>
        <p:nvPicPr>
          <p:cNvPr id="9220" name="Picture 7" descr="directory-tree-flat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8200" y="2697163"/>
            <a:ext cx="4038600" cy="2563812"/>
          </a:xfrm>
        </p:spPr>
      </p:pic>
      <p:sp>
        <p:nvSpPr>
          <p:cNvPr id="9221" name="Text Box 8"/>
          <p:cNvSpPr txBox="1">
            <a:spLocks noChangeArrowheads="1"/>
          </p:cNvSpPr>
          <p:nvPr/>
        </p:nvSpPr>
        <p:spPr bwMode="auto">
          <a:xfrm>
            <a:off x="457200" y="1752600"/>
            <a:ext cx="1314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Hierarchical</a:t>
            </a:r>
          </a:p>
        </p:txBody>
      </p:sp>
      <p:sp>
        <p:nvSpPr>
          <p:cNvPr id="9222" name="Text Box 9"/>
          <p:cNvSpPr txBox="1">
            <a:spLocks noChangeArrowheads="1"/>
          </p:cNvSpPr>
          <p:nvPr/>
        </p:nvSpPr>
        <p:spPr bwMode="auto">
          <a:xfrm>
            <a:off x="5013325" y="1790700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Flat</a:t>
            </a:r>
          </a:p>
        </p:txBody>
      </p:sp>
      <p:sp>
        <p:nvSpPr>
          <p:cNvPr id="9223" name="Text Box 10"/>
          <p:cNvSpPr txBox="1">
            <a:spLocks noChangeArrowheads="1"/>
          </p:cNvSpPr>
          <p:nvPr/>
        </p:nvSpPr>
        <p:spPr bwMode="auto">
          <a:xfrm>
            <a:off x="212725" y="6208713"/>
            <a:ext cx="1585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dc: domain component</a:t>
            </a:r>
          </a:p>
          <a:p>
            <a:r>
              <a:rPr lang="en-US" sz="1200"/>
              <a:t>ou: organizational unit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LDAP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800600"/>
          </a:xfrm>
        </p:spPr>
        <p:txBody>
          <a:bodyPr/>
          <a:lstStyle/>
          <a:p>
            <a:pPr eaLnBrk="1" hangingPunct="1"/>
            <a:r>
              <a:rPr lang="en-US" smtClean="0"/>
              <a:t>Current version is LDAPv3</a:t>
            </a:r>
          </a:p>
          <a:p>
            <a:pPr lvl="1" eaLnBrk="1" hangingPunct="1"/>
            <a:r>
              <a:rPr lang="en-US" smtClean="0"/>
              <a:t>Specified in a series of Internet Engineering Task Force Standard Track Requests for comments (RFCs) </a:t>
            </a:r>
          </a:p>
          <a:p>
            <a:pPr lvl="2" eaLnBrk="1" hangingPunct="1"/>
            <a:r>
              <a:rPr lang="en-US" smtClean="0"/>
              <a:t>Detailed in RFC 4510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Origin and influences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BARVISIBLE" val="True"/>
  <p:tag name="CSVFORMAT" val="8"/>
  <p:tag name="COUNTDOWNSTYLE" val="-1"/>
  <p:tag name="COUNTDOWNSECONDS" val="10"/>
  <p:tag name="BACKUPSESSIONS" val="True"/>
  <p:tag name="REVIEWONLY" val="False"/>
  <p:tag name="RACEENDPOINTS" val="100"/>
  <p:tag name="PARTICIPANTSINLEADERBOARD" val="5"/>
  <p:tag name="BUBBLESIZEVISIBLE" val="True"/>
  <p:tag name="CUSTOMGRIDBACKCOLOR" val="-2830136"/>
  <p:tag name="CUSTOMCELLBACKCOLOR3" val="-268652"/>
  <p:tag name="DISPLAYDEVICENUMBER" val="True"/>
  <p:tag name="AUTOSIZEGRID" val="True"/>
  <p:tag name="POLLINGCYCLE" val="2"/>
  <p:tag name="INCLUDENONRESPONDERS" val="False"/>
  <p:tag name="CORRECTPOINTVALUE" val="1"/>
  <p:tag name="ZEROBASED" val="False"/>
  <p:tag name="FIBDISPLAYRESULTS" val="True"/>
  <p:tag name="PRRESPONSE1" val="10"/>
  <p:tag name="PRRESPONSE5" val="6"/>
  <p:tag name="PRRESPONSE9" val="2"/>
  <p:tag name="TASKPANEKEY" val="a61847d1-9cde-48c7-8add-8790a0dff027"/>
  <p:tag name="USESECONDARYMONITOR" val="True"/>
  <p:tag name="ANSWERNOWTEXT" val="Answer Now"/>
  <p:tag name="INPUTSOURCE" val="1"/>
  <p:tag name="CHARTVALUEFORMAT" val="0%"/>
  <p:tag name="STDCHART" val="1"/>
  <p:tag name="TEAMSINLEADERBOARD" val="5"/>
  <p:tag name="BUBBLEGROUPING" val="3"/>
  <p:tag name="CUSTOMCELLBACKCOLOR2" val="-13395457"/>
  <p:tag name="DISPLAYDEVICEID" val="True"/>
  <p:tag name="GRIDPOSITION" val="1"/>
  <p:tag name="RESETCHARTS" val="True"/>
  <p:tag name="INCORRECTPOINTVALUE" val="0"/>
  <p:tag name="CHARTSCALE" val="True"/>
  <p:tag name="FIBDISPLAYKEYWORDS" val="True"/>
  <p:tag name="PRRESPONSE6" val="5"/>
  <p:tag name="SHOWFLASHWARNING" val="True"/>
  <p:tag name="RESPCOUNTERSTYLE" val="-1"/>
  <p:tag name="ALLOWDUPLICATES" val="False"/>
  <p:tag name="AUTOUPDATEALIASES" val="True"/>
  <p:tag name="MAXRESPONDERS" val="5"/>
  <p:tag name="CUSTOMCELLFORECOLOR" val="-16777216"/>
  <p:tag name="DISPLAYNAME" val="True"/>
  <p:tag name="GRIDFONTSIZE" val="12"/>
  <p:tag name="INCLUDEPPT" val="True"/>
  <p:tag name="AUTOADJUSTPARTRANGE" val="True"/>
  <p:tag name="PRRESPONSE2" val="9"/>
  <p:tag name="PRRESPONSE8" val="3"/>
  <p:tag name="POWERPOINTVERSION" val="14.0"/>
  <p:tag name="RESPCOUNTERFORMAT" val="0"/>
  <p:tag name="AUTOADVANCE" val="False"/>
  <p:tag name="SKIPREMAININGRACESLIDES" val="True"/>
  <p:tag name="CUSTOMCELLBACKCOLOR1" val="-657956"/>
  <p:tag name="GRIDROTATIONINTERVAL" val="2"/>
  <p:tag name="MULTIRESPDIVISOR" val="1"/>
  <p:tag name="ADVANCEDSETTINGSVIEW" val="False"/>
  <p:tag name="PRRESPONSE4" val="7"/>
  <p:tag name="RESPTABLESTYLE" val="-1"/>
  <p:tag name="RACERSMAXDISPLAYED" val="5"/>
  <p:tag name="DEFAULTNUMTEAMS" val="5"/>
  <p:tag name="GRIDSIZE" val="{Width=800, Height=600}"/>
  <p:tag name="REALTIMEBACKUP" val="False"/>
  <p:tag name="PRRESPONSE3" val="8"/>
  <p:tag name="SAVECSVWITHSESSION" val="False"/>
  <p:tag name="BACKUPMAINTENANCE" val="7"/>
  <p:tag name="BUBBLEVALUEFORMAT" val="0.0"/>
  <p:tag name="CHARTCOLORS" val="0"/>
  <p:tag name="FIBNUMRESULTS" val="5"/>
  <p:tag name="ALWAYSOPENPOLL" val="False"/>
  <p:tag name="ROTATIONINTERVAL" val="2"/>
  <p:tag name="USESCHEMECOLORS" val="True"/>
  <p:tag name="REALTIMEBACKUPPATH" val="(None)"/>
  <p:tag name="BULLETTYPE" val="3"/>
  <p:tag name="BUBBLENAMEVISIBLE" val="True"/>
  <p:tag name="ALLOWUSERFEEDBACK" val="True"/>
  <p:tag name="ANSWERNOWSTYLE" val="-1"/>
  <p:tag name="GRIDOPACITY" val="90"/>
  <p:tag name="PRRESPONSE10" val="1"/>
  <p:tag name="CHARTLABELS" val="1"/>
  <p:tag name="RACEANIMATIONSPEED" val="3"/>
  <p:tag name="NUMRESPONSES" val="1"/>
  <p:tag name="CUSTOMCELLBACKCOLOR4" val="-8355712"/>
  <p:tag name="PRRESPONSE7" val="4"/>
  <p:tag name="FIBINCLUDEOTHER" val="True"/>
  <p:tag name="DELIMITERS" val="3.1"/>
  <p:tag name="EXPANDSHOWBAR" val="True"/>
  <p:tag name="WASPOLLED" val="D2447627465E4CBBAC8C9E982EDA8457"/>
  <p:tag name="TPVERSION" val="5"/>
  <p:tag name="TPFULLVERSION" val="5.3.1.3337"/>
  <p:tag name="PPTVERSION" val="15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620D9BAB2081495FB02D6B22E663625F"/>
  <p:tag name="SLIDEID" val="620D9BAB2081495FB02D6B22E663625F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Which is not a good use for LDAP:"/>
  <p:tag name="ANSWERSALIAS" val="Peoples names and phone numbers|smicln|Departments and members|smicln|Relational Data|smicln|Users, userids, and capablities"/>
  <p:tag name="VALUES" val="No Value|smicln|No Value|smicln|No Value|smicln|No Value"/>
  <p:tag name="RESPONSESGATHERED" val="True"/>
  <p:tag name="TOTALRESPONSES" val="52"/>
  <p:tag name="RESPONSECOUNT" val="52"/>
  <p:tag name="SLICED" val="False"/>
  <p:tag name="RESPONSES" val="2;3;3;3;3;1;3;3;3;3;3;3;3;3;3;3;3;3;3;3;3;3;3;3;-;1;3;1;4;-;4;3;3;3;-;-;3;3;1;3;3;3;3;4;3;3;3;3;-;2;3;3;-;4;3;3;3;4;"/>
  <p:tag name="CHARTSTRINGSTD" val="4 2 41 5"/>
  <p:tag name="CHARTSTRINGREV" val="5 41 2 4"/>
  <p:tag name="CHARTSTRINGSTDPER" val="0.0769230769230769 0.0384615384615385 0.788461538461538 0.0961538461538462"/>
  <p:tag name="CHARTSTRINGREVPER" val="0.0961538461538462 0.788461538461538 0.0384615384615385 0.0769230769230769"/>
  <p:tag name="ANONYMOUSTEMP" val="False"/>
  <p:tag name="TYPE" val="MultiChoiceSlide"/>
  <p:tag name="TPQUESTIONXML" val="﻿&lt;?xml version=&quot;1.0&quot; encoding=&quot;utf-8&quot;?&gt;&#10;&lt;questionlist&gt;&#10;    &lt;properties&gt;&#10;        &lt;guid&gt;3FEDAA9835BC4504B83AEFB53381600D&lt;/guid&gt;&#10;        &lt;description /&gt;&#10;        &lt;date&gt;11/6/2013 1:56:4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B36852CD2DB41F497D8ABD80E98F644&lt;/guid&gt;&#10;            &lt;repollguid&gt;1B2AD2B10B234229B715E47467A07837&lt;/repollguid&gt;&#10;            &lt;sourceid&gt;92E9E72613FF43839FC8290B4E38F4C6&lt;/sourceid&gt;&#10;            &lt;questiontext&gt;Which is not a good use for LDAP: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FA37C2C2BD164FF8BB8E0350FF136BD4&lt;/guid&gt;&#10;                    &lt;answertext&gt;Peoples names and phone numbers &lt;/answertext&gt;&#10;                    &lt;valuetype&gt;-1&lt;/valuetype&gt;&#10;                &lt;/answer&gt;&#10;                &lt;answer&gt;&#10;                    &lt;guid&gt;A6B04BA8E7F84C3C935973E4E32ABADD&lt;/guid&gt;&#10;                    &lt;answertext&gt;Departments and members &lt;/answertext&gt;&#10;                    &lt;valuetype&gt;-1&lt;/valuetype&gt;&#10;                &lt;/answer&gt;&#10;                &lt;answer&gt;&#10;                    &lt;guid&gt;F365866226A34546BE02DF6191AA01D0&lt;/guid&gt;&#10;                    &lt;answertext&gt;Relational Data &lt;/answertext&gt;&#10;                    &lt;valuetype&gt;1&lt;/valuetype&gt;&#10;                &lt;/answer&gt;&#10;                &lt;answer&gt;&#10;                    &lt;guid&gt;88A70B57A19540358B77F431BE64225C&lt;/guid&gt;&#10;                    &lt;answertext&gt;Users, userids, and capablities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Which is not a good use for LDAP:[;crlf;]57[;]58[;]57[;]False[;]54[;][;crlf;]2.94736842105263[;]3[;]0.223296878269436[;]0.0498614958448753[;crlf;]0[;]-1[;]Peoples names and phone numbers1[;]Peoples names and phone numbers[;][;crlf;]3[;]-1[;]Departments and  department members2[;]Departments and  department members[;][;crlf;]54[;]1[;]Relational Data3[;]Relational Data[;][;crlf;]0[;]-1[;]User names, userids, and capabilities4[;]User names, userids, and capabilities[;]"/>
  <p:tag name="HASRESULTS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  <p:tag name="TYPE" val="0"/>
  <p:tag name="NUMBERFORMAT" val="0"/>
  <p:tag name="LABELFORMAT" val="1"/>
  <p:tag name="DEFINEDCOLORS" val="3,6,10,45,32,50,13,4,9,55,1"/>
  <p:tag name="COLORTYPE" val="CORRECTINCORREC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03"/>
  <p:tag name="FONTSIZE" val="32"/>
  <p:tag name="BULLETTYPE" val="ppBulletArabicPeriod"/>
  <p:tag name="ANSWERTEXT" val="Peoples names and phone numbers&#10;Departments and members&#10;Relational Data&#10;Users, userids, and capablities"/>
  <p:tag name="ZEROBASED" val="False"/>
</p:tagLst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1845</TotalTime>
  <Words>3039</Words>
  <Application>Microsoft Office PowerPoint</Application>
  <PresentationFormat>On-screen Show (4:3)</PresentationFormat>
  <Paragraphs>466</Paragraphs>
  <Slides>58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4" baseType="lpstr">
      <vt:lpstr>Arial</vt:lpstr>
      <vt:lpstr>Courier New</vt:lpstr>
      <vt:lpstr>Times New Roman</vt:lpstr>
      <vt:lpstr>Wingdings</vt:lpstr>
      <vt:lpstr>Quadrant</vt:lpstr>
      <vt:lpstr>Microsoft Graph Chart</vt:lpstr>
      <vt:lpstr>LDAP</vt:lpstr>
      <vt:lpstr>Lightweight Directory Access Protocol</vt:lpstr>
      <vt:lpstr>LDAP</vt:lpstr>
      <vt:lpstr>LDAP</vt:lpstr>
      <vt:lpstr>LDAP</vt:lpstr>
      <vt:lpstr>LDAP</vt:lpstr>
      <vt:lpstr>LDAP Data Structure</vt:lpstr>
      <vt:lpstr>LDAP</vt:lpstr>
      <vt:lpstr>Origin and influences</vt:lpstr>
      <vt:lpstr>Origin and influences</vt:lpstr>
      <vt:lpstr>Origin and influences</vt:lpstr>
      <vt:lpstr>Origin and influences</vt:lpstr>
      <vt:lpstr>Origin and influences</vt:lpstr>
      <vt:lpstr>Origin and influences</vt:lpstr>
      <vt:lpstr>Origin and influences</vt:lpstr>
      <vt:lpstr>Protocol overview</vt:lpstr>
      <vt:lpstr>Protocol overview</vt:lpstr>
      <vt:lpstr>Protocol overview</vt:lpstr>
      <vt:lpstr>Protocol overview</vt:lpstr>
      <vt:lpstr>Directory structure</vt:lpstr>
      <vt:lpstr>Directory structure</vt:lpstr>
      <vt:lpstr>Directory structure</vt:lpstr>
      <vt:lpstr>Directory structure</vt:lpstr>
      <vt:lpstr>Directory structure</vt:lpstr>
      <vt:lpstr>Directory structure</vt:lpstr>
      <vt:lpstr>Operations</vt:lpstr>
      <vt:lpstr>Operations</vt:lpstr>
      <vt:lpstr>Operations: StartTLS</vt:lpstr>
      <vt:lpstr>Operations: StartTLS</vt:lpstr>
      <vt:lpstr>Operations: Bind (authenticate)</vt:lpstr>
      <vt:lpstr>Operations: Search and Compare</vt:lpstr>
      <vt:lpstr>Operations: Search and Compare</vt:lpstr>
      <vt:lpstr>Operations: Update operations</vt:lpstr>
      <vt:lpstr>Operations: Update operations</vt:lpstr>
      <vt:lpstr>Operations: Update operations</vt:lpstr>
      <vt:lpstr>Operations: Extended operations</vt:lpstr>
      <vt:lpstr>Operations:</vt:lpstr>
      <vt:lpstr>Operations:</vt:lpstr>
      <vt:lpstr>LDAP URLs</vt:lpstr>
      <vt:lpstr>LDAP URLs</vt:lpstr>
      <vt:lpstr>LDAP URLs</vt:lpstr>
      <vt:lpstr>Schema</vt:lpstr>
      <vt:lpstr>Schema</vt:lpstr>
      <vt:lpstr>Schema</vt:lpstr>
      <vt:lpstr>Schema</vt:lpstr>
      <vt:lpstr>Schema</vt:lpstr>
      <vt:lpstr>Variations</vt:lpstr>
      <vt:lpstr>Variations</vt:lpstr>
      <vt:lpstr>Other data models</vt:lpstr>
      <vt:lpstr>Other data models</vt:lpstr>
      <vt:lpstr>Usage</vt:lpstr>
      <vt:lpstr>Usage</vt:lpstr>
      <vt:lpstr>Usage</vt:lpstr>
      <vt:lpstr>Terminology</vt:lpstr>
      <vt:lpstr>Terminology</vt:lpstr>
      <vt:lpstr>Closing remarks</vt:lpstr>
      <vt:lpstr>Resources:</vt:lpstr>
      <vt:lpstr>Which is not a good use for LDAP: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Kombol, Tony</cp:lastModifiedBy>
  <cp:revision>75</cp:revision>
  <cp:lastPrinted>1601-01-01T00:00:00Z</cp:lastPrinted>
  <dcterms:created xsi:type="dcterms:W3CDTF">1601-01-01T00:00:00Z</dcterms:created>
  <dcterms:modified xsi:type="dcterms:W3CDTF">2016-04-04T21:51:30Z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