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7" r:id="rId2"/>
    <p:sldId id="290" r:id="rId3"/>
    <p:sldId id="258" r:id="rId4"/>
    <p:sldId id="291" r:id="rId5"/>
    <p:sldId id="311" r:id="rId6"/>
    <p:sldId id="313" r:id="rId7"/>
    <p:sldId id="292" r:id="rId8"/>
    <p:sldId id="288" r:id="rId9"/>
    <p:sldId id="259" r:id="rId10"/>
    <p:sldId id="293" r:id="rId11"/>
    <p:sldId id="294" r:id="rId12"/>
    <p:sldId id="296" r:id="rId13"/>
    <p:sldId id="287" r:id="rId14"/>
    <p:sldId id="260" r:id="rId15"/>
    <p:sldId id="298" r:id="rId16"/>
    <p:sldId id="299" r:id="rId17"/>
    <p:sldId id="286" r:id="rId18"/>
    <p:sldId id="261" r:id="rId19"/>
    <p:sldId id="300" r:id="rId20"/>
    <p:sldId id="301" r:id="rId21"/>
    <p:sldId id="302" r:id="rId22"/>
    <p:sldId id="303" r:id="rId23"/>
    <p:sldId id="262" r:id="rId24"/>
    <p:sldId id="263" r:id="rId25"/>
    <p:sldId id="314" r:id="rId26"/>
    <p:sldId id="267" r:id="rId27"/>
    <p:sldId id="269" r:id="rId28"/>
    <p:sldId id="316" r:id="rId29"/>
    <p:sldId id="271" r:id="rId30"/>
    <p:sldId id="317" r:id="rId31"/>
    <p:sldId id="321" r:id="rId32"/>
    <p:sldId id="273" r:id="rId33"/>
    <p:sldId id="304" r:id="rId34"/>
    <p:sldId id="305" r:id="rId35"/>
    <p:sldId id="289" r:id="rId36"/>
    <p:sldId id="275" r:id="rId37"/>
    <p:sldId id="306" r:id="rId38"/>
    <p:sldId id="282" r:id="rId39"/>
    <p:sldId id="283" r:id="rId40"/>
    <p:sldId id="309" r:id="rId41"/>
    <p:sldId id="284" r:id="rId42"/>
    <p:sldId id="285" r:id="rId43"/>
    <p:sldId id="322" r:id="rId44"/>
    <p:sldId id="310" r:id="rId45"/>
    <p:sldId id="320" r:id="rId46"/>
  </p:sldIdLst>
  <p:sldSz cx="9144000" cy="6858000" type="screen4x3"/>
  <p:notesSz cx="6858000" cy="9144000"/>
  <p:custDataLst>
    <p:tags r:id="rId4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5253016"/>
        <c:axId val="505253408"/>
        <c:axId val="438652936"/>
      </c:bar3DChart>
      <c:catAx>
        <c:axId val="505253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5253408"/>
        <c:crosses val="autoZero"/>
        <c:auto val="1"/>
        <c:lblAlgn val="ctr"/>
        <c:lblOffset val="100"/>
        <c:noMultiLvlLbl val="0"/>
      </c:catAx>
      <c:valAx>
        <c:axId val="505253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5253016"/>
        <c:crosses val="autoZero"/>
        <c:crossBetween val="between"/>
      </c:valAx>
      <c:serAx>
        <c:axId val="438652936"/>
        <c:scaling>
          <c:orientation val="minMax"/>
        </c:scaling>
        <c:delete val="0"/>
        <c:axPos val="b"/>
        <c:majorTickMark val="out"/>
        <c:minorTickMark val="none"/>
        <c:tickLblPos val="nextTo"/>
        <c:crossAx val="505253408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165A5A35-1501-4C07-9D27-93B5E7E89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9ADFF-DA82-4928-B548-892CD3B48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F321D-96AD-42D8-83A5-E93E3D97C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FFF6C-085A-4314-8044-67D1FB151E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FFF6C-085A-4314-8044-67D1FB151E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3903341476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559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4828D-BB32-43BB-A322-45DA3E0B2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73C29-40C7-4FE6-BA69-844B9FF57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03A8F-2366-4419-A42D-12513897A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90FB8-3650-4720-AAB7-A522FE90D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D7469-4012-4255-9AE6-E2EBAEDC9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95A20-C6F8-4770-874A-E83BB9CEE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5EC37-6E3C-42D5-95C2-48D156FF1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A7D8B-1D38-4E20-BA15-2F047EC1D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A0AFFF6C-085A-4314-8044-67D1FB151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46088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46091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5" r:id="rId12"/>
    <p:sldLayoutId id="214748370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X.509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Kerberos_(protocol)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4515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quark.humbug.org.au/publications/ldap/ldap_tut.html" TargetMode="External"/><Relationship Id="rId2" Type="http://schemas.openxmlformats.org/officeDocument/2006/relationships/hyperlink" Target="http://www.ldapman.org/articles/intro_to_ldap.html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3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Lightweight Directory Access Protocol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LDAP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X.500 directory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Accessed via the X.500 Directory Access Protocol (</a:t>
            </a:r>
            <a:r>
              <a:rPr lang="en-US" sz="2000" dirty="0" smtClean="0"/>
              <a:t>DAP)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Required the Open Systems Interconnection (OSI) protocol stack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LDAP originally intended to be a "lightweight" alternative protocol for accessing X.500 directory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Through the simpler TCP/IP protocol stack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Model of directory access was borrowed from other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Standalone LDAP directory servers followed</a:t>
            </a:r>
          </a:p>
          <a:p>
            <a:pPr lvl="1" eaLnBrk="1" hangingPunct="1"/>
            <a:r>
              <a:rPr lang="en-US" smtClean="0"/>
              <a:t>Also directory servers supporting both DAP and LDAP</a:t>
            </a:r>
          </a:p>
          <a:p>
            <a:pPr eaLnBrk="1" hangingPunct="1"/>
            <a:r>
              <a:rPr lang="en-US" smtClean="0"/>
              <a:t>LDAP has become popular in enterprises</a:t>
            </a:r>
          </a:p>
          <a:p>
            <a:pPr lvl="1" eaLnBrk="1" hangingPunct="1"/>
            <a:r>
              <a:rPr lang="en-US" smtClean="0"/>
              <a:t>Removed any need to deploy an OSI network</a:t>
            </a:r>
          </a:p>
          <a:p>
            <a:pPr eaLnBrk="1" hangingPunct="1"/>
            <a:r>
              <a:rPr lang="en-US" smtClean="0"/>
              <a:t>X.500 directory protocols including DAP can also be used directly over TCP/IP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Early engineering stages of LDAP</a:t>
            </a:r>
          </a:p>
          <a:p>
            <a:pPr lvl="1" eaLnBrk="1" hangingPunct="1"/>
            <a:r>
              <a:rPr lang="en-US" dirty="0" smtClean="0"/>
              <a:t>Known as </a:t>
            </a:r>
            <a:r>
              <a:rPr lang="en-US" i="1" dirty="0" smtClean="0"/>
              <a:t>Lightweight Directory Browsing Protocol</a:t>
            </a:r>
            <a:r>
              <a:rPr lang="en-US" dirty="0" smtClean="0"/>
              <a:t>, or </a:t>
            </a:r>
            <a:r>
              <a:rPr lang="en-US" i="1" dirty="0" smtClean="0"/>
              <a:t>LDBP</a:t>
            </a:r>
            <a:endParaRPr lang="en-US" dirty="0" smtClean="0"/>
          </a:p>
          <a:p>
            <a:pPr lvl="1" eaLnBrk="1" hangingPunct="1"/>
            <a:r>
              <a:rPr lang="en-US" dirty="0" smtClean="0"/>
              <a:t>Renamed as the scope of the protocol was expanded to include:</a:t>
            </a:r>
          </a:p>
          <a:p>
            <a:pPr lvl="2" eaLnBrk="1" hangingPunct="1"/>
            <a:r>
              <a:rPr lang="en-US" dirty="0" smtClean="0"/>
              <a:t>Directory browsing and searching functions</a:t>
            </a:r>
          </a:p>
          <a:p>
            <a:pPr lvl="2" eaLnBrk="1" hangingPunct="1"/>
            <a:r>
              <a:rPr lang="en-US" dirty="0" smtClean="0"/>
              <a:t>Directory update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Protocol overview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Protocol overview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Client starts an LDAP session by connecting to an LDAP server</a:t>
            </a:r>
          </a:p>
          <a:p>
            <a:pPr lvl="1" eaLnBrk="1" hangingPunct="1"/>
            <a:r>
              <a:rPr lang="en-US" sz="2400" dirty="0" smtClean="0"/>
              <a:t>Default on TCP port 389</a:t>
            </a:r>
          </a:p>
          <a:p>
            <a:pPr eaLnBrk="1" hangingPunct="1"/>
            <a:r>
              <a:rPr lang="en-US" sz="2800" dirty="0" smtClean="0"/>
              <a:t>Client sends operation requests to the server</a:t>
            </a:r>
          </a:p>
          <a:p>
            <a:pPr lvl="1" eaLnBrk="1" hangingPunct="1"/>
            <a:r>
              <a:rPr lang="en-US" sz="2400" dirty="0" smtClean="0"/>
              <a:t>Server sends responses in turn (e.g. whenever it wants)</a:t>
            </a:r>
          </a:p>
          <a:p>
            <a:pPr eaLnBrk="1" hangingPunct="1"/>
            <a:r>
              <a:rPr lang="en-US" sz="2800" dirty="0" smtClean="0"/>
              <a:t>With some exceptions the client need not wait for a response before sending the next request</a:t>
            </a:r>
          </a:p>
          <a:p>
            <a:pPr lvl="1" eaLnBrk="1" hangingPunct="1"/>
            <a:r>
              <a:rPr lang="en-US" sz="2400" dirty="0" smtClean="0"/>
              <a:t>Server may send the responses in any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b="1" dirty="0" smtClean="0"/>
              <a:t>Protocol overview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Client may request the following operations: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Start TLS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Optional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Protect the connection with Transport Layer Security (TLS)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Bind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Authenticate and specify LDAP protocol version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Search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Search for and/or retrieve directory entries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Compare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Test if a named entry contains a given attribute value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Add a new entry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Delete an entry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Modify an entry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Modify Distinguished Name (DN)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Move or rename an entry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Abandon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Abort a previous request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Extended Operation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Generic operation used to define other operations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Unbind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Close the connection (not the inverse of Bind)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Server may send "Unsolicited Notifications“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Not responses to any request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e.g. Warning of an impending connection time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Protocol overview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7593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Common way of making a secure LDAP communication is using an SSL tunnel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Denoted in LDAP URLs by using the URL scheme "</a:t>
            </a:r>
            <a:r>
              <a:rPr lang="en-US" sz="2400" dirty="0" err="1" smtClean="0"/>
              <a:t>ldaps</a:t>
            </a:r>
            <a:r>
              <a:rPr lang="en-US" sz="2400" dirty="0" smtClean="0"/>
              <a:t>"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Default port for LDAP over SSL is 636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Use of LDAP over SSL was common in LDAP Version 2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LDAPv2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Was never standardized in any formal specification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Usage has been deprecated along with LDAPv2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Officially retired in 2003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LDAP is defined in terms of ASN.1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Protocol messages are encoded in the binary format 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Uses textual representations for a number of ASN.1 fields/types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Protocol access of LDAP directories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D</a:t>
            </a:r>
            <a:r>
              <a:rPr lang="en-US" dirty="0" smtClean="0"/>
              <a:t>irectory is a tree of directory entries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Entry consists of a set of attributes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An attribute has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a name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an </a:t>
            </a:r>
            <a:r>
              <a:rPr lang="en-US" sz="1800" i="1" dirty="0" smtClean="0"/>
              <a:t>attribute type</a:t>
            </a:r>
            <a:r>
              <a:rPr lang="en-US" sz="1800" dirty="0" smtClean="0"/>
              <a:t> or </a:t>
            </a:r>
            <a:r>
              <a:rPr lang="en-US" sz="1800" i="1" dirty="0" smtClean="0"/>
              <a:t>attribute description</a:t>
            </a:r>
            <a:endParaRPr lang="en-US" sz="1800" dirty="0" smtClean="0"/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one or more values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Attributes are defined in a </a:t>
            </a:r>
            <a:r>
              <a:rPr lang="en-US" i="1" dirty="0" smtClean="0"/>
              <a:t>schema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Each entry has a unique identifier: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200" i="1" dirty="0" smtClean="0"/>
              <a:t>Distinguished Name</a:t>
            </a:r>
            <a:r>
              <a:rPr lang="en-US" sz="2200" dirty="0" smtClean="0"/>
              <a:t> (DN)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Consists of its </a:t>
            </a:r>
            <a:r>
              <a:rPr lang="en-US" sz="1800" i="1" dirty="0" smtClean="0"/>
              <a:t>Relative Distinguished Name</a:t>
            </a:r>
            <a:r>
              <a:rPr lang="en-US" sz="1800" dirty="0" smtClean="0"/>
              <a:t> (RDN) constructed from some attribute(s) in the entry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Followed by the parent entry's DN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Think of the 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DN as a full filename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RDN as a relative filename in a folder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382000" cy="4302125"/>
          </a:xfrm>
        </p:spPr>
        <p:txBody>
          <a:bodyPr/>
          <a:lstStyle/>
          <a:p>
            <a:pPr eaLnBrk="1" hangingPunct="1"/>
            <a:r>
              <a:rPr lang="en-US" dirty="0" smtClean="0"/>
              <a:t>DN may change over the lifetime of the entry</a:t>
            </a:r>
          </a:p>
          <a:p>
            <a:pPr lvl="1" eaLnBrk="1" hangingPunct="1"/>
            <a:r>
              <a:rPr lang="en-US" dirty="0" smtClean="0"/>
              <a:t>For instance, if entries move within a tree</a:t>
            </a:r>
          </a:p>
          <a:p>
            <a:pPr eaLnBrk="1" hangingPunct="1"/>
            <a:r>
              <a:rPr lang="en-US" dirty="0" smtClean="0"/>
              <a:t>To reliably and unambiguously identify entries</a:t>
            </a:r>
          </a:p>
          <a:p>
            <a:pPr lvl="1" eaLnBrk="1" hangingPunct="1"/>
            <a:r>
              <a:rPr lang="en-US" dirty="0" smtClean="0"/>
              <a:t>UUID might be provided in the set of the entry's </a:t>
            </a:r>
            <a:r>
              <a:rPr lang="en-US" i="1" dirty="0" smtClean="0"/>
              <a:t>operational attributes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 eaLnBrk="1" hangingPunct="1"/>
            <a:r>
              <a:rPr lang="en-US" dirty="0" smtClean="0"/>
              <a:t>Directory</a:t>
            </a:r>
          </a:p>
          <a:p>
            <a:pPr lvl="1" eaLnBrk="1" hangingPunct="1"/>
            <a:r>
              <a:rPr lang="en-US" dirty="0" smtClean="0"/>
              <a:t>A set of objects with similar attributes</a:t>
            </a:r>
          </a:p>
          <a:p>
            <a:pPr lvl="2" eaLnBrk="1" hangingPunct="1"/>
            <a:r>
              <a:rPr lang="en-US" dirty="0" smtClean="0"/>
              <a:t>Organized in a logical and hierarchical manner </a:t>
            </a:r>
          </a:p>
          <a:p>
            <a:pPr lvl="1" eaLnBrk="1" hangingPunct="1"/>
            <a:r>
              <a:rPr lang="en-US" dirty="0" smtClean="0"/>
              <a:t>Example: </a:t>
            </a:r>
          </a:p>
          <a:p>
            <a:pPr lvl="2" eaLnBrk="1" hangingPunct="1"/>
            <a:r>
              <a:rPr lang="en-US" dirty="0" smtClean="0"/>
              <a:t>Telephone directory</a:t>
            </a:r>
          </a:p>
          <a:p>
            <a:pPr lvl="3" eaLnBrk="1" hangingPunct="1"/>
            <a:r>
              <a:rPr lang="en-US" dirty="0" smtClean="0"/>
              <a:t>Series of names (either of persons or organizations) </a:t>
            </a:r>
          </a:p>
          <a:p>
            <a:pPr lvl="3" eaLnBrk="1" hangingPunct="1"/>
            <a:r>
              <a:rPr lang="en-US" dirty="0" smtClean="0"/>
              <a:t>Organized alphabetically</a:t>
            </a:r>
          </a:p>
          <a:p>
            <a:pPr lvl="3" eaLnBrk="1" hangingPunct="1"/>
            <a:r>
              <a:rPr lang="en-US" dirty="0" smtClean="0"/>
              <a:t>Each name has an address and phone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8991600" cy="510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b="1" dirty="0" smtClean="0"/>
              <a:t>Note:</a:t>
            </a:r>
            <a:r>
              <a:rPr lang="en-US" sz="1800" dirty="0" smtClean="0"/>
              <a:t> </a:t>
            </a:r>
            <a:r>
              <a:rPr lang="en-US" sz="1800" i="1" dirty="0" smtClean="0">
                <a:solidFill>
                  <a:srgbClr val="FF0000"/>
                </a:solidFill>
              </a:rPr>
              <a:t>LDAP is a binary protocol</a:t>
            </a:r>
            <a:endParaRPr lang="en-US" sz="1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Example entry represented </a:t>
            </a:r>
            <a:r>
              <a:rPr lang="en-US" sz="1800" dirty="0" smtClean="0"/>
              <a:t>in LDAP Data Interchange Format (LDIF):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err="1" smtClean="0">
                <a:latin typeface="Courier New" pitchFamily="49" charset="0"/>
              </a:rPr>
              <a:t>dn</a:t>
            </a:r>
            <a:r>
              <a:rPr lang="en-US" sz="1400" dirty="0" smtClean="0">
                <a:latin typeface="Courier New" pitchFamily="49" charset="0"/>
              </a:rPr>
              <a:t>: </a:t>
            </a:r>
            <a:r>
              <a:rPr lang="en-US" sz="1400" dirty="0" err="1" smtClean="0">
                <a:latin typeface="Courier New" pitchFamily="49" charset="0"/>
              </a:rPr>
              <a:t>cn</a:t>
            </a:r>
            <a:r>
              <a:rPr lang="en-US" sz="1400" dirty="0" smtClean="0">
                <a:latin typeface="Courier New" pitchFamily="49" charset="0"/>
              </a:rPr>
              <a:t>=John </a:t>
            </a:r>
            <a:r>
              <a:rPr lang="en-US" sz="1400" dirty="0" err="1" smtClean="0">
                <a:latin typeface="Courier New" pitchFamily="49" charset="0"/>
              </a:rPr>
              <a:t>Doe,dc</a:t>
            </a:r>
            <a:r>
              <a:rPr lang="en-US" sz="1400" dirty="0" smtClean="0">
                <a:latin typeface="Courier New" pitchFamily="49" charset="0"/>
              </a:rPr>
              <a:t>=</a:t>
            </a:r>
            <a:r>
              <a:rPr lang="en-US" sz="1400" dirty="0" err="1" smtClean="0">
                <a:latin typeface="Courier New" pitchFamily="49" charset="0"/>
              </a:rPr>
              <a:t>example,dc</a:t>
            </a:r>
            <a:r>
              <a:rPr lang="en-US" sz="1400" dirty="0" smtClean="0">
                <a:latin typeface="Courier New" pitchFamily="49" charset="0"/>
              </a:rPr>
              <a:t>=com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cn</a:t>
            </a:r>
            <a:r>
              <a:rPr lang="en-US" sz="1400" dirty="0" smtClean="0">
                <a:latin typeface="Courier New" pitchFamily="49" charset="0"/>
              </a:rPr>
              <a:t>: John Doe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givenName</a:t>
            </a:r>
            <a:r>
              <a:rPr lang="en-US" sz="1400" dirty="0" smtClean="0">
                <a:latin typeface="Courier New" pitchFamily="49" charset="0"/>
              </a:rPr>
              <a:t>: John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sn</a:t>
            </a:r>
            <a:r>
              <a:rPr lang="en-US" sz="1400" dirty="0" smtClean="0">
                <a:latin typeface="Courier New" pitchFamily="49" charset="0"/>
              </a:rPr>
              <a:t>: Doe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telephoneNumber</a:t>
            </a:r>
            <a:r>
              <a:rPr lang="en-US" sz="1400" dirty="0" smtClean="0">
                <a:latin typeface="Courier New" pitchFamily="49" charset="0"/>
              </a:rPr>
              <a:t>: +1 888 555 6789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telephoneNumber</a:t>
            </a:r>
            <a:r>
              <a:rPr lang="en-US" sz="1400" dirty="0" smtClean="0">
                <a:latin typeface="Courier New" pitchFamily="49" charset="0"/>
              </a:rPr>
              <a:t>: +1 888 555 1234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>mail: john@example.com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>manager: </a:t>
            </a:r>
            <a:r>
              <a:rPr lang="en-US" sz="1400" dirty="0" err="1" smtClean="0">
                <a:latin typeface="Courier New" pitchFamily="49" charset="0"/>
              </a:rPr>
              <a:t>cn</a:t>
            </a:r>
            <a:r>
              <a:rPr lang="en-US" sz="1400" dirty="0" smtClean="0">
                <a:latin typeface="Courier New" pitchFamily="49" charset="0"/>
              </a:rPr>
              <a:t>=Barbara </a:t>
            </a:r>
            <a:r>
              <a:rPr lang="en-US" sz="1400" dirty="0" err="1" smtClean="0">
                <a:latin typeface="Courier New" pitchFamily="49" charset="0"/>
              </a:rPr>
              <a:t>Doe,dc</a:t>
            </a:r>
            <a:r>
              <a:rPr lang="en-US" sz="1400" dirty="0" smtClean="0">
                <a:latin typeface="Courier New" pitchFamily="49" charset="0"/>
              </a:rPr>
              <a:t>=</a:t>
            </a:r>
            <a:r>
              <a:rPr lang="en-US" sz="1400" dirty="0" err="1" smtClean="0">
                <a:latin typeface="Courier New" pitchFamily="49" charset="0"/>
              </a:rPr>
              <a:t>example,dc</a:t>
            </a:r>
            <a:r>
              <a:rPr lang="en-US" sz="1400" dirty="0" smtClean="0">
                <a:latin typeface="Courier New" pitchFamily="49" charset="0"/>
              </a:rPr>
              <a:t>=com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objectClass</a:t>
            </a:r>
            <a:r>
              <a:rPr lang="en-US" sz="1400" dirty="0" smtClean="0">
                <a:latin typeface="Courier New" pitchFamily="49" charset="0"/>
              </a:rPr>
              <a:t>: </a:t>
            </a:r>
            <a:r>
              <a:rPr lang="en-US" sz="1400" dirty="0" err="1" smtClean="0">
                <a:latin typeface="Courier New" pitchFamily="49" charset="0"/>
              </a:rPr>
              <a:t>inetOrgPerson</a:t>
            </a:r>
            <a:r>
              <a:rPr lang="en-US" sz="1400" dirty="0" smtClean="0">
                <a:latin typeface="Courier New" pitchFamily="49" charset="0"/>
              </a:rPr>
              <a:t>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objectClass</a:t>
            </a:r>
            <a:r>
              <a:rPr lang="en-US" sz="1400" dirty="0" smtClean="0">
                <a:latin typeface="Courier New" pitchFamily="49" charset="0"/>
              </a:rPr>
              <a:t>: </a:t>
            </a:r>
            <a:r>
              <a:rPr lang="en-US" sz="1400" dirty="0" err="1" smtClean="0">
                <a:latin typeface="Courier New" pitchFamily="49" charset="0"/>
              </a:rPr>
              <a:t>organizationalPerson</a:t>
            </a:r>
            <a:r>
              <a:rPr lang="en-US" sz="1400" dirty="0" smtClean="0">
                <a:latin typeface="Courier New" pitchFamily="49" charset="0"/>
              </a:rPr>
              <a:t>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objectClass</a:t>
            </a:r>
            <a:r>
              <a:rPr lang="en-US" sz="1400" dirty="0" smtClean="0">
                <a:latin typeface="Courier New" pitchFamily="49" charset="0"/>
              </a:rPr>
              <a:t>: person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objectClass</a:t>
            </a:r>
            <a:r>
              <a:rPr lang="en-US" sz="1400" dirty="0" smtClean="0">
                <a:latin typeface="Courier New" pitchFamily="49" charset="0"/>
              </a:rPr>
              <a:t>: top</a:t>
            </a:r>
            <a:r>
              <a:rPr lang="en-US" sz="14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Where: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err="1" smtClean="0"/>
              <a:t>dn</a:t>
            </a:r>
            <a:r>
              <a:rPr lang="en-US" sz="1200" dirty="0" smtClean="0"/>
              <a:t> (distinguished name) is the name of the entry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800" dirty="0" smtClean="0"/>
              <a:t>it's not an attribute nor part of the entry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</a:t>
            </a:r>
            <a:r>
              <a:rPr lang="en-US" sz="1200" dirty="0" err="1" smtClean="0"/>
              <a:t>cn</a:t>
            </a:r>
            <a:r>
              <a:rPr lang="en-US" sz="1200" dirty="0" smtClean="0"/>
              <a:t>=John Doe" is the entry's RDN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"dc=</a:t>
            </a:r>
            <a:r>
              <a:rPr lang="en-US" sz="1200" dirty="0" err="1" smtClean="0"/>
              <a:t>example,dc</a:t>
            </a:r>
            <a:r>
              <a:rPr lang="en-US" sz="1200" dirty="0" smtClean="0"/>
              <a:t>=com" is the DN of the parent entry.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Other lines show the attributes in the entry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Attribute names are typically mnemonic strings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</a:t>
            </a:r>
            <a:r>
              <a:rPr lang="en-US" sz="1200" dirty="0" err="1" smtClean="0"/>
              <a:t>cn</a:t>
            </a:r>
            <a:r>
              <a:rPr lang="en-US" sz="1200" dirty="0" smtClean="0"/>
              <a:t>" for common name,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"dc" for domain component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"mail" for e-mail address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</a:t>
            </a:r>
            <a:r>
              <a:rPr lang="en-US" sz="1200" dirty="0" err="1" smtClean="0"/>
              <a:t>sn</a:t>
            </a:r>
            <a:r>
              <a:rPr lang="en-US" sz="1200" dirty="0" smtClean="0"/>
              <a:t>" for surname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server holds a subtree starting from a specific entry, e.g.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"dc=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example,dc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=com" </a:t>
            </a:r>
            <a:r>
              <a:rPr lang="en-US" sz="2400" dirty="0" smtClean="0"/>
              <a:t>and its children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Servers may also hold references to other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An attempt to access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department,dc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example,dc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=com" </a:t>
            </a:r>
            <a:r>
              <a:rPr lang="en-US" sz="2000" dirty="0" smtClean="0"/>
              <a:t>could return a </a:t>
            </a:r>
            <a:r>
              <a:rPr lang="en-US" sz="2000" i="1" dirty="0" smtClean="0"/>
              <a:t>referral</a:t>
            </a:r>
            <a:r>
              <a:rPr lang="en-US" sz="2000" dirty="0" smtClean="0"/>
              <a:t> or </a:t>
            </a:r>
            <a:r>
              <a:rPr lang="en-US" sz="2000" i="1" dirty="0" smtClean="0"/>
              <a:t>continuation reference</a:t>
            </a:r>
            <a:r>
              <a:rPr lang="en-US" sz="2000" dirty="0" smtClean="0"/>
              <a:t> to a server which holds more of the directory tree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Client can then contact the other server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Some servers also support </a:t>
            </a:r>
            <a:r>
              <a:rPr lang="en-US" sz="2400" i="1" dirty="0" smtClean="0"/>
              <a:t>chaining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Server contacts other server(s) and returns the results to the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LDAP rarely defines any ordering: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Server may return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values in an attribute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attributes in an entry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entries found by a search operation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…in any order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Follows from the formal definitions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an entry is defined as a set of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an attribute is a set of values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sets need not be ordered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Client gives each request a positive Message ID</a:t>
            </a:r>
          </a:p>
          <a:p>
            <a:pPr lvl="1" eaLnBrk="1" hangingPunct="1"/>
            <a:r>
              <a:rPr lang="en-US" sz="2400" dirty="0" smtClean="0"/>
              <a:t>Server response has the Message ID returned</a:t>
            </a:r>
          </a:p>
          <a:p>
            <a:pPr eaLnBrk="1" hangingPunct="1"/>
            <a:r>
              <a:rPr lang="en-US" sz="2800" dirty="0" smtClean="0"/>
              <a:t>Response includes a numeric result code indicating:</a:t>
            </a:r>
          </a:p>
          <a:p>
            <a:pPr lvl="1" eaLnBrk="1" hangingPunct="1"/>
            <a:r>
              <a:rPr lang="en-US" sz="2400" dirty="0" smtClean="0"/>
              <a:t>Success</a:t>
            </a:r>
          </a:p>
          <a:p>
            <a:pPr lvl="1" eaLnBrk="1" hangingPunct="1"/>
            <a:r>
              <a:rPr lang="en-US" sz="2400" dirty="0" smtClean="0"/>
              <a:t>An error condition</a:t>
            </a:r>
          </a:p>
          <a:p>
            <a:pPr lvl="1" eaLnBrk="1" hangingPunct="1"/>
            <a:r>
              <a:rPr lang="en-US" sz="2400" b="1" i="1" dirty="0" smtClean="0">
                <a:solidFill>
                  <a:srgbClr val="FF0000"/>
                </a:solidFill>
              </a:rPr>
              <a:t>Or</a:t>
            </a:r>
            <a:r>
              <a:rPr lang="en-US" sz="2400" dirty="0" smtClean="0"/>
              <a:t> some other special cases</a:t>
            </a:r>
          </a:p>
          <a:p>
            <a:pPr eaLnBrk="1" hangingPunct="1"/>
            <a:r>
              <a:rPr lang="en-US" sz="2800" dirty="0" smtClean="0"/>
              <a:t>Before the response, the server may send other messages with other result data</a:t>
            </a:r>
          </a:p>
          <a:p>
            <a:pPr lvl="1" eaLnBrk="1" hangingPunct="1"/>
            <a:r>
              <a:rPr lang="en-US" sz="2400" dirty="0" smtClean="0"/>
              <a:t>For example: </a:t>
            </a:r>
          </a:p>
          <a:p>
            <a:pPr marL="1143000" lvl="2" indent="-228600" eaLnBrk="1" hangingPunct="1"/>
            <a:r>
              <a:rPr lang="en-US" sz="2000" dirty="0" smtClean="0"/>
              <a:t>Each entry found by the Search operation is returned as a message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Operations: StartTLS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err="1" smtClean="0"/>
              <a:t>StartTLS</a:t>
            </a:r>
            <a:r>
              <a:rPr lang="en-US" dirty="0" smtClean="0"/>
              <a:t> operation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Establishes Transport Layer Security on the connection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a descendant of SSL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Provides data confidentiality and/or data integrity protection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Protect from tampering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During TLS negotiation server sends its </a:t>
            </a:r>
            <a:r>
              <a:rPr lang="en-US" sz="2400" dirty="0" smtClean="0">
                <a:hlinkClick r:id="rId2" tooltip="X.509"/>
              </a:rPr>
              <a:t>X.509</a:t>
            </a:r>
            <a:r>
              <a:rPr lang="en-US" sz="2400" dirty="0" smtClean="0"/>
              <a:t> certificate to prove its identity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Client may also send a certificate to prove its identity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Client may then use SASL/EXTERNAL to have this identity used in determining the identity used in making LDAP authorization decisions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 Bind (authenticate)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Bind operation authenticates the client to the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Simple Bind can send the user's DN and password in plaintext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smtClean="0"/>
              <a:t>Connection should be protected using Transport Layer Security (TLS)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Server typically checks the password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smtClean="0"/>
              <a:t>Against the userPassword attribute in the named entry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Anonymous Bind (with empty DN and password) resets the connection to anonymous state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SASL (Simple Authentication and Security Layer) Bind provides authentication services through a wide range of mechanisms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smtClean="0">
                <a:hlinkClick r:id="rId2" tooltip="Kerberos (protocol)"/>
              </a:rPr>
              <a:t>Kerberos</a:t>
            </a:r>
            <a:r>
              <a:rPr lang="en-US" sz="1800" smtClean="0"/>
              <a:t> or the client certificate sent with TLS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Bind also sets the LDAP protocol version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Normally clients should use LDAPv3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Default in the protocol but not always in LDAP libraries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Bind had to be the first operation in a session in LDAPv2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Not required in LDAPv3 (the current LDAP version)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Operations: Search and Compare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The Search operation is used to both search for and read entries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Its parameters are: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baseObject</a:t>
            </a:r>
            <a:r>
              <a:rPr lang="en-US" sz="1600" dirty="0" smtClean="0"/>
              <a:t>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DN (Distinguished Name) of the entry at which to start the search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scope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err="1" smtClean="0"/>
              <a:t>BaseObject</a:t>
            </a:r>
            <a:r>
              <a:rPr lang="en-US" sz="1400" dirty="0" smtClean="0"/>
              <a:t> (search just the named entry, typically used to read one entry)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err="1" smtClean="0"/>
              <a:t>SingleLevel</a:t>
            </a:r>
            <a:r>
              <a:rPr lang="en-US" sz="1400" dirty="0" smtClean="0"/>
              <a:t> (entries immediately below the base DN)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err="1" smtClean="0"/>
              <a:t>WholeSubtree</a:t>
            </a:r>
            <a:r>
              <a:rPr lang="en-US" sz="1400" dirty="0" smtClean="0"/>
              <a:t> (the entire subtree starting at the base DN)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filter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How to examine each entry in the scope. E.g. (&amp;(</a:t>
            </a:r>
            <a:r>
              <a:rPr lang="en-US" sz="1400" dirty="0" err="1" smtClean="0"/>
              <a:t>objectClass</a:t>
            </a:r>
            <a:r>
              <a:rPr lang="en-US" sz="1400" dirty="0" smtClean="0"/>
              <a:t>=person)(|(</a:t>
            </a:r>
            <a:r>
              <a:rPr lang="en-US" sz="1400" dirty="0" err="1" smtClean="0"/>
              <a:t>givenName</a:t>
            </a:r>
            <a:r>
              <a:rPr lang="en-US" sz="1400" dirty="0" smtClean="0"/>
              <a:t>=John)(mail=john*))) </a:t>
            </a:r>
          </a:p>
          <a:p>
            <a:pPr marL="2070100" lvl="4" indent="-228600" eaLnBrk="1" hangingPunct="1">
              <a:lnSpc>
                <a:spcPct val="80000"/>
              </a:lnSpc>
            </a:pPr>
            <a:r>
              <a:rPr lang="en-US" sz="1400" dirty="0" smtClean="0"/>
              <a:t>search for persons who either have given name John or an e-mail address starting with john.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derefAliases</a:t>
            </a:r>
            <a:r>
              <a:rPr lang="en-US" sz="1600" dirty="0" smtClean="0"/>
              <a:t>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Whether and how to follow alias entries (entries which refer to other entries)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attributes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Which attributes to return in result entries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sizeLimit</a:t>
            </a:r>
            <a:r>
              <a:rPr lang="en-US" sz="1600" dirty="0" smtClean="0"/>
              <a:t>, </a:t>
            </a:r>
            <a:r>
              <a:rPr lang="en-US" sz="1600" dirty="0" err="1" smtClean="0"/>
              <a:t>timeLimit</a:t>
            </a:r>
            <a:r>
              <a:rPr lang="en-US" sz="1600" dirty="0" smtClean="0"/>
              <a:t>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Max number of entries, and max search time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typesOnly</a:t>
            </a:r>
            <a:r>
              <a:rPr lang="en-US" sz="1600" dirty="0" smtClean="0"/>
              <a:t>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Return attribute types only, not attribute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Operations: Search and Compare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Server returns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Matching entries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Maybe continuation references (in any order)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Followed by the final result with the result code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Compare operation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-a DN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-an attribute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-an attribute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Checks if the named entry contains that attribute with that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 Update operations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Add, Delete, and Modify DN</a:t>
            </a:r>
          </a:p>
          <a:p>
            <a:pPr lvl="1" eaLnBrk="1" hangingPunct="1"/>
            <a:r>
              <a:rPr lang="en-US" dirty="0" smtClean="0"/>
              <a:t>All require the DN of the entry that is to be changed</a:t>
            </a:r>
          </a:p>
          <a:p>
            <a:pPr eaLnBrk="1" hangingPunct="1"/>
            <a:r>
              <a:rPr lang="en-US" dirty="0" smtClean="0"/>
              <a:t>Modify takes a list of attributes to modify and the modifications to each: </a:t>
            </a:r>
          </a:p>
          <a:p>
            <a:pPr lvl="1" eaLnBrk="1" hangingPunct="1"/>
            <a:r>
              <a:rPr lang="en-US" dirty="0" smtClean="0"/>
              <a:t>Delete the attribute of some values</a:t>
            </a:r>
          </a:p>
          <a:p>
            <a:pPr lvl="1" eaLnBrk="1" hangingPunct="1"/>
            <a:r>
              <a:rPr lang="en-US" dirty="0" smtClean="0"/>
              <a:t>Add new values</a:t>
            </a:r>
          </a:p>
          <a:p>
            <a:pPr lvl="1" eaLnBrk="1" hangingPunct="1"/>
            <a:r>
              <a:rPr lang="en-US" dirty="0" smtClean="0"/>
              <a:t>Replace the current values with the new ones.</a:t>
            </a:r>
          </a:p>
          <a:p>
            <a:pPr eaLnBrk="1" hangingPunct="1"/>
            <a:r>
              <a:rPr lang="en-US" dirty="0" smtClean="0"/>
              <a:t>Add operations also can have additional attributes and values for those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 eaLnBrk="1" hangingPunct="1"/>
            <a:r>
              <a:rPr lang="en-US" dirty="0" smtClean="0"/>
              <a:t>An application protocol</a:t>
            </a:r>
          </a:p>
          <a:p>
            <a:pPr lvl="1" eaLnBrk="1" hangingPunct="1"/>
            <a:r>
              <a:rPr lang="en-US" dirty="0" smtClean="0"/>
              <a:t>For querying and modifying directory services </a:t>
            </a:r>
          </a:p>
          <a:p>
            <a:pPr lvl="1" eaLnBrk="1" hangingPunct="1"/>
            <a:r>
              <a:rPr lang="en-US" dirty="0" smtClean="0"/>
              <a:t>Runs over TCP/IP</a:t>
            </a:r>
          </a:p>
          <a:p>
            <a:pPr eaLnBrk="1" hangingPunct="1"/>
            <a:r>
              <a:rPr lang="en-US" dirty="0"/>
              <a:t>LDAP is often used by other services for authentication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 Update operations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Modify DN (move/rename entry) takes: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New RDN (Relative Distinguished Name)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(optionally) the new parent's DN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Flag which says whether to delete the value(s) in the entry which match the old RDN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Server may support renaming of entire directory </a:t>
            </a:r>
            <a:r>
              <a:rPr lang="en-US" dirty="0" err="1" smtClean="0"/>
              <a:t>subtrees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 Update operations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An update operation is atomic: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Later operations will see either the new entry or the old one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dirty="0" smtClean="0"/>
              <a:t>LDAP does not define transactions of multiple operations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dirty="0" smtClean="0"/>
              <a:t>If you read an entry and then modify it, another client may have updated the entry in the mean time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dirty="0" smtClean="0"/>
              <a:t>Servers may implement extensions which support this, however</a:t>
            </a:r>
          </a:p>
        </p:txBody>
      </p:sp>
    </p:spTree>
    <p:extLst>
      <p:ext uri="{BB962C8B-B14F-4D97-AF65-F5344CB8AC3E}">
        <p14:creationId xmlns:p14="http://schemas.microsoft.com/office/powerpoint/2010/main" val="12204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 Extended operations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Extended Operation</a:t>
            </a:r>
          </a:p>
          <a:p>
            <a:pPr lvl="1" eaLnBrk="1" hangingPunct="1"/>
            <a:r>
              <a:rPr lang="en-US" dirty="0" smtClean="0"/>
              <a:t>A generic LDAP operation can be used to define new operations</a:t>
            </a:r>
          </a:p>
          <a:p>
            <a:pPr lvl="1" eaLnBrk="1" hangingPunct="1"/>
            <a:r>
              <a:rPr lang="en-US" dirty="0" smtClean="0"/>
              <a:t>Examples include the</a:t>
            </a:r>
          </a:p>
          <a:p>
            <a:pPr lvl="2" eaLnBrk="1" hangingPunct="1"/>
            <a:r>
              <a:rPr lang="en-US" dirty="0" smtClean="0"/>
              <a:t>Cancel</a:t>
            </a:r>
          </a:p>
          <a:p>
            <a:pPr lvl="2" eaLnBrk="1" hangingPunct="1"/>
            <a:r>
              <a:rPr lang="en-US" dirty="0" smtClean="0"/>
              <a:t>Password Modify</a:t>
            </a:r>
          </a:p>
          <a:p>
            <a:pPr lvl="2" eaLnBrk="1" hangingPunct="1"/>
            <a:r>
              <a:rPr lang="en-US" dirty="0" smtClean="0"/>
              <a:t>Start TLS operations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Abandon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Abandon operation requests that the server aborts an operation named by a message ID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server need not honor the request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Neither Abandon nor a successfully abandoned operation sends a response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Cancel</a:t>
            </a:r>
            <a:r>
              <a:rPr lang="en-US" dirty="0" smtClean="0"/>
              <a:t>: an extended operation which does send a response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Not all implementations support cancel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Unbind</a:t>
            </a:r>
          </a:p>
          <a:p>
            <a:pPr lvl="1" eaLnBrk="1" hangingPunct="1"/>
            <a:r>
              <a:rPr lang="en-US" sz="2400" smtClean="0"/>
              <a:t>The Unbind operation abandons any outstanding operations and closes the connection</a:t>
            </a:r>
          </a:p>
          <a:p>
            <a:pPr lvl="2" eaLnBrk="1" hangingPunct="1"/>
            <a:r>
              <a:rPr lang="en-US" sz="2000" smtClean="0"/>
              <a:t>It has no response</a:t>
            </a:r>
          </a:p>
          <a:p>
            <a:pPr lvl="2" eaLnBrk="1" hangingPunct="1"/>
            <a:r>
              <a:rPr lang="en-US" sz="2000" smtClean="0"/>
              <a:t>Name is of historical origin:</a:t>
            </a:r>
          </a:p>
          <a:p>
            <a:pPr lvl="3" eaLnBrk="1" hangingPunct="1"/>
            <a:r>
              <a:rPr lang="en-US" sz="1800" smtClean="0"/>
              <a:t>It is </a:t>
            </a:r>
            <a:r>
              <a:rPr lang="en-US" sz="1800" i="1" smtClean="0"/>
              <a:t>not</a:t>
            </a:r>
            <a:r>
              <a:rPr lang="en-US" sz="1800" smtClean="0"/>
              <a:t> the opposite of the Bind operation.</a:t>
            </a:r>
          </a:p>
          <a:p>
            <a:pPr lvl="1" eaLnBrk="1" hangingPunct="1"/>
            <a:r>
              <a:rPr lang="en-US" sz="2400" smtClean="0"/>
              <a:t>Clients can abort a session by simply closing the connection, but they should use Unbind</a:t>
            </a:r>
          </a:p>
          <a:p>
            <a:pPr lvl="2" eaLnBrk="1" hangingPunct="1"/>
            <a:r>
              <a:rPr lang="en-US" sz="2000" smtClean="0"/>
              <a:t>Otherwise server cannot tell the difference between a failed network connection (or a truncation attack) and a discourteous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LDAP URLs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LDAP URLs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LDAP URL format exists</a:t>
            </a:r>
          </a:p>
          <a:p>
            <a:pPr marL="742950" lvl="1" indent="-285750" eaLnBrk="1" hangingPunct="1"/>
            <a:r>
              <a:rPr lang="en-US" dirty="0" smtClean="0"/>
              <a:t>Clients support in varying degree</a:t>
            </a:r>
          </a:p>
          <a:p>
            <a:pPr marL="742950" lvl="1" indent="-285750" eaLnBrk="1" hangingPunct="1"/>
            <a:r>
              <a:rPr lang="en-US" dirty="0" smtClean="0"/>
              <a:t>Servers return in referrals and continuation references</a:t>
            </a:r>
          </a:p>
          <a:p>
            <a:pPr eaLnBrk="1" hangingPunct="1"/>
            <a:r>
              <a:rPr lang="en-US" dirty="0" smtClean="0"/>
              <a:t>Typical form:</a:t>
            </a:r>
          </a:p>
          <a:p>
            <a:pPr marL="742950" lvl="1" indent="-285750" eaLnBrk="1" hangingPunct="1"/>
            <a:r>
              <a:rPr lang="en-US" sz="1600" b="1" dirty="0" smtClean="0">
                <a:latin typeface="Courier New" pitchFamily="49" charset="0"/>
              </a:rPr>
              <a:t>ldap://host:port/DN?attributes?scope?filter?extensions</a:t>
            </a:r>
          </a:p>
          <a:p>
            <a:pPr marL="1212850" lvl="2" indent="-285750" eaLnBrk="1" hangingPunct="1"/>
            <a:r>
              <a:rPr lang="en-US" sz="1400" dirty="0" smtClean="0"/>
              <a:t>The attributes, scope, filter and extensions are positional</a:t>
            </a:r>
          </a:p>
          <a:p>
            <a:pPr marL="1212850" lvl="2" indent="-285750" eaLnBrk="1" hangingPunct="1"/>
            <a:r>
              <a:rPr lang="en-US" sz="1400" dirty="0" smtClean="0"/>
              <a:t>I.E. if one of parameters is not used the ? is still required except at the end</a:t>
            </a:r>
          </a:p>
          <a:p>
            <a:pPr marL="1212850" lvl="2" indent="-285750" eaLnBrk="1" hangingPunct="1"/>
            <a:r>
              <a:rPr lang="en-US" sz="1400" dirty="0" smtClean="0"/>
              <a:t>E.g. no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scope</a:t>
            </a:r>
            <a:r>
              <a:rPr lang="en-US" sz="1400" dirty="0" smtClean="0"/>
              <a:t> or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extensions</a:t>
            </a:r>
          </a:p>
          <a:p>
            <a:pPr marL="1662113" lvl="3" indent="-285750" eaLnBrk="1" hangingPunct="1"/>
            <a:r>
              <a:rPr lang="en-US" sz="1400" b="1" dirty="0">
                <a:latin typeface="Courier New" pitchFamily="49" charset="0"/>
              </a:rPr>
              <a:t>l</a:t>
            </a:r>
            <a:r>
              <a:rPr lang="en-US" sz="1400" b="1" dirty="0" smtClean="0">
                <a:latin typeface="Courier New" pitchFamily="49" charset="0"/>
              </a:rPr>
              <a:t>dap://fred.uncc.edu/DN?att1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</a:rPr>
              <a:t>??</a:t>
            </a:r>
            <a:r>
              <a:rPr lang="en-US" sz="1400" b="1" dirty="0" smtClean="0">
                <a:latin typeface="Courier New" pitchFamily="49" charset="0"/>
              </a:rPr>
              <a:t>filt1</a:t>
            </a:r>
            <a:r>
              <a:rPr lang="en-US" sz="14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latin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LDAP URLs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Most components are optional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host</a:t>
            </a:r>
            <a:r>
              <a:rPr lang="en-US" sz="1800" dirty="0" smtClean="0"/>
              <a:t> is the DNS or IP address of the LDAP server to search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port</a:t>
            </a:r>
            <a:r>
              <a:rPr lang="en-US" sz="1800" dirty="0" smtClean="0"/>
              <a:t> is the network port of the LDAP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DN</a:t>
            </a:r>
            <a:r>
              <a:rPr lang="en-US" sz="1800" dirty="0" smtClean="0"/>
              <a:t> is the distinguished name to use as the search base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attributes</a:t>
            </a:r>
            <a:r>
              <a:rPr lang="en-US" sz="1800" dirty="0" smtClean="0"/>
              <a:t> is a comma-separated list of attributes to retrieve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scope</a:t>
            </a:r>
            <a:r>
              <a:rPr lang="en-US" sz="1800" dirty="0" smtClean="0"/>
              <a:t> specifies the search scope and can be "base" (the default), "one" or "sub"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filter</a:t>
            </a:r>
            <a:r>
              <a:rPr lang="en-US" sz="1800" dirty="0" smtClean="0"/>
              <a:t> is a search filter, e.g. (</a:t>
            </a:r>
            <a:r>
              <a:rPr lang="en-US" sz="1800" dirty="0" err="1" smtClean="0"/>
              <a:t>objectClass</a:t>
            </a:r>
            <a:r>
              <a:rPr lang="en-US" sz="1800" dirty="0" smtClean="0"/>
              <a:t>=*) (see </a:t>
            </a:r>
            <a:r>
              <a:rPr lang="en-US" sz="1800" dirty="0" smtClean="0">
                <a:hlinkClick r:id="rId2" tooltip="http://tools.ietf.org/html/rfc4515"/>
              </a:rPr>
              <a:t>RFC 4515</a:t>
            </a:r>
            <a:r>
              <a:rPr lang="en-US" sz="18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extensions</a:t>
            </a:r>
            <a:r>
              <a:rPr lang="en-US" sz="1800" dirty="0" smtClean="0"/>
              <a:t> are extensions to the LDAP URL format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Examples: </a:t>
            </a:r>
            <a:r>
              <a:rPr lang="en-US" sz="1600" b="1" dirty="0" smtClean="0">
                <a:latin typeface="Courier New" pitchFamily="49" charset="0"/>
              </a:rPr>
              <a:t>"</a:t>
            </a:r>
            <a:r>
              <a:rPr lang="en-US" sz="1600" b="1" dirty="0" err="1" smtClean="0">
                <a:latin typeface="Courier New" pitchFamily="49" charset="0"/>
              </a:rPr>
              <a:t>ldap</a:t>
            </a:r>
            <a:r>
              <a:rPr lang="en-US" sz="1600" b="1" dirty="0" smtClean="0">
                <a:latin typeface="Courier New" pitchFamily="49" charset="0"/>
              </a:rPr>
              <a:t>://</a:t>
            </a:r>
            <a:r>
              <a:rPr lang="en-US" sz="16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</a:rPr>
              <a:t>ldap.example.com</a:t>
            </a:r>
            <a:r>
              <a:rPr lang="en-US" sz="1600" b="1" dirty="0" smtClean="0">
                <a:latin typeface="Courier New" pitchFamily="49" charset="0"/>
              </a:rPr>
              <a:t>/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</a:rPr>
              <a:t>cn=John%20Doe</a:t>
            </a:r>
            <a:r>
              <a:rPr lang="en-US" sz="1600" b="1" dirty="0" smtClean="0">
                <a:latin typeface="Courier New" pitchFamily="49" charset="0"/>
              </a:rPr>
              <a:t>,dc=example,dc=com“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 refers to all user attributes in </a:t>
            </a:r>
            <a:r>
              <a:rPr lang="en-US" sz="1600" dirty="0" smtClean="0">
                <a:solidFill>
                  <a:srgbClr val="00B0F0"/>
                </a:solidFill>
              </a:rPr>
              <a:t>John Doe</a:t>
            </a:r>
            <a:r>
              <a:rPr lang="en-US" sz="1600" dirty="0" smtClean="0"/>
              <a:t>'s entry in </a:t>
            </a:r>
            <a:r>
              <a:rPr lang="en-US" sz="16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ldap.example.com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As in other URLs, special characters must be </a:t>
            </a:r>
            <a:r>
              <a:rPr lang="en-US" sz="1600" dirty="0" smtClean="0"/>
              <a:t>percent-encoded</a:t>
            </a:r>
            <a:br>
              <a:rPr lang="en-US" sz="1600" dirty="0" smtClean="0"/>
            </a:br>
            <a:endParaRPr lang="en-US" sz="16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"ldap://</a:t>
            </a:r>
            <a:r>
              <a:rPr lang="en-US" sz="16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</a:rPr>
              <a:t>/</a:t>
            </a:r>
            <a:r>
              <a:rPr lang="en-US" sz="1600" b="1" dirty="0" smtClean="0">
                <a:latin typeface="Courier New" pitchFamily="49" charset="0"/>
              </a:rPr>
              <a:t>dc=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</a:rPr>
              <a:t>,dc=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</a:rPr>
              <a:t>com</a:t>
            </a:r>
            <a:r>
              <a:rPr lang="en-US" sz="1600" b="1" dirty="0" smtClean="0">
                <a:latin typeface="Courier New" pitchFamily="49" charset="0"/>
              </a:rPr>
              <a:t>??</a:t>
            </a:r>
            <a:r>
              <a:rPr lang="en-US" sz="1600" b="1" dirty="0" smtClean="0">
                <a:solidFill>
                  <a:srgbClr val="7030A0"/>
                </a:solidFill>
                <a:latin typeface="Courier New" pitchFamily="49" charset="0"/>
              </a:rPr>
              <a:t>sub</a:t>
            </a:r>
            <a:r>
              <a:rPr lang="en-US" sz="1600" b="1" dirty="0" smtClean="0">
                <a:latin typeface="Courier New" pitchFamily="49" charset="0"/>
              </a:rPr>
              <a:t>?(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</a:rPr>
              <a:t>givenName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</a:rPr>
              <a:t>=John</a:t>
            </a:r>
            <a:r>
              <a:rPr lang="en-US" sz="1600" b="1" dirty="0" smtClean="0">
                <a:latin typeface="Courier New" pitchFamily="49" charset="0"/>
              </a:rPr>
              <a:t>)"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searches for the entry in the </a:t>
            </a:r>
            <a:r>
              <a:rPr lang="en-US" sz="16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default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DN: </a:t>
            </a:r>
            <a:r>
              <a:rPr lang="en-US" sz="1200" dirty="0" smtClean="0">
                <a:solidFill>
                  <a:srgbClr val="00B050"/>
                </a:solidFill>
              </a:rPr>
              <a:t>example.com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No attributes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Scope: </a:t>
            </a:r>
            <a:r>
              <a:rPr lang="en-US" sz="1200" dirty="0" smtClean="0">
                <a:solidFill>
                  <a:srgbClr val="7030A0"/>
                </a:solidFill>
              </a:rPr>
              <a:t>sub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Filter: </a:t>
            </a:r>
            <a:r>
              <a:rPr lang="en-US" sz="1200" dirty="0" err="1" smtClean="0">
                <a:solidFill>
                  <a:srgbClr val="0070C0"/>
                </a:solidFill>
              </a:rPr>
              <a:t>givenName</a:t>
            </a:r>
            <a:r>
              <a:rPr lang="en-US" sz="1200" dirty="0" smtClean="0">
                <a:solidFill>
                  <a:srgbClr val="0070C0"/>
                </a:solidFill>
              </a:rPr>
              <a:t>=John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No extensions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There is a similar non-standard "</a:t>
            </a:r>
            <a:r>
              <a:rPr lang="en-US" sz="2000" dirty="0" err="1" smtClean="0"/>
              <a:t>ldaps</a:t>
            </a:r>
            <a:r>
              <a:rPr lang="en-US" sz="2000" dirty="0" smtClean="0"/>
              <a:t>:" URL scheme for LDAP over SSL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</a:t>
            </a:r>
          </a:p>
        </p:txBody>
      </p:sp>
      <p:sp>
        <p:nvSpPr>
          <p:cNvPr id="5222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8392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Applications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Reasons to choose LDAP for a service: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Widely supported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Data presented in LDAP is available to many clients and libraries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LDAP is very general and includes basic security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Can support many types of applications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Choosing general protocols like LDAP and HTTP: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Allows focusing on a few protocols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Instead of having to maintain and upgrade many specialized protocols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Two common applications of LDAP: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Computer user/group data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Address book information (persons, departments etc)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Many e-mail clients support LDAP lookups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Some tasks LDAP does not handle well: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Model a relational database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Data that is frequently updated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Data whose ordering must be preserved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An extension does exist for this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 eaLnBrk="1" hangingPunct="1"/>
            <a:r>
              <a:rPr lang="en-US" dirty="0" smtClean="0"/>
              <a:t>LDAP directory tree</a:t>
            </a:r>
          </a:p>
          <a:p>
            <a:pPr lvl="1" eaLnBrk="1" hangingPunct="1"/>
            <a:r>
              <a:rPr lang="en-US" dirty="0" smtClean="0"/>
              <a:t>Often reflects various</a:t>
            </a:r>
          </a:p>
          <a:p>
            <a:pPr lvl="2" eaLnBrk="1" hangingPunct="1"/>
            <a:r>
              <a:rPr lang="en-US" dirty="0" smtClean="0"/>
              <a:t>Political</a:t>
            </a:r>
          </a:p>
          <a:p>
            <a:pPr lvl="2" eaLnBrk="1" hangingPunct="1"/>
            <a:r>
              <a:rPr lang="en-US" dirty="0" smtClean="0"/>
              <a:t>Geographic</a:t>
            </a:r>
          </a:p>
          <a:p>
            <a:pPr lvl="2" eaLnBrk="1" hangingPunct="1"/>
            <a:r>
              <a:rPr lang="en-US" dirty="0" smtClean="0"/>
              <a:t>Organizational boundaries</a:t>
            </a:r>
          </a:p>
          <a:p>
            <a:pPr lvl="1" eaLnBrk="1" hangingPunct="1"/>
            <a:r>
              <a:rPr lang="en-US" dirty="0" smtClean="0"/>
              <a:t>Depends on the model chosen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Naming 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An LDAP server can return referrals to other servers for requests the server itself will not/can not serve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 naming structure for LDAP entries is needed so one can find a server holding a given DN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 structure already exists in the Domain name system (DNS)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Servers' top level names often mimic DNS names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If an organization has domain name foo.example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Its top level LDAP entry will therefore typically have the DN 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dc=foo,dc=example</a:t>
            </a:r>
          </a:p>
          <a:p>
            <a:pPr marL="2070100" lvl="4" indent="-228600" eaLnBrk="1" hangingPunct="1">
              <a:lnSpc>
                <a:spcPct val="80000"/>
              </a:lnSpc>
            </a:pPr>
            <a:r>
              <a:rPr lang="en-US" sz="1600" dirty="0" smtClean="0"/>
              <a:t>where dc means domain component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If the ldap server is also named ldap.foo.example, the organization's top level LDAP URL becomes 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ldap://ldap.foo.example/dc=foo,dc=example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Below the top level, the entry names will typically reflect the organization's internal structure or needs rather than DNS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Terminology</a:t>
            </a:r>
          </a:p>
        </p:txBody>
      </p:sp>
      <p:sp>
        <p:nvSpPr>
          <p:cNvPr id="5529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Terminology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10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LDAP terminology one can encounter can be confusing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Some of this confusion is due to misunderstandings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Other examples are due to its historical origins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Others arise when used with non-X.500 services that use different terminology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For example,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"LDAP" is sometimes used to refer to the protocol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Other times to the protocol and the data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An "LDAP directory" may be the data or also the access point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An "attribute" may be: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the attribute type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the contents of an attribute in a directory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an attribute description (an attribute type with </a:t>
            </a:r>
            <a:r>
              <a:rPr lang="en-US" sz="1800" i="1" dirty="0" smtClean="0"/>
              <a:t>options</a:t>
            </a:r>
            <a:r>
              <a:rPr lang="en-US" sz="18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An "anonymous" and an "unauthenticated" Bind are different Bind methods that both produce anonymous authentication state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So both terms are being used for both variants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"</a:t>
            </a:r>
            <a:r>
              <a:rPr lang="en-US" sz="2000" dirty="0" err="1" smtClean="0"/>
              <a:t>uid</a:t>
            </a:r>
            <a:r>
              <a:rPr lang="en-US" sz="2000" dirty="0" smtClean="0"/>
              <a:t>" attribute should hold user names rather than numeric user 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LDAP is </a:t>
            </a:r>
            <a:r>
              <a:rPr lang="en-US" dirty="0" smtClean="0">
                <a:solidFill>
                  <a:srgbClr val="00B050"/>
                </a:solidFill>
              </a:rPr>
              <a:t>good</a:t>
            </a:r>
            <a:r>
              <a:rPr lang="en-US" dirty="0" smtClean="0"/>
              <a:t> for retrieving simple hierarchical type of data</a:t>
            </a:r>
          </a:p>
          <a:p>
            <a:pPr lvl="1"/>
            <a:r>
              <a:rPr lang="en-US" dirty="0" smtClean="0"/>
              <a:t>Lookup “directory” type of information</a:t>
            </a:r>
          </a:p>
          <a:p>
            <a:pPr lvl="1"/>
            <a:r>
              <a:rPr lang="en-US" dirty="0" smtClean="0"/>
              <a:t>The data is already organized</a:t>
            </a:r>
          </a:p>
          <a:p>
            <a:r>
              <a:rPr lang="en-US" dirty="0" smtClean="0"/>
              <a:t>LDAP is </a:t>
            </a: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not good </a:t>
            </a:r>
            <a:r>
              <a:rPr lang="en-US" dirty="0" smtClean="0"/>
              <a:t>for relational type data</a:t>
            </a:r>
            <a:endParaRPr lang="en-US" dirty="0"/>
          </a:p>
          <a:p>
            <a:r>
              <a:rPr lang="en-US" dirty="0" smtClean="0"/>
              <a:t>LDAP is </a:t>
            </a: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not a good </a:t>
            </a:r>
            <a:r>
              <a:rPr lang="en-US" dirty="0" smtClean="0"/>
              <a:t>choice when the data is changed or updated frequently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2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Resources: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http://www.ldapman.org/articles/intro_to_ldap.html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>
                <a:hlinkClick r:id="rId3"/>
              </a:rPr>
              <a:t>http://quark.humbug.org.au/publications/ldap/ldap_tut.html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/>
          <a:p>
            <a:r>
              <a:rPr lang="en-US" dirty="0" smtClean="0"/>
              <a:t>Which is </a:t>
            </a:r>
            <a:r>
              <a:rPr lang="en-US" b="1" i="1" dirty="0" smtClean="0"/>
              <a:t>not</a:t>
            </a:r>
            <a:r>
              <a:rPr lang="en-US" dirty="0" smtClean="0"/>
              <a:t> a good use for LDAP: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11287024"/>
              </p:ext>
            </p:ext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752600"/>
            <a:ext cx="4419600" cy="43021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Finding peoples names and phone numbers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Finding departments and  department members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Searching </a:t>
            </a:r>
            <a:r>
              <a:rPr lang="en-US" smtClean="0"/>
              <a:t>relational data</a:t>
            </a:r>
            <a:endParaRPr lang="en-US" dirty="0" smtClean="0"/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Organizing user names, userids, and capabilities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LDAP deployments today tend to use Domain Name </a:t>
            </a:r>
            <a:r>
              <a:rPr lang="en-US" sz="2800" dirty="0"/>
              <a:t>S</a:t>
            </a:r>
            <a:r>
              <a:rPr lang="en-US" sz="2800" dirty="0" smtClean="0"/>
              <a:t>ystem (DNS) names for structuring the topmost levels of the hierarchy</a:t>
            </a:r>
          </a:p>
          <a:p>
            <a:pPr lvl="1" eaLnBrk="1" hangingPunct="1"/>
            <a:r>
              <a:rPr lang="en-US" sz="2400" dirty="0" smtClean="0"/>
              <a:t>Deep inside the directory might appear entries representing </a:t>
            </a:r>
          </a:p>
          <a:p>
            <a:pPr lvl="2" eaLnBrk="1" hangingPunct="1"/>
            <a:r>
              <a:rPr lang="en-US" sz="2000" dirty="0" smtClean="0"/>
              <a:t>People</a:t>
            </a:r>
          </a:p>
          <a:p>
            <a:pPr lvl="2" eaLnBrk="1" hangingPunct="1"/>
            <a:r>
              <a:rPr lang="en-US" sz="2000" dirty="0" smtClean="0"/>
              <a:t>Organizational units</a:t>
            </a:r>
          </a:p>
          <a:p>
            <a:pPr lvl="2" eaLnBrk="1" hangingPunct="1"/>
            <a:r>
              <a:rPr lang="en-US" sz="2000" dirty="0" smtClean="0"/>
              <a:t>Printers</a:t>
            </a:r>
          </a:p>
          <a:p>
            <a:pPr lvl="2" eaLnBrk="1" hangingPunct="1"/>
            <a:r>
              <a:rPr lang="en-US" sz="2000" dirty="0" smtClean="0"/>
              <a:t>Documents</a:t>
            </a:r>
          </a:p>
          <a:p>
            <a:pPr lvl="2" eaLnBrk="1" hangingPunct="1"/>
            <a:r>
              <a:rPr lang="en-US" sz="2000" dirty="0" smtClean="0"/>
              <a:t>Groups of people </a:t>
            </a:r>
          </a:p>
          <a:p>
            <a:pPr lvl="2" eaLnBrk="1" hangingPunct="1"/>
            <a:r>
              <a:rPr lang="en-US" sz="2000" dirty="0" smtClean="0"/>
              <a:t>Anything else which represents a given tree entry (or multiple entries)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LDAP Data Structure</a:t>
            </a:r>
          </a:p>
        </p:txBody>
      </p:sp>
      <p:pic>
        <p:nvPicPr>
          <p:cNvPr id="9219" name="Picture 6" descr="directory-tree-hierachial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227263"/>
            <a:ext cx="4038600" cy="3505200"/>
          </a:xfrm>
        </p:spPr>
      </p:pic>
      <p:pic>
        <p:nvPicPr>
          <p:cNvPr id="9220" name="Picture 7" descr="directory-tree-fla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697163"/>
            <a:ext cx="4038600" cy="2563812"/>
          </a:xfrm>
        </p:spPr>
      </p:pic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457200" y="17526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Hierarchical</a:t>
            </a:r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5013325" y="17907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Flat</a:t>
            </a:r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212725" y="6208713"/>
            <a:ext cx="1585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dc: domain component</a:t>
            </a:r>
          </a:p>
          <a:p>
            <a:r>
              <a:rPr lang="en-US" sz="1200"/>
              <a:t>ou: organizational 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 eaLnBrk="1" hangingPunct="1"/>
            <a:r>
              <a:rPr lang="en-US" smtClean="0"/>
              <a:t>Current version is LDAPv3</a:t>
            </a:r>
          </a:p>
          <a:p>
            <a:pPr lvl="1" eaLnBrk="1" hangingPunct="1"/>
            <a:r>
              <a:rPr lang="en-US" smtClean="0"/>
              <a:t>Specified in a series of Internet Engineering Task Force Standard Track Requests for comments (RFCs) </a:t>
            </a:r>
          </a:p>
          <a:p>
            <a:pPr lvl="2" eaLnBrk="1" hangingPunct="1"/>
            <a:r>
              <a:rPr lang="en-US" smtClean="0"/>
              <a:t>Detailed in RFC 4510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Telecommunication companies introduced the concept of directory services</a:t>
            </a:r>
          </a:p>
          <a:p>
            <a:pPr lvl="1" eaLnBrk="1" hangingPunct="1"/>
            <a:r>
              <a:rPr lang="en-US" dirty="0" smtClean="0"/>
              <a:t>Information Technology</a:t>
            </a:r>
          </a:p>
          <a:p>
            <a:pPr lvl="1" eaLnBrk="1" hangingPunct="1"/>
            <a:r>
              <a:rPr lang="en-US" dirty="0"/>
              <a:t>C</a:t>
            </a:r>
            <a:r>
              <a:rPr lang="en-US" dirty="0" smtClean="0"/>
              <a:t>omputer Networking</a:t>
            </a:r>
          </a:p>
          <a:p>
            <a:pPr eaLnBrk="1" hangingPunct="1"/>
            <a:r>
              <a:rPr lang="en-US" dirty="0" smtClean="0"/>
              <a:t>Understanding of directory requirements was well-developed after some 70 years of producing and managing telephone directories</a:t>
            </a:r>
          </a:p>
          <a:p>
            <a:pPr eaLnBrk="1" hangingPunct="1"/>
            <a:r>
              <a:rPr lang="en-US" dirty="0" smtClean="0"/>
              <a:t>The culmination of this input was the comprehensive X.500 specification</a:t>
            </a:r>
          </a:p>
          <a:p>
            <a:pPr lvl="1" eaLnBrk="1" hangingPunct="1"/>
            <a:r>
              <a:rPr lang="en-US" dirty="0" smtClean="0"/>
              <a:t>Suite of protocols produced by the International Telecommunication Union (ITU) in the 1980s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8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TASKPANEKEY" val="a61847d1-9cde-48c7-8add-8790a0dff027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EXPANDSHOWBAR" val="True"/>
  <p:tag name="WASPOLLED" val="CAB18374A3EE424283F7AE7876A896E2"/>
  <p:tag name="TPVERSION" val="6"/>
  <p:tag name="TPFULLVERSION" val="7.2.0.80"/>
  <p:tag name="PPTVERSION" val="15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20D9BAB2081495FB02D6B22E663625F"/>
  <p:tag name="SLIDEID" val="620D9BAB2081495FB02D6B22E663625F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ich is not a good use for LDAP:"/>
  <p:tag name="ANSWERSALIAS" val="Peoples names and phone numbers|smicln|Departments and members|smicln|Relational Data|smicln|Users, userids, and capablities"/>
  <p:tag name="VALUES" val="No Value|smicln|No Value|smicln|No Value|smicln|No Value"/>
  <p:tag name="RESPONSESGATHERED" val="True"/>
  <p:tag name="TOTALRESPONSES" val="52"/>
  <p:tag name="RESPONSECOUNT" val="52"/>
  <p:tag name="SLICED" val="False"/>
  <p:tag name="RESPONSES" val="2;3;3;3;3;1;3;3;3;3;3;3;3;3;3;3;3;3;3;3;3;3;3;3;-;1;3;1;4;-;4;3;3;3;-;-;3;3;1;3;3;3;3;4;3;3;3;3;-;2;3;3;-;4;3;3;3;4;"/>
  <p:tag name="CHARTSTRINGSTD" val="4 2 41 5"/>
  <p:tag name="CHARTSTRINGREV" val="5 41 2 4"/>
  <p:tag name="CHARTSTRINGSTDPER" val="0.0769230769230769 0.0384615384615385 0.788461538461538 0.0961538461538462"/>
  <p:tag name="CHARTSTRINGREVPER" val="0.0961538461538462 0.788461538461538 0.0384615384615385 0.0769230769230769"/>
  <p:tag name="ANONYMOUSTEMP" val="False"/>
  <p:tag name="TYPE" val="MultiChoiceSlide"/>
  <p:tag name="TPQUESTIONXML" val="﻿&lt;?xml version=&quot;1.0&quot; encoding=&quot;utf-8&quot;?&gt;&#10;&lt;questionlist&gt;&#10;    &lt;properties&gt;&#10;        &lt;guid&gt;3FEDAA9835BC4504B83AEFB53381600D&lt;/guid&gt;&#10;        &lt;description /&gt;&#10;        &lt;date&gt;11/6/2013 1:56:4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B36852CD2DB41F497D8ABD80E98F644&lt;/guid&gt;&#10;            &lt;repollguid&gt;1B2AD2B10B234229B715E47467A07837&lt;/repollguid&gt;&#10;            &lt;sourceid&gt;92E9E72613FF43839FC8290B4E38F4C6&lt;/sourceid&gt;&#10;            &lt;questiontext&gt;Which is not a good use for LDAP: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FA37C2C2BD164FF8BB8E0350FF136BD4&lt;/guid&gt;&#10;                    &lt;answertext&gt;Finding peoples names and phone numbers&lt;/answertext&gt;&#10;                    &lt;valuetype&gt;-1&lt;/valuetype&gt;&#10;                &lt;/answer&gt;&#10;                &lt;answer&gt;&#10;                    &lt;guid&gt;A6B04BA8E7F84C3C935973E4E32ABADD&lt;/guid&gt;&#10;                    &lt;answertext&gt;Finding departments and  department members&lt;/answertext&gt;&#10;                    &lt;valuetype&gt;-1&lt;/valuetype&gt;&#10;                &lt;/answer&gt;&#10;                &lt;answer&gt;&#10;                    &lt;guid&gt;F365866226A34546BE02DF6191AA01D0&lt;/guid&gt;&#10;                    &lt;answertext&gt;Relational Data&lt;/answertext&gt;&#10;                    &lt;valuetype&gt;1&lt;/valuetype&gt;&#10;                &lt;/answer&gt;&#10;                &lt;answer&gt;&#10;                    &lt;guid&gt;88A70B57A19540358B77F431BE64225C&lt;/guid&gt;&#10;                    &lt;answertext&gt;Organizing user names, userids, and capabilities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Which is not a good use for LDAP:[;crlf;]28[;]28[;]28[;]False[;]27[;][;crlf;]2.96428571428571[;]3[;]0.185576872239523[;]0.0344387755102041[;crlf;]0[;]-1[;]Finding peoples names and phone numbers1[;]Finding peoples names and phone numbers[;][;crlf;]1[;]-1[;]Finding departments and  department members2[;]Finding departments and  department members[;][;crlf;]27[;]1[;]Searching relational data3[;]Searching relational data[;][;crlf;]0[;]-1[;]Organizing user names, userids, and capabilities4[;]Organizing user names, userids, and capabilities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DEFINEDCOLORS" val="3,6,10,45,32,50,13,4,9,55,1"/>
  <p:tag name="LABELFORMAT" val="1"/>
  <p:tag name="NUMBERFORMAT" val="0"/>
  <p:tag name="COLORTYPE" val="CORRECTINCORREC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03"/>
  <p:tag name="FONTSIZE" val="32"/>
  <p:tag name="BULLETTYPE" val="ppBulletArabicPeriod"/>
  <p:tag name="ANSWERTEXT" val="Peoples names and phone numbers&#10;Departments and members&#10;Relational Data&#10;Users, userids, and capablities"/>
  <p:tag name="ZEROBASED" val="False"/>
</p:tagLst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2083</TotalTime>
  <Words>2216</Words>
  <Application>Microsoft Office PowerPoint</Application>
  <PresentationFormat>On-screen Show (4:3)</PresentationFormat>
  <Paragraphs>369</Paragraphs>
  <Slides>45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Courier New</vt:lpstr>
      <vt:lpstr>Times New Roman</vt:lpstr>
      <vt:lpstr>Wingdings</vt:lpstr>
      <vt:lpstr>Quadrant</vt:lpstr>
      <vt:lpstr>Microsoft Graph Chart</vt:lpstr>
      <vt:lpstr>Lightweight Directory Access Protocol</vt:lpstr>
      <vt:lpstr>LDAP</vt:lpstr>
      <vt:lpstr>LDAP</vt:lpstr>
      <vt:lpstr>LDAP</vt:lpstr>
      <vt:lpstr>LDAP</vt:lpstr>
      <vt:lpstr>LDAP Data Structure</vt:lpstr>
      <vt:lpstr>LDAP</vt:lpstr>
      <vt:lpstr>Origin and influences</vt:lpstr>
      <vt:lpstr>Origin and influences</vt:lpstr>
      <vt:lpstr>Origin and influences</vt:lpstr>
      <vt:lpstr>Origin and influences</vt:lpstr>
      <vt:lpstr>Origin and influences</vt:lpstr>
      <vt:lpstr>Protocol overview</vt:lpstr>
      <vt:lpstr>Protocol overview</vt:lpstr>
      <vt:lpstr>Protocol overview</vt:lpstr>
      <vt:lpstr>Protocol overview</vt:lpstr>
      <vt:lpstr>Directory structure</vt:lpstr>
      <vt:lpstr>Directory structure</vt:lpstr>
      <vt:lpstr>Directory structure</vt:lpstr>
      <vt:lpstr>Directory structure</vt:lpstr>
      <vt:lpstr>Directory structure</vt:lpstr>
      <vt:lpstr>Directory structure</vt:lpstr>
      <vt:lpstr>Operations</vt:lpstr>
      <vt:lpstr>Operations</vt:lpstr>
      <vt:lpstr>Operations: StartTLS</vt:lpstr>
      <vt:lpstr>Operations: Bind (authenticate)</vt:lpstr>
      <vt:lpstr>Operations: Search and Compare</vt:lpstr>
      <vt:lpstr>Operations: Search and Compare</vt:lpstr>
      <vt:lpstr>Operations: Update operations</vt:lpstr>
      <vt:lpstr>Operations: Update operations</vt:lpstr>
      <vt:lpstr>Operations: Update operations</vt:lpstr>
      <vt:lpstr>Operations: Extended operations</vt:lpstr>
      <vt:lpstr>Operations:</vt:lpstr>
      <vt:lpstr>Operations:</vt:lpstr>
      <vt:lpstr>LDAP URLs</vt:lpstr>
      <vt:lpstr>LDAP URLs</vt:lpstr>
      <vt:lpstr>LDAP URLs</vt:lpstr>
      <vt:lpstr>Usage</vt:lpstr>
      <vt:lpstr>Usage</vt:lpstr>
      <vt:lpstr>Usage</vt:lpstr>
      <vt:lpstr>Terminology</vt:lpstr>
      <vt:lpstr>Terminology</vt:lpstr>
      <vt:lpstr>Closing remarks</vt:lpstr>
      <vt:lpstr>Resources:</vt:lpstr>
      <vt:lpstr>Which is not a good use for LDAP: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Kombol, Tony</dc:creator>
  <cp:lastModifiedBy>Kombol, Tony</cp:lastModifiedBy>
  <cp:revision>88</cp:revision>
  <cp:lastPrinted>1601-01-01T00:00:00Z</cp:lastPrinted>
  <dcterms:created xsi:type="dcterms:W3CDTF">1601-01-01T00:00:00Z</dcterms:created>
  <dcterms:modified xsi:type="dcterms:W3CDTF">2017-04-05T15:56:41Z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