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316" r:id="rId3"/>
    <p:sldId id="257" r:id="rId4"/>
    <p:sldId id="295" r:id="rId5"/>
    <p:sldId id="297" r:id="rId6"/>
    <p:sldId id="296" r:id="rId7"/>
    <p:sldId id="258" r:id="rId8"/>
    <p:sldId id="261" r:id="rId9"/>
    <p:sldId id="262" r:id="rId10"/>
    <p:sldId id="263" r:id="rId11"/>
    <p:sldId id="264" r:id="rId12"/>
    <p:sldId id="265" r:id="rId13"/>
    <p:sldId id="266" r:id="rId14"/>
    <p:sldId id="329" r:id="rId15"/>
    <p:sldId id="267" r:id="rId16"/>
    <p:sldId id="330" r:id="rId17"/>
    <p:sldId id="268" r:id="rId18"/>
    <p:sldId id="270" r:id="rId19"/>
    <p:sldId id="269" r:id="rId20"/>
    <p:sldId id="271" r:id="rId21"/>
    <p:sldId id="332" r:id="rId22"/>
    <p:sldId id="272" r:id="rId23"/>
    <p:sldId id="273" r:id="rId24"/>
    <p:sldId id="259" r:id="rId25"/>
    <p:sldId id="274" r:id="rId26"/>
    <p:sldId id="275" r:id="rId27"/>
    <p:sldId id="279" r:id="rId28"/>
    <p:sldId id="278" r:id="rId29"/>
    <p:sldId id="327" r:id="rId30"/>
    <p:sldId id="328" r:id="rId31"/>
    <p:sldId id="280" r:id="rId32"/>
    <p:sldId id="331" r:id="rId33"/>
    <p:sldId id="302" r:id="rId34"/>
    <p:sldId id="312" r:id="rId35"/>
    <p:sldId id="277" r:id="rId36"/>
    <p:sldId id="281" r:id="rId37"/>
    <p:sldId id="320" r:id="rId38"/>
    <p:sldId id="260" r:id="rId39"/>
    <p:sldId id="276" r:id="rId40"/>
    <p:sldId id="288" r:id="rId41"/>
    <p:sldId id="322" r:id="rId42"/>
    <p:sldId id="323" r:id="rId43"/>
    <p:sldId id="309" r:id="rId44"/>
    <p:sldId id="326" r:id="rId45"/>
    <p:sldId id="283" r:id="rId46"/>
    <p:sldId id="324" r:id="rId47"/>
    <p:sldId id="291" r:id="rId48"/>
    <p:sldId id="292" r:id="rId49"/>
    <p:sldId id="293" r:id="rId50"/>
    <p:sldId id="284" r:id="rId51"/>
    <p:sldId id="285" r:id="rId52"/>
    <p:sldId id="286" r:id="rId53"/>
    <p:sldId id="287" r:id="rId54"/>
    <p:sldId id="319" r:id="rId55"/>
    <p:sldId id="308" r:id="rId56"/>
    <p:sldId id="325" r:id="rId57"/>
    <p:sldId id="307" r:id="rId58"/>
    <p:sldId id="303" r:id="rId59"/>
    <p:sldId id="304" r:id="rId60"/>
    <p:sldId id="306" r:id="rId61"/>
    <p:sldId id="305" r:id="rId62"/>
    <p:sldId id="317" r:id="rId63"/>
    <p:sldId id="298" r:id="rId64"/>
    <p:sldId id="299" r:id="rId65"/>
  </p:sldIdLst>
  <p:sldSz cx="9144000" cy="6858000" type="screen4x3"/>
  <p:notesSz cx="6858000" cy="9144000"/>
  <p:custDataLst>
    <p:tags r:id="rId6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19BDC987-3EA7-4B89-9EF2-C29605D4D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EF19E-F0E6-4E80-ACB8-62B02690D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C4828-7517-4985-9E0E-068AB770A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D314F3-4DD3-4D28-967B-731A540246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DAB2A-8048-4886-862A-B9A1321C7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CC738-1270-43B4-BDF6-B2022F894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12899-4903-4D2D-8B53-74A77B030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85BF-E568-401C-9658-88EDF66B2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D2F0-99D1-4712-9707-E57E577DD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AEB2-9554-486D-8A6B-05ED0F644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6B314-118C-41AC-9616-710CB6B30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F347F-9BE7-44BF-BC82-CF5009814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3D314F3-4DD3-4D28-967B-731A54024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78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8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78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78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ost_Office_Protocol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2.emf"/><Relationship Id="rId2" Type="http://schemas.openxmlformats.org/officeDocument/2006/relationships/tags" Target="../tags/tag3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image" Target="../media/image3.emf"/><Relationship Id="rId2" Type="http://schemas.openxmlformats.org/officeDocument/2006/relationships/tags" Target="../tags/tag5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7" Type="http://schemas.openxmlformats.org/officeDocument/2006/relationships/image" Target="../media/image4.emf"/><Relationship Id="rId2" Type="http://schemas.openxmlformats.org/officeDocument/2006/relationships/tags" Target="../tags/tag6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9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mtp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Mail Services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735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An email client knows the </a:t>
            </a:r>
            <a:r>
              <a:rPr lang="en-US" sz="2400" i="1" dirty="0" smtClean="0"/>
              <a:t>outgoing mail</a:t>
            </a:r>
            <a:r>
              <a:rPr lang="en-US" sz="2400" dirty="0" smtClean="0"/>
              <a:t> SMTP server from its configuration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relaying server typically determines which SMTP server to connect to by looking up the </a:t>
            </a:r>
            <a:r>
              <a:rPr lang="en-US" sz="2400" dirty="0" smtClean="0">
                <a:solidFill>
                  <a:srgbClr val="FF0000"/>
                </a:solidFill>
              </a:rPr>
              <a:t>MX</a:t>
            </a:r>
            <a:r>
              <a:rPr lang="en-US" sz="2400" dirty="0" smtClean="0"/>
              <a:t> (Mail </a:t>
            </a:r>
            <a:r>
              <a:rPr lang="en-US" sz="2400" dirty="0" err="1" smtClean="0"/>
              <a:t>eXchange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DNS record</a:t>
            </a:r>
            <a:r>
              <a:rPr lang="en-US" sz="2400" dirty="0" smtClean="0"/>
              <a:t> for each recipient's domain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part of the email address to the right of the </a:t>
            </a:r>
            <a:r>
              <a:rPr lang="en-US" sz="2000" b="1" dirty="0" smtClean="0"/>
              <a:t>at</a:t>
            </a:r>
            <a:r>
              <a:rPr lang="en-US" sz="2000" dirty="0" smtClean="0"/>
              <a:t> (</a:t>
            </a:r>
            <a:r>
              <a:rPr lang="en-US" sz="2000" b="1" dirty="0" smtClean="0"/>
              <a:t>@</a:t>
            </a:r>
            <a:r>
              <a:rPr lang="en-US" sz="2000" dirty="0" smtClean="0"/>
              <a:t>) sign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Conformant MTAs (not all) fall back to a simple A record in the case of no MX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A Record</a:t>
            </a:r>
            <a:r>
              <a:rPr lang="en-US" sz="2000" dirty="0" smtClean="0"/>
              <a:t>: address record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 current mail transfer agents will also use SRV records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/>
              <a:t>SRV Records</a:t>
            </a:r>
            <a:r>
              <a:rPr lang="en-US" sz="2000" dirty="0" smtClean="0"/>
              <a:t>: </a:t>
            </a:r>
            <a:r>
              <a:rPr lang="en-US" sz="2000" dirty="0" err="1" smtClean="0"/>
              <a:t>SeRVice</a:t>
            </a:r>
            <a:r>
              <a:rPr lang="en-US" sz="2000" dirty="0" smtClean="0"/>
              <a:t> records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More general form of MX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These are not widely adopted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Relaying servers can also be configured to use a smart host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SMTP client initiates a TCP connection</a:t>
            </a:r>
          </a:p>
          <a:p>
            <a:pPr lvl="1" eaLnBrk="1" hangingPunct="1"/>
            <a:r>
              <a:rPr lang="en-US" dirty="0" smtClean="0"/>
              <a:t>Server's port 25</a:t>
            </a:r>
          </a:p>
          <a:p>
            <a:pPr lvl="2" eaLnBrk="1" hangingPunct="1"/>
            <a:r>
              <a:rPr lang="en-US" dirty="0" smtClean="0"/>
              <a:t>Unless overridden by configuration</a:t>
            </a:r>
          </a:p>
          <a:p>
            <a:pPr eaLnBrk="1" hangingPunct="1"/>
            <a:r>
              <a:rPr lang="en-US" dirty="0" smtClean="0"/>
              <a:t>Easy to test an SMTP server using telnet </a:t>
            </a:r>
          </a:p>
          <a:p>
            <a:pPr lvl="1" eaLnBrk="1" hangingPunct="1"/>
            <a:r>
              <a:rPr lang="en-US" dirty="0" smtClean="0"/>
              <a:t>see later example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pPr eaLnBrk="1" hangingPunct="1"/>
            <a:r>
              <a:rPr lang="en-US" dirty="0" smtClean="0"/>
              <a:t>SMTP is a "push" protocol</a:t>
            </a:r>
          </a:p>
          <a:p>
            <a:pPr lvl="1" eaLnBrk="1" hangingPunct="1"/>
            <a:r>
              <a:rPr lang="en-US" dirty="0" smtClean="0"/>
              <a:t>Does not allow one to "pull" messages from a remote server on demand</a:t>
            </a:r>
          </a:p>
          <a:p>
            <a:pPr lvl="2" eaLnBrk="1" hangingPunct="1"/>
            <a:r>
              <a:rPr lang="en-US" dirty="0" smtClean="0"/>
              <a:t>It only sends to the next or end destination</a:t>
            </a:r>
          </a:p>
          <a:p>
            <a:pPr eaLnBrk="1" hangingPunct="1"/>
            <a:r>
              <a:rPr lang="en-US" dirty="0" smtClean="0"/>
              <a:t>To “pull” (i.e. receive) a mail client must use POP3 or IMAP</a:t>
            </a:r>
          </a:p>
          <a:p>
            <a:pPr eaLnBrk="1" hangingPunct="1"/>
            <a:r>
              <a:rPr lang="en-US" dirty="0" smtClean="0"/>
              <a:t>Another SMTP server can trigger a delivery in SMTP</a:t>
            </a:r>
          </a:p>
          <a:p>
            <a:pPr lvl="1" eaLnBrk="1" hangingPunct="1"/>
            <a:r>
              <a:rPr lang="en-US" dirty="0" smtClean="0"/>
              <a:t>Using ETRN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Outgoing mail SMTP server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Email client requires the name or IP address of an SMTP server as part of its configuration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Server will deliver messages on behalf of the user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Setting allows for various policies and network designs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End users connected to the Internet can use the services of an e-mail provider that is not necessarily the same as their connection provider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Outgoing mail SMTP server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Network topology, or the location of a client within a network or outside of a network, is no longer a limiting factor for email submission or delivery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Modern SMTP servers typically use a client's credentials (authentication) rather than a client's location (IP address), to determine whether it is eligible to relay email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356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Outgoing mail SMTP server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Can use either </a:t>
            </a:r>
            <a:r>
              <a:rPr lang="en-US" sz="2800" b="1" dirty="0" smtClean="0"/>
              <a:t>TCP port 25 (SMTP) or port 587 (Submission)</a:t>
            </a:r>
            <a:r>
              <a:rPr lang="en-US" sz="2800" dirty="0" smtClean="0"/>
              <a:t> for relaying outbound mail to a mail server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Established by RFC 2476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Many servers support both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servers still support port 465 for legacy </a:t>
            </a:r>
            <a:r>
              <a:rPr lang="en-US" sz="2800" i="1" dirty="0" smtClean="0"/>
              <a:t>secure SMTP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Preferable to use encryption on standard ports according to RFC 2487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Outgoing mail SMTP server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servers are set to reject all relaying on port 25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Valid users authenticating on port 587 are allowed to relay mail to any valid address.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Open Relay:</a:t>
            </a:r>
            <a:endParaRPr 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Server that relays all email for all destinations for all clients connecting to port 25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Generally considered a bad practice worthy of blacklisting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1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Sample communication of a legal SMPT Session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2359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After establishing a connection between the sender (the client) and the receiver (the server)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 the following conversation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everything sent by the client is prefaced with </a:t>
            </a:r>
            <a:r>
              <a:rPr lang="en-US" sz="2000" b="1" dirty="0" smtClean="0"/>
              <a:t>C:</a:t>
            </a:r>
            <a:r>
              <a:rPr lang="en-US" sz="20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everything sent by the server is prefaced with </a:t>
            </a:r>
            <a:r>
              <a:rPr lang="en-US" sz="2000" b="1" dirty="0" smtClean="0"/>
              <a:t>S: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 most computer systems, a connection can be tested using the telnet command on the client machine</a:t>
            </a:r>
          </a:p>
          <a:p>
            <a:pPr marL="471487" lvl="1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	For 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telnet www.example.com 25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Opens a TCP connection from the sending machine to the MTA listening on port 25 on host </a:t>
            </a:r>
            <a:r>
              <a:rPr lang="en-US" sz="1600" i="1" dirty="0" smtClean="0"/>
              <a:t>www.example.com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Sample communication </a:t>
            </a:r>
            <a:r>
              <a:rPr lang="en-US" sz="2000" dirty="0" smtClean="0"/>
              <a:t>(after connect to server)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73914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220 www.example.com ESMTP Postfix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HELO mydomain.com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250 Hello mydomain.com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MAIL FROM:&lt;sender@mydomain.com&gt;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250 Ok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RCPT TO:&lt;friend@example.com&gt;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250 Ok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DATA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354 End data with &lt;CR&gt;&lt;LF&gt;.&lt;CR&gt;&lt;LF&gt;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Subject: test message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From: sender@mydomain.com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To: friend@example.com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Hello,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This is a test.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Goodbye.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.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250 Ok: queued as 12345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C: QUIT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S: 221 Bye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Sample communications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Note: the data the client sends in the HELO and MAIL FROM commands can be retrieved in additional headers that the server adds to the message: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Received and Return-Path respectively.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Optional: (and not shown above) nearly all clients ask the server which SMTP extensions the server supports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Uses the EHLO greeting to invoke Extended SMTP (ESMTP)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These clients use HELO only if the server does not respond to EHLO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sz="2800" dirty="0" smtClean="0"/>
              <a:t>Pre-survey: How many server/client programs (or services) are needed to send and receive email?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4114800" cy="4149725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4 or more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8240976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6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Sample communications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Contemporary clients will use the ESMTP extension keyword SIZE to inquire of the server the maximum message size that will be accepted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Older clients and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Try to transfer huge messages that will be rejected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After wasting the network resources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Including a lot of connect time to dialup ISPs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paid by the minute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3/15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3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Sample communications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Users can determine the maximum size accepted by ESMTP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For the sending of giant files or sending with older </a:t>
            </a:r>
            <a:r>
              <a:rPr lang="en-US" sz="2000" dirty="0" smtClean="0"/>
              <a:t>clients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user telnets as above, but substitutes "EHLO mydomain.com" for the HELO command line: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220-serverdomain.com ESMTP {postfix version and date}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220 NO UCE. {etc., terms of service}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C: EHLO mydomain.com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250-serverdomain.com Hello mydomain.com [127.0.0.1]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250-SIZE 14680064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250-PIPELINING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>
                <a:latin typeface="Courier New" pitchFamily="49" charset="0"/>
              </a:rPr>
              <a:t>S: 250 HELP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Here, </a:t>
            </a:r>
            <a:r>
              <a:rPr lang="en-US" sz="2400" i="1" dirty="0" smtClean="0"/>
              <a:t>serverdomain.com</a:t>
            </a:r>
            <a:r>
              <a:rPr lang="en-US" sz="2400" dirty="0" smtClean="0"/>
              <a:t> declares that it: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Will accept a fixed maximum message size no larger than 14,680,064 octets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Depending on the server's actual resource usage, it may be currently unable to accept a message this large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Can  </a:t>
            </a:r>
            <a:r>
              <a:rPr lang="en-US" sz="2000" i="1" dirty="0" smtClean="0"/>
              <a:t>pipeline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Can do </a:t>
            </a:r>
            <a:r>
              <a:rPr lang="en-US" sz="2000" i="1" dirty="0" smtClean="0"/>
              <a:t>help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Sample communications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 the simplest case, an ESMTP server will declare a maximum SIZE with only the EHLO user interaction.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no number appears after the SIZE keyword, or if the current message limit must be exactly determined: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User can further interact by simulating the ESMTP header of a message with an estimated size.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See External Link RFC 1870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Material From: </a:t>
            </a:r>
            <a:r>
              <a:rPr lang="en-US" dirty="0" smtClean="0">
                <a:hlinkClick r:id="rId3"/>
              </a:rPr>
              <a:t>http://en.wikipedia.org/wiki/Post_Office_Protocol</a:t>
            </a:r>
            <a:r>
              <a:rPr lang="en-US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Local e-mail clients use the </a:t>
            </a:r>
            <a:r>
              <a:rPr lang="en-US" sz="2800" b="1" dirty="0" smtClean="0"/>
              <a:t>Post Office Protocol version 3</a:t>
            </a:r>
            <a:r>
              <a:rPr lang="en-US" sz="2800" dirty="0" smtClean="0"/>
              <a:t> (</a:t>
            </a:r>
            <a:r>
              <a:rPr lang="en-US" sz="2800" b="1" dirty="0" smtClean="0"/>
              <a:t>POP3</a:t>
            </a:r>
            <a:r>
              <a:rPr lang="en-US" sz="2800" dirty="0" smtClean="0"/>
              <a:t>)</a:t>
            </a:r>
          </a:p>
          <a:p>
            <a:pPr lvl="1" eaLnBrk="1" hangingPunct="1"/>
            <a:r>
              <a:rPr lang="en-US" sz="2400" dirty="0" smtClean="0"/>
              <a:t>An application-layer Internet standard protocol</a:t>
            </a:r>
          </a:p>
          <a:p>
            <a:pPr lvl="1" eaLnBrk="1" hangingPunct="1"/>
            <a:r>
              <a:rPr lang="en-US" sz="2400" dirty="0" smtClean="0"/>
              <a:t>Retrieves e-mail from a remote server over a TCP/IP connection</a:t>
            </a:r>
          </a:p>
          <a:p>
            <a:pPr eaLnBrk="1" hangingPunct="1"/>
            <a:r>
              <a:rPr lang="en-US" sz="2800" dirty="0" smtClean="0"/>
              <a:t>Many subscribers to individual Internet service provider e-mail accounts access their e-mail with client software that uses POP3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POP3 has made earlier versions of the protocol obsolete</a:t>
            </a:r>
          </a:p>
          <a:p>
            <a:pPr lvl="1" eaLnBrk="1" hangingPunct="1"/>
            <a:r>
              <a:rPr lang="en-US" dirty="0" smtClean="0"/>
              <a:t>POP (formally referred to POP1 and POP2)</a:t>
            </a:r>
          </a:p>
          <a:p>
            <a:pPr lvl="1" eaLnBrk="1" hangingPunct="1"/>
            <a:r>
              <a:rPr lang="en-US" dirty="0" smtClean="0"/>
              <a:t>Now, the term </a:t>
            </a:r>
            <a:r>
              <a:rPr lang="en-US" i="1" dirty="0" smtClean="0"/>
              <a:t>POP</a:t>
            </a:r>
            <a:r>
              <a:rPr lang="en-US" dirty="0" smtClean="0"/>
              <a:t> almost always means </a:t>
            </a:r>
            <a:r>
              <a:rPr lang="en-US" i="1" dirty="0" smtClean="0"/>
              <a:t>POP3</a:t>
            </a:r>
            <a:r>
              <a:rPr lang="en-US" dirty="0" smtClean="0"/>
              <a:t> in the context of e-mail protocols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1237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Design of POP3 and its procedures supports end-users with intermittent connections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(e.g. dial-up connection)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Allows users to retrieve e-mail when connected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View and manipulate the retrieved messages without needing to stay connected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Although most clients have an </a:t>
            </a:r>
            <a:r>
              <a:rPr lang="en-US" sz="2800" i="1" dirty="0" smtClean="0"/>
              <a:t>option</a:t>
            </a:r>
            <a:r>
              <a:rPr lang="en-US" sz="2800" dirty="0" smtClean="0"/>
              <a:t> to </a:t>
            </a:r>
            <a:r>
              <a:rPr lang="en-US" sz="2800" i="1" dirty="0" smtClean="0"/>
              <a:t>leave mail on server</a:t>
            </a:r>
            <a:r>
              <a:rPr lang="en-US" sz="2800" dirty="0" smtClean="0"/>
              <a:t>, e-mail clients using POP3 generally: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Connect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Send all new messages composed on the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Retrieve all messages stored on the mail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Save the messages on the user's PC as new unread messages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Delete messages from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Disconnect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5029200"/>
          </a:xfrm>
        </p:spPr>
        <p:txBody>
          <a:bodyPr/>
          <a:lstStyle/>
          <a:p>
            <a:pPr marL="469900" lvl="1" indent="-469900" eaLnBrk="1" hangingPunct="1">
              <a:lnSpc>
                <a:spcPct val="80000"/>
              </a:lnSpc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800" dirty="0" smtClean="0"/>
              <a:t>Clients with a </a:t>
            </a:r>
            <a:r>
              <a:rPr lang="en-US" sz="2800" b="1" i="1" dirty="0" smtClean="0"/>
              <a:t>leave mail on server</a:t>
            </a:r>
            <a:r>
              <a:rPr lang="en-US" sz="2800" b="1" dirty="0" smtClean="0"/>
              <a:t> </a:t>
            </a:r>
            <a:r>
              <a:rPr lang="en-US" sz="2800" dirty="0" smtClean="0"/>
              <a:t>option generally use POP3 </a:t>
            </a:r>
            <a:r>
              <a:rPr lang="en-US" sz="2800" b="1" dirty="0" smtClean="0"/>
              <a:t>UIDL</a:t>
            </a:r>
            <a:r>
              <a:rPr lang="en-US" sz="2800" dirty="0" smtClean="0"/>
              <a:t> </a:t>
            </a:r>
            <a:r>
              <a:rPr lang="en-US" sz="2400" dirty="0" smtClean="0"/>
              <a:t>command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U</a:t>
            </a:r>
            <a:r>
              <a:rPr lang="en-US" sz="2400" dirty="0" smtClean="0"/>
              <a:t>nique </a:t>
            </a:r>
            <a:r>
              <a:rPr lang="en-US" sz="2400" b="1" dirty="0" err="1" smtClean="0"/>
              <a:t>ID</a:t>
            </a:r>
            <a:r>
              <a:rPr lang="en-US" sz="2400" dirty="0" err="1" smtClean="0"/>
              <a:t>entification</a:t>
            </a:r>
            <a:r>
              <a:rPr lang="en-US" sz="2400" dirty="0" smtClean="0"/>
              <a:t> </a:t>
            </a:r>
            <a:r>
              <a:rPr lang="en-US" sz="2400" b="1" dirty="0" smtClean="0"/>
              <a:t>L</a:t>
            </a:r>
            <a:r>
              <a:rPr lang="en-US" sz="2400" dirty="0" smtClean="0"/>
              <a:t>isting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Most POP3 commands identify specific messages by their ordinal number on the mail server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Creates a problem for a client intending to leave messages on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Message numbers may change from one connection to the server to another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For example if a mailbox contains five messages at last connect, and a different client then deletes message #3, the next connecting user will find the last two messages' numbers decremented by one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UIDL provides a mechanism to avoid these numbering 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Server assigns a string of characters as a permanent and unique ID for the message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When a POP3-compatible e-mail client connects to the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Can use the UIDL command to get the current mapping from these message IDs to the ordinal message numbers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lient can then use this mapping to determine which messages it has yet to download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Saves time when downloading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Note: IMAP has a similar mechanism, using a 32-bit UID (</a:t>
            </a:r>
            <a:r>
              <a:rPr lang="en-US" sz="1800" b="1" dirty="0" smtClean="0"/>
              <a:t>U</a:t>
            </a:r>
            <a:r>
              <a:rPr lang="en-US" sz="1800" dirty="0" smtClean="0"/>
              <a:t>nique </a:t>
            </a:r>
            <a:r>
              <a:rPr lang="en-US" sz="1800" b="1" dirty="0" err="1" smtClean="0"/>
              <a:t>ID</a:t>
            </a:r>
            <a:r>
              <a:rPr lang="en-US" sz="1800" dirty="0" err="1" smtClean="0"/>
              <a:t>entifier</a:t>
            </a:r>
            <a:r>
              <a:rPr lang="en-US" sz="1800" dirty="0" smtClean="0"/>
              <a:t>) that is required to be strictly ascending.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97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Mail Services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 major mail service protocols:</a:t>
            </a:r>
          </a:p>
          <a:p>
            <a:pPr lvl="1" eaLnBrk="1" hangingPunct="1"/>
            <a:r>
              <a:rPr lang="en-US" dirty="0" smtClean="0"/>
              <a:t>Simple Mail Transfer Protocol</a:t>
            </a:r>
          </a:p>
          <a:p>
            <a:pPr lvl="2" eaLnBrk="1" hangingPunct="1"/>
            <a:r>
              <a:rPr lang="en-US" dirty="0" smtClean="0"/>
              <a:t>SMTP</a:t>
            </a:r>
          </a:p>
          <a:p>
            <a:pPr lvl="1" eaLnBrk="1" hangingPunct="1"/>
            <a:r>
              <a:rPr lang="en-US" dirty="0" smtClean="0"/>
              <a:t>Post Office Protocol</a:t>
            </a:r>
          </a:p>
          <a:p>
            <a:pPr lvl="2" eaLnBrk="1" hangingPunct="1"/>
            <a:r>
              <a:rPr lang="en-US" dirty="0" smtClean="0"/>
              <a:t>POP or POP3</a:t>
            </a:r>
          </a:p>
          <a:p>
            <a:pPr lvl="1" eaLnBrk="1" hangingPunct="1"/>
            <a:r>
              <a:rPr lang="en-US" dirty="0" smtClean="0"/>
              <a:t>Internet Mail Access Protocol</a:t>
            </a:r>
          </a:p>
          <a:p>
            <a:pPr lvl="2" eaLnBrk="1" hangingPunct="1"/>
            <a:r>
              <a:rPr lang="en-US" dirty="0" smtClean="0"/>
              <a:t>IMAP or IMAP4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Advantage of the numeric UID is with large mailboxes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 client can request just the </a:t>
            </a:r>
            <a:r>
              <a:rPr lang="en-US" sz="2400" dirty="0" err="1" smtClean="0"/>
              <a:t>UIDs</a:t>
            </a:r>
            <a:r>
              <a:rPr lang="en-US" sz="2400" dirty="0" smtClean="0"/>
              <a:t> greater than its previously stored "highest UID"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 POP, the client must fetch the entire UIDL 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0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Whether POP3 or IMAP is used to retrieve messages: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E-mail clients typically use the </a:t>
            </a:r>
            <a:r>
              <a:rPr lang="en-US" sz="2400" dirty="0" err="1" smtClean="0"/>
              <a:t>SMTP_Submit</a:t>
            </a:r>
            <a:r>
              <a:rPr lang="en-US" sz="2400" dirty="0" smtClean="0"/>
              <a:t> profile of the SMTP protocol to send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E-mail clients are commonly categorized as either </a:t>
            </a:r>
            <a:r>
              <a:rPr lang="en-US" sz="2400" i="1" dirty="0" smtClean="0"/>
              <a:t>POP</a:t>
            </a:r>
            <a:r>
              <a:rPr lang="en-US" sz="2400" dirty="0" smtClean="0"/>
              <a:t> or </a:t>
            </a:r>
            <a:r>
              <a:rPr lang="en-US" sz="2400" i="1" dirty="0" smtClean="0"/>
              <a:t>IMAP</a:t>
            </a:r>
            <a:r>
              <a:rPr lang="en-US" sz="2400" dirty="0" smtClean="0"/>
              <a:t> clients, but in both cases the clients also use SMTP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There are extensions to POP3 that allow some clients to transmit outbound mail via POP3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Known as "XTND XMIT" extensions.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The Qualcomm </a:t>
            </a:r>
            <a:r>
              <a:rPr lang="en-US" sz="2000" dirty="0" err="1" smtClean="0"/>
              <a:t>qpopper</a:t>
            </a:r>
            <a:r>
              <a:rPr lang="en-US" sz="2000" dirty="0" smtClean="0"/>
              <a:t> and </a:t>
            </a:r>
            <a:r>
              <a:rPr lang="en-US" sz="2000" dirty="0" err="1" smtClean="0"/>
              <a:t>CommuniGate</a:t>
            </a:r>
            <a:r>
              <a:rPr lang="en-US" sz="2000" dirty="0" smtClean="0"/>
              <a:t> Pro servers and Eudora clients are examples of systems that optionally utilize the XTND XMIT methods of authenticated client-to-server e-mail transmission.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MIME serves as the standard for attachments and non-ASCII text in e-mail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Although neither POP3 nor SMTP require MIME-formatted e-mail, essentially all Internet e-mail comes MIME-formatted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POP clients must also understand and use MIME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IMAP, by design, assumes MIME-formatted e-mail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88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5344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POP3 originally supported only an unencrypted login mechanism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Plain text transmission of passwords in POP3 still commonly occurs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POP3 currently supports several authentication methods to provide varying levels of protection against illegitimate access to a user's e-mail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dirty="0" smtClean="0"/>
              <a:t>APOP</a:t>
            </a:r>
            <a:r>
              <a:rPr lang="en-US" sz="2000" dirty="0" smtClean="0"/>
              <a:t>: Authenticated POP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Uses the MD5 hash function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Attempt to avoid replay attacks and disclosure of the shared secret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Clients implementing APOP include Mozilla Thunderbird, Opera, Eudora, </a:t>
            </a:r>
            <a:r>
              <a:rPr lang="en-US" sz="2000" dirty="0" err="1" smtClean="0"/>
              <a:t>KMail</a:t>
            </a:r>
            <a:r>
              <a:rPr lang="en-US" sz="2000" dirty="0" smtClean="0"/>
              <a:t> and Novell Evolution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POP3 clients can also support SASL authentication methods via the AUTH extension. MIT Project Athena also produced a </a:t>
            </a:r>
            <a:r>
              <a:rPr lang="en-US" sz="2400" dirty="0" err="1" smtClean="0"/>
              <a:t>Kerberized</a:t>
            </a:r>
            <a:r>
              <a:rPr lang="en-US" sz="2400" dirty="0" smtClean="0"/>
              <a:t> version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5344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POP3 works over a TCP/IP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Uses TCP on network port 110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E-mail clients can encrypt POP3 traffic using TLS or SSL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 TLS or SSL connection is negotiated using the </a:t>
            </a:r>
            <a:r>
              <a:rPr lang="en-US" sz="2400" b="1" dirty="0" smtClean="0"/>
              <a:t>STLS</a:t>
            </a:r>
            <a:r>
              <a:rPr lang="en-US" sz="2400" dirty="0" smtClean="0"/>
              <a:t> command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Some clients and servers, like Google Gmail, instead use the deprecated alternate-port method, which uses TCP port 995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244475"/>
            <a:ext cx="8385175" cy="593725"/>
          </a:xfrm>
        </p:spPr>
        <p:txBody>
          <a:bodyPr/>
          <a:lstStyle/>
          <a:p>
            <a:pPr eaLnBrk="1" hangingPunct="1"/>
            <a:r>
              <a:rPr lang="en-US" dirty="0" smtClean="0"/>
              <a:t>POP Example (APOP)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1447799" y="762000"/>
            <a:ext cx="5536837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Arial" charset="0"/>
              </a:rPr>
              <a:t>S: &lt;wait for connection on TCP port 110&gt; </a:t>
            </a:r>
          </a:p>
          <a:p>
            <a:r>
              <a:rPr lang="en-US" sz="1400" dirty="0">
                <a:latin typeface="Arial" charset="0"/>
              </a:rPr>
              <a:t>C: &lt;open connection&gt; </a:t>
            </a:r>
          </a:p>
          <a:p>
            <a:r>
              <a:rPr lang="en-US" sz="1400" dirty="0">
                <a:latin typeface="Arial" charset="0"/>
              </a:rPr>
              <a:t>S: +OK POP3 server ready &lt;1896.697170952@dbc.mtview.ca.us&gt; </a:t>
            </a:r>
          </a:p>
          <a:p>
            <a:r>
              <a:rPr lang="en-US" sz="1400" dirty="0">
                <a:latin typeface="Arial" charset="0"/>
              </a:rPr>
              <a:t>C: APOP </a:t>
            </a:r>
            <a:r>
              <a:rPr lang="en-US" sz="1400" dirty="0" err="1">
                <a:latin typeface="Arial" charset="0"/>
              </a:rPr>
              <a:t>mrose</a:t>
            </a:r>
            <a:r>
              <a:rPr lang="en-US" sz="1400" dirty="0">
                <a:latin typeface="Arial" charset="0"/>
              </a:rPr>
              <a:t> c4c9334bac560ecc979e58001b3e22fb </a:t>
            </a:r>
          </a:p>
          <a:p>
            <a:r>
              <a:rPr lang="en-US" sz="1400" dirty="0">
                <a:latin typeface="Arial" charset="0"/>
              </a:rPr>
              <a:t>S: +OK </a:t>
            </a:r>
            <a:r>
              <a:rPr lang="en-US" sz="1400" dirty="0" err="1">
                <a:latin typeface="Arial" charset="0"/>
              </a:rPr>
              <a:t>mrose's</a:t>
            </a:r>
            <a:r>
              <a:rPr lang="en-US" sz="1400" dirty="0">
                <a:latin typeface="Arial" charset="0"/>
              </a:rPr>
              <a:t> </a:t>
            </a:r>
            <a:r>
              <a:rPr lang="en-US" sz="1400" dirty="0" err="1">
                <a:latin typeface="Arial" charset="0"/>
              </a:rPr>
              <a:t>maildrop</a:t>
            </a:r>
            <a:r>
              <a:rPr lang="en-US" sz="1400" dirty="0">
                <a:latin typeface="Arial" charset="0"/>
              </a:rPr>
              <a:t> has 2 messages (320 octets) </a:t>
            </a:r>
          </a:p>
          <a:p>
            <a:r>
              <a:rPr lang="en-US" sz="1400" dirty="0">
                <a:latin typeface="Arial" charset="0"/>
              </a:rPr>
              <a:t>C: STAT </a:t>
            </a:r>
          </a:p>
          <a:p>
            <a:r>
              <a:rPr lang="en-US" sz="1400" dirty="0">
                <a:latin typeface="Arial" charset="0"/>
              </a:rPr>
              <a:t>S: +OK 2 320 </a:t>
            </a:r>
          </a:p>
          <a:p>
            <a:r>
              <a:rPr lang="en-US" sz="1400" dirty="0">
                <a:latin typeface="Arial" charset="0"/>
              </a:rPr>
              <a:t>C: LIST </a:t>
            </a:r>
            <a:r>
              <a:rPr lang="en-US" sz="1400" dirty="0" smtClean="0">
                <a:latin typeface="Arial" charset="0"/>
              </a:rPr>
              <a:t/>
            </a:r>
            <a:br>
              <a:rPr lang="en-US" sz="1400" dirty="0" smtClean="0">
                <a:latin typeface="Arial" charset="0"/>
              </a:rPr>
            </a:br>
            <a:r>
              <a:rPr lang="en-US" sz="1400" dirty="0" smtClean="0">
                <a:latin typeface="Arial" charset="0"/>
              </a:rPr>
              <a:t>S</a:t>
            </a:r>
            <a:r>
              <a:rPr lang="en-US" sz="1400" dirty="0">
                <a:latin typeface="Arial" charset="0"/>
              </a:rPr>
              <a:t>: +OK 2 messages (320 octets) </a:t>
            </a:r>
          </a:p>
          <a:p>
            <a:r>
              <a:rPr lang="en-US" sz="1400" dirty="0">
                <a:latin typeface="Arial" charset="0"/>
              </a:rPr>
              <a:t>S: 1 120 </a:t>
            </a:r>
          </a:p>
          <a:p>
            <a:r>
              <a:rPr lang="en-US" sz="1400" dirty="0">
                <a:latin typeface="Arial" charset="0"/>
              </a:rPr>
              <a:t>S: 2 200 </a:t>
            </a:r>
          </a:p>
          <a:p>
            <a:r>
              <a:rPr lang="en-US" sz="1400" dirty="0">
                <a:latin typeface="Arial" charset="0"/>
              </a:rPr>
              <a:t>S: . </a:t>
            </a:r>
          </a:p>
          <a:p>
            <a:r>
              <a:rPr lang="en-US" sz="1400" dirty="0">
                <a:latin typeface="Arial" charset="0"/>
              </a:rPr>
              <a:t>C: RETR 1 </a:t>
            </a:r>
          </a:p>
          <a:p>
            <a:r>
              <a:rPr lang="en-US" sz="1400" dirty="0">
                <a:latin typeface="Arial" charset="0"/>
              </a:rPr>
              <a:t>S: +OK 120 octets </a:t>
            </a:r>
          </a:p>
          <a:p>
            <a:r>
              <a:rPr lang="en-US" sz="1400" dirty="0">
                <a:latin typeface="Arial" charset="0"/>
              </a:rPr>
              <a:t>S: &lt;the POP3 server sends message 1&gt; </a:t>
            </a:r>
          </a:p>
          <a:p>
            <a:r>
              <a:rPr lang="en-US" sz="1400" dirty="0">
                <a:latin typeface="Arial" charset="0"/>
              </a:rPr>
              <a:t>S: . </a:t>
            </a:r>
            <a:endParaRPr lang="en-US" sz="1400" dirty="0" smtClean="0">
              <a:latin typeface="Arial" charset="0"/>
            </a:endParaRPr>
          </a:p>
          <a:p>
            <a:r>
              <a:rPr lang="en-US" sz="1400" dirty="0" smtClean="0">
                <a:latin typeface="Arial" charset="0"/>
              </a:rPr>
              <a:t>C</a:t>
            </a:r>
            <a:r>
              <a:rPr lang="en-US" sz="1400" dirty="0">
                <a:latin typeface="Arial" charset="0"/>
              </a:rPr>
              <a:t>: DELE 1 </a:t>
            </a:r>
          </a:p>
          <a:p>
            <a:r>
              <a:rPr lang="en-US" sz="1400" dirty="0">
                <a:latin typeface="Arial" charset="0"/>
              </a:rPr>
              <a:t>S: +OK message 1 deleted </a:t>
            </a:r>
          </a:p>
          <a:p>
            <a:r>
              <a:rPr lang="en-US" sz="1400" dirty="0">
                <a:latin typeface="Arial" charset="0"/>
              </a:rPr>
              <a:t>C: RETR 2 </a:t>
            </a:r>
          </a:p>
          <a:p>
            <a:r>
              <a:rPr lang="en-US" sz="1400" dirty="0">
                <a:latin typeface="Arial" charset="0"/>
              </a:rPr>
              <a:t>S: +OK 200 octets </a:t>
            </a:r>
          </a:p>
          <a:p>
            <a:r>
              <a:rPr lang="en-US" sz="1400" dirty="0">
                <a:latin typeface="Arial" charset="0"/>
              </a:rPr>
              <a:t>S: &lt;the POP3 server sends message 2&gt; </a:t>
            </a:r>
          </a:p>
          <a:p>
            <a:r>
              <a:rPr lang="en-US" sz="1400" dirty="0">
                <a:latin typeface="Arial" charset="0"/>
              </a:rPr>
              <a:t>S: . </a:t>
            </a:r>
            <a:endParaRPr lang="en-US" sz="1400" dirty="0" smtClean="0">
              <a:latin typeface="Arial" charset="0"/>
            </a:endParaRPr>
          </a:p>
          <a:p>
            <a:r>
              <a:rPr lang="en-US" sz="1400" dirty="0" smtClean="0">
                <a:latin typeface="Arial" charset="0"/>
              </a:rPr>
              <a:t>C</a:t>
            </a:r>
            <a:r>
              <a:rPr lang="en-US" sz="1400" dirty="0">
                <a:latin typeface="Arial" charset="0"/>
              </a:rPr>
              <a:t>: DELE 2 </a:t>
            </a:r>
          </a:p>
          <a:p>
            <a:r>
              <a:rPr lang="en-US" sz="1400" dirty="0">
                <a:latin typeface="Arial" charset="0"/>
              </a:rPr>
              <a:t>S: +OK message 2 deleted </a:t>
            </a:r>
          </a:p>
          <a:p>
            <a:r>
              <a:rPr lang="en-US" sz="1400" dirty="0">
                <a:latin typeface="Arial" charset="0"/>
              </a:rPr>
              <a:t>C: QUIT </a:t>
            </a:r>
            <a:endParaRPr lang="en-US" sz="1400" dirty="0" smtClean="0">
              <a:latin typeface="Arial" charset="0"/>
            </a:endParaRPr>
          </a:p>
          <a:p>
            <a:r>
              <a:rPr lang="en-US" sz="1400" dirty="0" smtClean="0">
                <a:latin typeface="Arial" charset="0"/>
              </a:rPr>
              <a:t>S</a:t>
            </a:r>
            <a:r>
              <a:rPr lang="en-US" sz="1400" dirty="0">
                <a:latin typeface="Arial" charset="0"/>
              </a:rPr>
              <a:t>: +OK </a:t>
            </a:r>
            <a:r>
              <a:rPr lang="en-US" sz="1400" dirty="0" err="1">
                <a:latin typeface="Arial" charset="0"/>
              </a:rPr>
              <a:t>dewey</a:t>
            </a:r>
            <a:r>
              <a:rPr lang="en-US" sz="1400" dirty="0">
                <a:latin typeface="Arial" charset="0"/>
              </a:rPr>
              <a:t> POP3 server signing off (</a:t>
            </a:r>
            <a:r>
              <a:rPr lang="en-US" sz="1400" dirty="0" err="1">
                <a:latin typeface="Arial" charset="0"/>
              </a:rPr>
              <a:t>maildrop</a:t>
            </a:r>
            <a:r>
              <a:rPr lang="en-US" sz="1400" dirty="0">
                <a:latin typeface="Arial" charset="0"/>
              </a:rPr>
              <a:t> empty) </a:t>
            </a:r>
          </a:p>
          <a:p>
            <a:r>
              <a:rPr lang="en-US" sz="1400" dirty="0">
                <a:latin typeface="Arial" charset="0"/>
              </a:rPr>
              <a:t>C: &lt;close connection&gt; </a:t>
            </a:r>
            <a:endParaRPr lang="en-US" sz="1400" dirty="0" smtClean="0">
              <a:latin typeface="Arial" charset="0"/>
            </a:endParaRPr>
          </a:p>
          <a:p>
            <a:r>
              <a:rPr lang="en-US" sz="1400" dirty="0" smtClean="0">
                <a:latin typeface="Arial" charset="0"/>
              </a:rPr>
              <a:t>S</a:t>
            </a:r>
            <a:r>
              <a:rPr lang="en-US" sz="1400" dirty="0">
                <a:latin typeface="Arial" charset="0"/>
              </a:rPr>
              <a:t>: &lt;wait for next connection&gt;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POP Example (no </a:t>
            </a:r>
            <a:r>
              <a:rPr lang="en-US" dirty="0" err="1" smtClean="0"/>
              <a:t>auth</a:t>
            </a:r>
            <a:r>
              <a:rPr lang="en-US" dirty="0" smtClean="0"/>
              <a:t>)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753350" cy="2268538"/>
          </a:xfrm>
        </p:spPr>
        <p:txBody>
          <a:bodyPr/>
          <a:lstStyle/>
          <a:p>
            <a:pPr eaLnBrk="1" hangingPunct="1"/>
            <a:r>
              <a:rPr lang="en-US" dirty="0" smtClean="0"/>
              <a:t>POP3 servers without the optional APOP command expect you to log in with the USER and PASS commands: 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295400" y="4114800"/>
            <a:ext cx="2552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C: USER mrose </a:t>
            </a:r>
          </a:p>
          <a:p>
            <a:r>
              <a:rPr lang="en-US">
                <a:latin typeface="Arial" charset="0"/>
              </a:rPr>
              <a:t>S: +OK User accepted </a:t>
            </a:r>
          </a:p>
          <a:p>
            <a:r>
              <a:rPr lang="en-US">
                <a:latin typeface="Arial" charset="0"/>
              </a:rPr>
              <a:t>C: PASS mrosepass </a:t>
            </a:r>
          </a:p>
          <a:p>
            <a:r>
              <a:rPr lang="en-US">
                <a:latin typeface="Arial" charset="0"/>
              </a:rPr>
              <a:t>S: +OK Pass accepted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dirty="0" smtClean="0"/>
              <a:t>POP3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4953000" cy="48006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Uses port 25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Leaves email on the server by default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Allows the client to disconnect from the server, then work with the individual emails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Is more flexible than IMAP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10212601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41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991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Internet Message Access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Commonly known as IMAP or IMAP4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 application layer Internet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Operates on port 143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Allows a local client to access e-mail on a remote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Previously called </a:t>
            </a:r>
            <a:r>
              <a:rPr lang="en-US" sz="2400" i="1" dirty="0" smtClean="0"/>
              <a:t>Internet Mail Access Protocol</a:t>
            </a:r>
            <a:r>
              <a:rPr lang="en-US" sz="2400" dirty="0" smtClean="0"/>
              <a:t>, </a:t>
            </a:r>
            <a:r>
              <a:rPr lang="en-US" sz="2400" i="1" dirty="0" smtClean="0"/>
              <a:t>Interactive Mail Access Protocol</a:t>
            </a:r>
            <a:r>
              <a:rPr lang="en-US" sz="2400" dirty="0" smtClean="0"/>
              <a:t> , and </a:t>
            </a:r>
            <a:r>
              <a:rPr lang="en-US" sz="2400" i="1" dirty="0" smtClean="0"/>
              <a:t>Interim Mail Access Protocol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Current version is IMAP version 4 revision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IMAP4rev1: defined by </a:t>
            </a:r>
            <a:r>
              <a:rPr lang="en-US" sz="2400" b="1" dirty="0" smtClean="0"/>
              <a:t>RFC 3501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IMAP4 and POP3 are the two most prevalent Internet standard protocols for e-mail retrieval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Virtually all modern e-mail clients and servers support both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one to use?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Outbound Mail</a:t>
            </a:r>
          </a:p>
          <a:p>
            <a:pPr lvl="1" eaLnBrk="1" hangingPunct="1"/>
            <a:r>
              <a:rPr lang="en-US" dirty="0" smtClean="0"/>
              <a:t>SMTP for </a:t>
            </a:r>
            <a:r>
              <a:rPr lang="en-US" u="sng" dirty="0" smtClean="0"/>
              <a:t>outbound</a:t>
            </a:r>
            <a:r>
              <a:rPr lang="en-US" dirty="0" smtClean="0"/>
              <a:t> email</a:t>
            </a:r>
          </a:p>
          <a:p>
            <a:pPr lvl="2" eaLnBrk="1" hangingPunct="1"/>
            <a:r>
              <a:rPr lang="en-US" dirty="0" smtClean="0"/>
              <a:t>Port 25 or 2525</a:t>
            </a:r>
          </a:p>
          <a:p>
            <a:pPr lvl="1" eaLnBrk="1" hangingPunct="1"/>
            <a:r>
              <a:rPr lang="en-US" dirty="0" smtClean="0"/>
              <a:t>Server/repository</a:t>
            </a:r>
          </a:p>
          <a:p>
            <a:pPr eaLnBrk="1" hangingPunct="1"/>
            <a:r>
              <a:rPr lang="en-US" dirty="0" smtClean="0"/>
              <a:t>Inbound Mail (clients)</a:t>
            </a:r>
          </a:p>
          <a:p>
            <a:pPr lvl="1" eaLnBrk="1" hangingPunct="1"/>
            <a:r>
              <a:rPr lang="en-US" dirty="0" smtClean="0"/>
              <a:t>POP3 for </a:t>
            </a:r>
            <a:r>
              <a:rPr lang="en-US" u="sng" dirty="0" smtClean="0"/>
              <a:t>inbound</a:t>
            </a:r>
            <a:r>
              <a:rPr lang="en-US" dirty="0" smtClean="0"/>
              <a:t> email</a:t>
            </a:r>
          </a:p>
          <a:p>
            <a:pPr lvl="2" eaLnBrk="1" hangingPunct="1"/>
            <a:r>
              <a:rPr lang="en-US" dirty="0" smtClean="0"/>
              <a:t>Port 110</a:t>
            </a:r>
          </a:p>
          <a:p>
            <a:pPr lvl="1" eaLnBrk="1" hangingPunct="1"/>
            <a:r>
              <a:rPr lang="en-US" dirty="0" smtClean="0"/>
              <a:t>IMAP for </a:t>
            </a:r>
            <a:r>
              <a:rPr lang="en-US" u="sng" dirty="0" smtClean="0"/>
              <a:t>inbound</a:t>
            </a:r>
            <a:r>
              <a:rPr lang="en-US" dirty="0" smtClean="0"/>
              <a:t> email</a:t>
            </a:r>
          </a:p>
          <a:p>
            <a:pPr lvl="2" eaLnBrk="1" hangingPunct="1"/>
            <a:r>
              <a:rPr lang="en-US" dirty="0" smtClean="0"/>
              <a:t>Port 143 </a:t>
            </a:r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IMAP supports both connected and disconnected modes of 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E-mail clients using IMAP generally leave messages on the server until the user explicitly deletes them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Allows multiple clients to access the same mailbox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Clients in this case are different workstations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IMAP </a:t>
            </a:r>
            <a:r>
              <a:rPr lang="en-US" sz="2400" dirty="0"/>
              <a:t>is often used in large networks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For example, a college campus mail </a:t>
            </a:r>
            <a:r>
              <a:rPr lang="en-US" sz="2000" dirty="0" smtClean="0"/>
              <a:t>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Few Internet Service Providers (ISPs) support IMAP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IMAP4 offers access to the mail “store”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Client may store local copies of the messages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Considered to be a temporary cache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Server's store is authoritative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Proprietary protocols: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/>
              <a:t>Microsoft Outlook </a:t>
            </a:r>
            <a:r>
              <a:rPr lang="en-US" sz="2400" dirty="0" smtClean="0"/>
              <a:t>client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When communicating with an </a:t>
            </a:r>
            <a:r>
              <a:rPr lang="en-US" sz="2000" i="1" dirty="0" smtClean="0"/>
              <a:t>Exchange</a:t>
            </a:r>
            <a:r>
              <a:rPr lang="en-US" sz="2000" dirty="0" smtClean="0"/>
              <a:t>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/>
              <a:t>IBM Notes </a:t>
            </a:r>
            <a:r>
              <a:rPr lang="en-US" sz="2400" dirty="0" smtClean="0"/>
              <a:t>client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When communicating with a </a:t>
            </a:r>
            <a:r>
              <a:rPr lang="en-US" sz="2000" i="1" dirty="0" smtClean="0"/>
              <a:t>Domino</a:t>
            </a:r>
            <a:r>
              <a:rPr lang="en-US" sz="2000" dirty="0" smtClean="0"/>
              <a:t>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Both products also support SMTP, POP3, and IMAP4.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Support for the Internet standard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Allows other e-mail clients to access these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Allows the clients to be used with other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E.g.  Qualcomm's Eudora or Mozilla Thunderbird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5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IMAP allows users to access new messages instantly on their computers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mail is stored on the network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With POP3, users either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download</a:t>
            </a:r>
            <a:r>
              <a:rPr lang="en-US" sz="2400" dirty="0" smtClean="0"/>
              <a:t> the e-mail to their computer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access it via the web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Both methods take longer than IMAP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User must either download any new mail or "</a:t>
            </a:r>
            <a:r>
              <a:rPr lang="en-US" sz="2400" i="1" dirty="0" smtClean="0"/>
              <a:t>refresh</a:t>
            </a:r>
            <a:r>
              <a:rPr lang="en-US" sz="2400" dirty="0" smtClean="0"/>
              <a:t>" the page to see the new messages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– IMAP Comparisons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Most e-mail clients support either POP3 or IMAP to retrieve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Few Internet Service Providers (ISPs) support IMAP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Fundamental differences between POP3 and IMAP4: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POP3 offers access to a mail </a:t>
            </a:r>
            <a:r>
              <a:rPr lang="en-US" sz="2000" i="1" dirty="0" smtClean="0"/>
              <a:t>drop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Mail starts on the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Downloaded to client when accessed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Deleted from server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If the client leaves some or all messages on the server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The client's message store is considered authoritative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IMAP4 offers access to a mail </a:t>
            </a:r>
            <a:r>
              <a:rPr lang="en-US" sz="2000" i="1" dirty="0" smtClean="0"/>
              <a:t>store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Mail stays on the server after accessed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Client may store local copies of the messages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These are considered to be a temporary cache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The server's store is authoritative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0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Advantages over POP3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i="1" dirty="0" smtClean="0"/>
              <a:t>Connected</a:t>
            </a:r>
            <a:r>
              <a:rPr lang="en-US" b="1" dirty="0" smtClean="0"/>
              <a:t> and </a:t>
            </a:r>
            <a:r>
              <a:rPr lang="en-US" b="1" i="1" dirty="0" smtClean="0"/>
              <a:t>disconnected</a:t>
            </a:r>
            <a:r>
              <a:rPr lang="en-US" b="1" dirty="0" smtClean="0"/>
              <a:t> modes of operation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When using POP3, clients typically connect to the e-mail server briefly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Only as long as it takes to download new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When using IMAP4, clients often stay connected as long as the user interface is active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Download message content on demand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For users with many or large messages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IMAP4 usage pattern can result in faster response times.</a:t>
            </a:r>
            <a:endParaRPr lang="en-US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Advantages over POP3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Multiple clients simultaneously connected to the same mailbox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POP3 protocol requires the currently connected client to be the only client connected to the mailbox.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IMAP protocol specifically allows simultaneous access by multiple clients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Provides mechanisms for clients to detect changes made to the mailbox by other, concurrently connected, clients</a:t>
            </a:r>
            <a:endParaRPr lang="en-US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99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Advantages over POP3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Access to MIME message parts and partial fetch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Nearly all internet e-mail is transmitted in MIME format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Allows messages to have a tree structure where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leaf nodes are any of a variety of </a:t>
            </a:r>
            <a:r>
              <a:rPr lang="en-US" sz="1800" i="1" dirty="0" smtClean="0"/>
              <a:t>single part</a:t>
            </a:r>
            <a:r>
              <a:rPr lang="en-US" sz="1800" dirty="0" smtClean="0"/>
              <a:t> content types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non-leaf nodes are any of a variety of </a:t>
            </a:r>
            <a:r>
              <a:rPr lang="en-US" sz="1800" i="1" dirty="0" smtClean="0"/>
              <a:t>multipart</a:t>
            </a:r>
            <a:r>
              <a:rPr lang="en-US" sz="1800" dirty="0" smtClean="0"/>
              <a:t>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The IMAP4 protocol allows clients to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Separately retrieve any of the individual MIME parts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Retrieve portions of either individual parts or the entire message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Mechanisms allow clients to retrieve the text portion of a message without retrieving attached files or to stream content as it is being fetched</a:t>
            </a:r>
            <a:endParaRPr lang="en-US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Advantages over POP3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Message state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dirty="0" smtClean="0"/>
              <a:t>flags</a:t>
            </a:r>
            <a:r>
              <a:rPr lang="en-US" sz="1800" dirty="0" smtClean="0"/>
              <a:t> can keep track of message state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For example: whether or not the message has been read, replied to, or deleted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Flags are stored on the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Different clients accessing the same mailbox at different times can detect state changes made by other clients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POP3 provides no mechanism for clients to store such state information on the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If a single user accesses a mailbox with two different POP3 clients state information cannot be synchronized between the clients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200" dirty="0" smtClean="0"/>
              <a:t>E.g. whether </a:t>
            </a:r>
            <a:r>
              <a:rPr lang="en-US" sz="1200" dirty="0"/>
              <a:t>a message has been </a:t>
            </a:r>
            <a:r>
              <a:rPr lang="en-US" sz="1200" dirty="0" smtClean="0"/>
              <a:t>accessed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IMAP4 protocol supports both pre-defined system flags and client defined keywords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System flags indicate state information such as whether a message has been read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Keywords allow messages to be given one or more tags whose meaning is up to the client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(not supported by all IMAP servers</a:t>
            </a:r>
            <a:r>
              <a:rPr lang="en-US" sz="14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Adding user created tags to messages is an operation supported by some Webmail services, such as Gmail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Generally not using IMAP</a:t>
            </a:r>
            <a:endParaRPr lang="en-US" sz="1600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Advantages over POP3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Multiple mailboxes on the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IMAP4 clients can create, rename, and/or delete mailboxes on the server, and move messages between mailboxes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Usually </a:t>
            </a:r>
            <a:r>
              <a:rPr lang="en-US" sz="1400" dirty="0"/>
              <a:t>presented to the user as </a:t>
            </a:r>
            <a:r>
              <a:rPr lang="en-US" sz="1400" dirty="0" smtClean="0"/>
              <a:t>folders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Multiple mailbox support also allows servers to provide access to shared and public folders</a:t>
            </a: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Server-side searches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IMAP4 provides a mechanism for a client to ask the server to search for messages meeting a variety of criteria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Avoids requiring clients to download every message in the mailbox in order to perform searches</a:t>
            </a: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Built-in extension mechanism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IMAP4 defines an explicit mechanism by which it may be extended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Many extensions to the base protocol have been proposed and are in common 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IMAP2 did not have an extension mechanism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POP3 now has one defined by </a:t>
            </a:r>
            <a:r>
              <a:rPr lang="en-US" sz="1600" b="1" dirty="0" smtClean="0"/>
              <a:t>RFC 2449</a:t>
            </a:r>
            <a:endParaRPr lang="en-US" sz="1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What is SMTP?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Simple Mail Transfer Protocol (SMTP) is the standard protocol for </a:t>
            </a:r>
            <a:r>
              <a:rPr lang="en-US" sz="2800" dirty="0" smtClean="0">
                <a:solidFill>
                  <a:srgbClr val="FF0000"/>
                </a:solidFill>
              </a:rPr>
              <a:t>sending</a:t>
            </a:r>
            <a:r>
              <a:rPr lang="en-US" sz="2800" dirty="0" smtClean="0"/>
              <a:t> emails across the Internet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SMTP uses TCP port 25 or 2525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Sometimes you may have problems sending messages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ISP may have closed port 25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To determine the SMTP server for a given domain name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MX (Mail </a:t>
            </a:r>
            <a:r>
              <a:rPr lang="en-US" sz="1800" dirty="0" err="1" smtClean="0"/>
              <a:t>eXchange</a:t>
            </a:r>
            <a:r>
              <a:rPr lang="en-US" sz="1800" dirty="0" smtClean="0"/>
              <a:t>) DNS record is used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IMAP Disadvantages v. POP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IMAP remedies many of the shortcomings of POP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ym typeface="Wingdings" panose="05000000000000000000" pitchFamily="2" charset="2"/>
              </a:rPr>
              <a:t> i</a:t>
            </a:r>
            <a:r>
              <a:rPr lang="en-US" dirty="0" smtClean="0"/>
              <a:t>nherently additional complexity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Much of this complexity is compensated for by server-side workarounds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e.g</a:t>
            </a:r>
            <a:r>
              <a:rPr lang="en-US" dirty="0"/>
              <a:t>., multiple clients accessing the same mailbox at the same </a:t>
            </a:r>
            <a:r>
              <a:rPr lang="en-US" dirty="0" smtClean="0"/>
              <a:t>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Maildir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Database </a:t>
            </a:r>
            <a:r>
              <a:rPr lang="en-US" dirty="0" err="1" smtClean="0"/>
              <a:t>backends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Disadvantages of IMAP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the mail store and searching algorithms on the server are not carefully implemented:</a:t>
            </a:r>
          </a:p>
          <a:p>
            <a:pPr lvl="1" eaLnBrk="1" hangingPunct="1"/>
            <a:r>
              <a:rPr lang="en-US" dirty="0" smtClean="0"/>
              <a:t>Client can potentially consume large amounts of server resources when searching massive mailboxes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Disadvantages of IMAP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IMAP4 clients need to explicitly request new email message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Potentially causing additional delays on slow connections such as those commonly used by mobile devices.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 private proposal, push IMAP, would extend IMAP to implement push e-mail by sending the entire message instead of just a notification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However, push IMAP has not been generally accepted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Current IETF work has addressed the problem in other ways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Disadvantages of IMAP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Unlike some proprietary protocols which combine sending and retrieval operations, sending a message and saving a copy in a server-side folder with a base-level IMAP client requires transmitting the message content twice, once to SMTP for delivery and a second time to IMAP to store in a sent mail folder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Remedied by a set of extensions defined by the IETF LEMONADE Working Group for mobile devices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POP3 servers don't support server-side folders so clients have no choice but to store sent items on the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Many IMAP clients can be configured to store sent mail in a client-side folder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Courier Mail Server offers a non-standard method of sending using IMAP by copying an outgoing message to a dedicated outbox folder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dirty="0" smtClean="0"/>
              <a:t>IMAP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828800"/>
            <a:ext cx="4953000" cy="4876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Uses port 25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Allows a client to monitor email from multiple workstations at the same time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By default, uses a lot of the client’s local disk storage to hold email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Is the best email client service since it is a newer protocol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10808462"/>
              </p:ext>
            </p:extLst>
          </p:nvPr>
        </p:nvGraphicFramePr>
        <p:xfrm>
          <a:off x="4419600" y="15621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16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621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 Overview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 contrast, the newer, more capable Internet Message Access Protocol (IMAP) supports both </a:t>
            </a:r>
            <a:r>
              <a:rPr lang="en-US" sz="2800" i="1" dirty="0" smtClean="0"/>
              <a:t>connected</a:t>
            </a:r>
            <a:r>
              <a:rPr lang="en-US" sz="2800" dirty="0" smtClean="0"/>
              <a:t> and </a:t>
            </a:r>
            <a:r>
              <a:rPr lang="en-US" sz="2800" i="1" dirty="0" smtClean="0"/>
              <a:t>disconnected</a:t>
            </a:r>
            <a:r>
              <a:rPr lang="en-US" sz="2800" dirty="0" smtClean="0"/>
              <a:t> modes of operation. </a:t>
            </a:r>
          </a:p>
          <a:p>
            <a:pPr lvl="1" eaLnBrk="1" hangingPunct="1"/>
            <a:r>
              <a:rPr lang="en-US" sz="2400" dirty="0" smtClean="0"/>
              <a:t>E-mail clients using IMAP generally leave messages on the server until the user explicitly deletes them</a:t>
            </a:r>
          </a:p>
          <a:p>
            <a:pPr eaLnBrk="1" hangingPunct="1"/>
            <a:r>
              <a:rPr lang="en-US" sz="2800" dirty="0" smtClean="0"/>
              <a:t>This and other facets of IMAP operation allow multiple clients to access the same mailbox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mail on the server is kept in files in a directory until read and/or deleted</a:t>
            </a:r>
          </a:p>
          <a:p>
            <a:pPr lvl="1"/>
            <a:r>
              <a:rPr lang="en-US" dirty="0" smtClean="0"/>
              <a:t>POP: until “read”</a:t>
            </a:r>
          </a:p>
          <a:p>
            <a:pPr lvl="2"/>
            <a:r>
              <a:rPr lang="en-US" dirty="0" smtClean="0"/>
              <a:t>E.g. until downloaded to client</a:t>
            </a:r>
          </a:p>
          <a:p>
            <a:pPr lvl="1"/>
            <a:r>
              <a:rPr lang="en-US" dirty="0" smtClean="0"/>
              <a:t>IMAP: until deleted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SMTP-AUTH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 Authentication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 Authentication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SMTP-AUTH</a:t>
            </a:r>
          </a:p>
          <a:p>
            <a:pPr lvl="1" eaLnBrk="1" hangingPunct="1"/>
            <a:r>
              <a:rPr lang="en-US" sz="2400" dirty="0" smtClean="0"/>
              <a:t>Extension of the Simple Mail Transfer Protocol (SMTP)</a:t>
            </a:r>
          </a:p>
          <a:p>
            <a:pPr lvl="2" eaLnBrk="1" hangingPunct="1"/>
            <a:r>
              <a:rPr lang="en-US" sz="2000" dirty="0" smtClean="0"/>
              <a:t>Includes an authentication step</a:t>
            </a:r>
          </a:p>
          <a:p>
            <a:pPr lvl="1" eaLnBrk="1" hangingPunct="1"/>
            <a:r>
              <a:rPr lang="en-US" sz="2400" dirty="0" smtClean="0"/>
              <a:t>Client effectively logs in to the mail server during the process of sending mail</a:t>
            </a:r>
          </a:p>
          <a:p>
            <a:pPr eaLnBrk="1" hangingPunct="1"/>
            <a:r>
              <a:rPr lang="en-US" sz="2800" dirty="0" smtClean="0"/>
              <a:t>Servers which support SMTP-AUTH can usually be configured to require clients to use this extension, ensuring the true identity of the sender is known.</a:t>
            </a:r>
          </a:p>
          <a:p>
            <a:pPr eaLnBrk="1" hangingPunct="1"/>
            <a:r>
              <a:rPr lang="en-US" sz="2800" dirty="0" smtClean="0"/>
              <a:t> SMTP-AUTH is defined in RFC 2554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 Authentication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SMTP-AUTH provides an access control mechanism</a:t>
            </a:r>
          </a:p>
          <a:p>
            <a:pPr lvl="1" eaLnBrk="1" hangingPunct="1"/>
            <a:r>
              <a:rPr lang="en-US" dirty="0" smtClean="0"/>
              <a:t>Can be used to allow legitimate users to relay mail while denying relay service to unauthorized users, such as spammers</a:t>
            </a:r>
          </a:p>
          <a:p>
            <a:pPr lvl="1" eaLnBrk="1" hangingPunct="1"/>
            <a:r>
              <a:rPr lang="en-US" dirty="0" smtClean="0"/>
              <a:t>Does not guarantee the authenticity of either the SMTP envelope sender or the "From:" header</a:t>
            </a:r>
          </a:p>
          <a:p>
            <a:pPr lvl="2" eaLnBrk="1" hangingPunct="1"/>
            <a:r>
              <a:rPr lang="en-US" dirty="0" smtClean="0"/>
              <a:t>Spoofing is possible even with SMTP-AUTH</a:t>
            </a:r>
          </a:p>
          <a:p>
            <a:pPr lvl="3" eaLnBrk="1" hangingPunct="1"/>
            <a:r>
              <a:rPr lang="en-US" dirty="0" smtClean="0"/>
              <a:t>(When </a:t>
            </a:r>
            <a:r>
              <a:rPr lang="en-US" dirty="0"/>
              <a:t>one sender masquerades as someone </a:t>
            </a:r>
            <a:r>
              <a:rPr lang="en-US" dirty="0" smtClean="0"/>
              <a:t>else)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IMAP or POP3?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Both protocols </a:t>
            </a:r>
            <a:r>
              <a:rPr lang="en-US" dirty="0" smtClean="0">
                <a:solidFill>
                  <a:srgbClr val="FF0000"/>
                </a:solidFill>
              </a:rPr>
              <a:t>receive</a:t>
            </a:r>
            <a:r>
              <a:rPr lang="en-US" dirty="0" smtClean="0"/>
              <a:t> email</a:t>
            </a:r>
          </a:p>
          <a:p>
            <a:pPr eaLnBrk="1" hangingPunct="1"/>
            <a:r>
              <a:rPr lang="en-US" dirty="0" smtClean="0"/>
              <a:t>Main differences between IMAP and POP3</a:t>
            </a:r>
            <a:r>
              <a:rPr lang="en-US" b="1" dirty="0" smtClean="0"/>
              <a:t>:</a:t>
            </a:r>
            <a:endParaRPr lang="en-US" dirty="0" smtClean="0"/>
          </a:p>
          <a:p>
            <a:pPr lvl="1" eaLnBrk="1" hangingPunct="1"/>
            <a:r>
              <a:rPr lang="en-US" dirty="0" smtClean="0"/>
              <a:t>POP3 protocol assumes there is only one client (computer terminal) that ever connects to the mailbox</a:t>
            </a:r>
          </a:p>
          <a:p>
            <a:pPr lvl="2" eaLnBrk="1" hangingPunct="1"/>
            <a:r>
              <a:rPr lang="en-US" dirty="0" smtClean="0"/>
              <a:t>Connect</a:t>
            </a:r>
          </a:p>
          <a:p>
            <a:pPr lvl="2" eaLnBrk="1" hangingPunct="1"/>
            <a:r>
              <a:rPr lang="en-US" dirty="0" smtClean="0"/>
              <a:t>Get/send mail</a:t>
            </a:r>
          </a:p>
          <a:p>
            <a:pPr lvl="2" eaLnBrk="1" hangingPunct="1"/>
            <a:r>
              <a:rPr lang="en-US" dirty="0" smtClean="0"/>
              <a:t>Disconnect</a:t>
            </a:r>
          </a:p>
          <a:p>
            <a:pPr lvl="2" eaLnBrk="1" hangingPunct="1"/>
            <a:r>
              <a:rPr lang="en-US" dirty="0" smtClean="0"/>
              <a:t>Read and compose email while offline </a:t>
            </a:r>
          </a:p>
          <a:p>
            <a:pPr lvl="1" eaLnBrk="1" hangingPunct="1"/>
            <a:r>
              <a:rPr lang="en-US" dirty="0" smtClean="0"/>
              <a:t>IMAP protocol allows simultaneous access by multiple clients (computer terminals)</a:t>
            </a:r>
          </a:p>
          <a:p>
            <a:pPr lvl="2" eaLnBrk="1" hangingPunct="1"/>
            <a:r>
              <a:rPr lang="en-US" dirty="0" smtClean="0"/>
              <a:t>Allows the same user on the clients</a:t>
            </a:r>
          </a:p>
          <a:p>
            <a:pPr lvl="2" eaLnBrk="1" hangingPunct="1"/>
            <a:r>
              <a:rPr lang="en-US" dirty="0" smtClean="0"/>
              <a:t>IMAP is also suitable if the mailbox is used by multiple users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 Authentication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SMTP-AUTH extension also allows one mail server to indicate to another that the sender has been authenticated when relaying mail</a:t>
            </a:r>
          </a:p>
          <a:p>
            <a:pPr lvl="1" eaLnBrk="1" hangingPunct="1"/>
            <a:r>
              <a:rPr lang="en-US" dirty="0" smtClean="0"/>
              <a:t>This requires the recipient server to trust the sending server</a:t>
            </a:r>
          </a:p>
          <a:p>
            <a:pPr lvl="2" eaLnBrk="1" hangingPunct="1"/>
            <a:r>
              <a:rPr lang="en-US" dirty="0" smtClean="0"/>
              <a:t>This aspect of SMTP-AUTH is rarely used on the Internet </a:t>
            </a:r>
          </a:p>
          <a:p>
            <a:pPr lvl="1" eaLnBrk="1" hangingPunct="1"/>
            <a:r>
              <a:rPr lang="en-US" dirty="0" smtClean="0"/>
              <a:t>The recipient of an e-mail message cannot tell whether the sender was authenticated</a:t>
            </a:r>
          </a:p>
          <a:p>
            <a:pPr lvl="2" eaLnBrk="1" hangingPunct="1"/>
            <a:r>
              <a:rPr lang="en-US" dirty="0" smtClean="0"/>
              <a:t>Use of SMTP-AUTH is only a partial solution to spam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 Authentication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While SMTP-AUTH is generally a security improvement over unauthenticated SMTP, it can also introduce a weakness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If authenticated users are allowed to submit messages from IP addresses where unauthenticated users are not — that is, if authenticated users are allowed to relay mail — then an attacker who subverts one user's account is then able to use the authenticated server as an open mail relay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In such a configuration every user's password becomes a key to the mail system's security.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Spammers have attacked SMTP-AUTH mail servers by brute forcing common usernames and passwords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 good password policy can effectively prevent such an attack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en-US" sz="2800" dirty="0" smtClean="0"/>
              <a:t>Pop quiz: How many server/client protocols (or services) does an IT pro need to send and read email?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4114800" cy="4149725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lphaUcPeriod"/>
            </a:pPr>
            <a:r>
              <a:rPr lang="en-US" dirty="0" smtClean="0"/>
              <a:t>3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1694179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8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Acronyms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Acronym summary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ESMTP	- Extended SMTP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ETRN	- Extended Turn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IMAP	- Internet Mail Access Protocol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MTA	- Mail Transfer Agents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MUA 	- Mail User Agent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MX 	- Mail eXchange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POP	- Post Office Protocol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SMTP	- Simple Mail Transfer Protocol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UIDL 	- </a:t>
            </a:r>
            <a:r>
              <a:rPr lang="en-US" b="1" smtClean="0"/>
              <a:t>U</a:t>
            </a:r>
            <a:r>
              <a:rPr lang="en-US" smtClean="0"/>
              <a:t>nique </a:t>
            </a:r>
            <a:r>
              <a:rPr lang="en-US" b="1" smtClean="0"/>
              <a:t>ID</a:t>
            </a:r>
            <a:r>
              <a:rPr lang="en-US" smtClean="0"/>
              <a:t>entification </a:t>
            </a:r>
            <a:r>
              <a:rPr lang="en-US" b="1" smtClean="0"/>
              <a:t>L</a:t>
            </a:r>
            <a:r>
              <a:rPr lang="en-US" smtClean="0"/>
              <a:t>isting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Material from: </a:t>
            </a:r>
            <a:r>
              <a:rPr lang="en-US" dirty="0" smtClean="0">
                <a:hlinkClick r:id="rId3"/>
              </a:rPr>
              <a:t>http://en.wikipedia.org/wiki/Smtp</a:t>
            </a:r>
            <a:r>
              <a:rPr lang="en-US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Simple Mail Transfer Protocol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/>
              <a:t>de facto</a:t>
            </a:r>
            <a:r>
              <a:rPr lang="en-US" sz="2400" dirty="0" smtClean="0"/>
              <a:t> standard for e-mail transmissions across the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Defined in RFC 821 (STD 10)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amended by RFC 1123 (STD 3) chapter 5.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Protocol used today is usually ESMTP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400" dirty="0" smtClean="0"/>
              <a:t>xtended SMTP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Defined in RFC 2821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SMTP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Relatively simple text-based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One or more recipients of a message are specified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Most cases verified to exist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message text is transferred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Client-server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client transmits an email message to the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Either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 an end-user's email client, a.k.a. MUA (Mail User Agent), 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- or -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 a relaying server's MTA (Mail Transfer Agents)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Which then, in turn,  acts as an </a:t>
            </a:r>
            <a:r>
              <a:rPr lang="en-US" sz="1800" i="1" dirty="0" smtClean="0"/>
              <a:t>SMTP client</a:t>
            </a:r>
            <a:endParaRPr lang="en-US" sz="1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4.0"/>
  <p:tag name="TASKPANEKEY" val="df0d90f5-bd10-4bd0-bf6a-d5e28dbd1333"/>
  <p:tag name="EXPANDSHOWBAR" val="True"/>
  <p:tag name="WASPOLLED" val="FD268B642F2B48E9AB4047B8478E7367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AE2EF6E951424D5BB1D02750A995869A&lt;/guid&gt;&#10;        &lt;description /&gt;&#10;        &lt;date&gt;10/15/2013 5:44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35180CE852341458B5DB7696042D1B8&lt;/guid&gt;&#10;            &lt;repollguid&gt;362499AF0B0B426C80A633254D702941&lt;/repollguid&gt;&#10;            &lt;sourceid&gt;DA4D6C1A086743EA8E3A8D7A5DE3AC0A&lt;/sourceid&gt;&#10;            &lt;questiontext&gt;Pre-survey: How many server/client programs (or services) are needed to send and receive emai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1&lt;/incorrectvalue&gt;&#10;            &lt;responselimit&gt;1&lt;/responselimit&gt;&#10;            &lt;bulletstyle&gt;2&lt;/bulletstyle&gt;&#10;            &lt;answers&gt;&#10;                &lt;answer&gt;&#10;                    &lt;guid&gt;A42597DE6FEE43F59D67E284D7935EFD&lt;/guid&gt;&#10;                    &lt;answertext&gt;0&lt;/answertext&gt;&#10;                    &lt;valuetype&gt;1&lt;/valuetype&gt;&#10;                &lt;/answer&gt;&#10;                &lt;answer&gt;&#10;                    &lt;guid&gt;8731F42A7F5B42E9BE5C23EC239C3044&lt;/guid&gt;&#10;                    &lt;answertext&gt;1&lt;/answertext&gt;&#10;                    &lt;valuetype&gt;1&lt;/valuetype&gt;&#10;                &lt;/answer&gt;&#10;                &lt;answer&gt;&#10;                    &lt;guid&gt;132770E1CF7848D7B948A48A4B7E1BE7&lt;/guid&gt;&#10;                    &lt;answertext&gt;2&lt;/answertext&gt;&#10;                    &lt;valuetype&gt;1&lt;/valuetype&gt;&#10;                &lt;/answer&gt;&#10;                &lt;answer&gt;&#10;                    &lt;guid&gt;D1259A08B08E44FFAFA847AA31EA3A03&lt;/guid&gt;&#10;                    &lt;answertext&gt;3&lt;/answertext&gt;&#10;                    &lt;valuetype&gt;1&lt;/valuetype&gt;&#10;                &lt;/answer&gt;&#10;                &lt;answer&gt;&#10;                    &lt;guid&gt;BCAF3A82CDB347A6A89AEC4EE6883F5F&lt;/guid&gt;&#10;                    &lt;answertext&gt;4 or mor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9891B2D53B342AD9D705ED95435953D&lt;/guid&gt;&#10;        &lt;description /&gt;&#10;        &lt;date&gt;10/15/2013 5:51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12CBD9AF20344F1A4D5D48FE050D773&lt;/guid&gt;&#10;            &lt;repollguid&gt;FC1804C4C91E4B59933DAF5ABBC734BA&lt;/repollguid&gt;&#10;            &lt;sourceid&gt;8F759F00C4DB40B882991DEC2A431CB3&lt;/sourceid&gt;&#10;            &lt;questiontext&gt;POP3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CCAC0F6777B94CFDA0B8C75E13748331&lt;/guid&gt;&#10;                    &lt;answertext&gt;Uses port 25&lt;/answertext&gt;&#10;                    &lt;valuetype&gt;-1&lt;/valuetype&gt;&#10;                &lt;/answer&gt;&#10;                &lt;answer&gt;&#10;                    &lt;guid&gt;E4EE5FC7A0984B578F65B9BA139A6F2A&lt;/guid&gt;&#10;                    &lt;answertext&gt;Leaves email on the server by default&lt;/answertext&gt;&#10;                    &lt;valuetype&gt;-1&lt;/valuetype&gt;&#10;                &lt;/answer&gt;&#10;                &lt;answer&gt;&#10;                    &lt;guid&gt;FB1B2437B7AB4402AD85FA92CA68EC0F&lt;/guid&gt;&#10;                    &lt;answertext&gt;Allows the client to disconnect from the server, then work with the individual emails&lt;/answertext&gt;&#10;                    &lt;valuetype&gt;1&lt;/valuetype&gt;&#10;                &lt;/answer&gt;&#10;                &lt;answer&gt;&#10;                    &lt;guid&gt;9CDA14AA314445789A9FDEA6FE139E0E&lt;/guid&gt;&#10;                    &lt;answertext&gt;Is more flexible than IMAP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POP3[;crlf;]27[;]27[;]27[;]False[;]24[;][;crlf;]2.85185185185185[;]3[;]0.447520221244243[;]0.200274348422497[;crlf;]1[;]-1[;]Uses port 251[;]Uses port 25[;][;crlf;]2[;]-1[;]Leaves email on the server by default2[;]Leaves email on the server by default[;][;crlf;]24[;]1[;]Allows the client to disconnect from the server, then work with the individual emails3[;]Allows the client to disconnect from the server, then work with the individual emails[;][;crlf;]0[;]-1[;]Is more flexible than IMAP4[;]Is more flexible than IMAP[;]"/>
  <p:tag name="HASRESULTS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CORRECTINCORRECT"/>
  <p:tag name="LABELFORMAT" val="0"/>
  <p:tag name="NUMBERFORMAT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B91F0806916458B9DF9EE1934751395&lt;/guid&gt;&#10;        &lt;description /&gt;&#10;        &lt;date&gt;10/15/2013 5:50:2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40504AB10D421EA6918FA9555C469B&lt;/guid&gt;&#10;            &lt;repollguid&gt;CFDC773EB3B14D26BC349BED63E18884&lt;/repollguid&gt;&#10;            &lt;sourceid&gt;B3D8CBBDFD8F486E8B2621A26BC0DF4D&lt;/sourceid&gt;&#10;            &lt;questiontext&gt;IMAP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83F479B3656A4272B6EA7E5D9B0D30D6&lt;/guid&gt;&#10;                    &lt;answertext&gt;Uses port 25&lt;/answertext&gt;&#10;                    &lt;valuetype&gt;-1&lt;/valuetype&gt;&#10;                &lt;/answer&gt;&#10;                &lt;answer&gt;&#10;                    &lt;guid&gt;7C5049738C8642FBB3B61D3C722009C7&lt;/guid&gt;&#10;                    &lt;answertext&gt;Allows a client to monitor email from multiple workstations at the same time&lt;/answertext&gt;&#10;                    &lt;valuetype&gt;1&lt;/valuetype&gt;&#10;                &lt;/answer&gt;&#10;                &lt;answer&gt;&#10;                    &lt;guid&gt;86B3F5AD80C54CEF81615A5074F929F9&lt;/guid&gt;&#10;                    &lt;answertext&gt;By default, uses a lot of the client’s local disk storage to hold email&lt;/answertext&gt;&#10;                    &lt;valuetype&gt;-1&lt;/valuetype&gt;&#10;                &lt;/answer&gt;&#10;                &lt;answer&gt;&#10;                    &lt;guid&gt;B44C056A4C4D441EA81A9C19A447AACB&lt;/guid&gt;&#10;                    &lt;answertext&gt;Is the best email client service since it is a newer protoco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IMAP[;crlf;]27[;]27[;]27[;]False[;]27[;][;crlf;]2[;]2[;]0[;]0[;crlf;]0[;]-1[;]Uses port 251[;]Uses port 25[;][;crlf;]27[;]1[;]Allows a client to monitor email from multiple workstations at the same time2[;]Allows a client to monitor email from multiple workstations at the same time[;][;crlf;]0[;]-1[;]By default, uses a lot of the client’s local disk storage to hold email3[;]By default, uses a lot of the client’s local disk storage to hold email[;][;crlf;]0[;]-1[;]Is the best email client service since it is a newer protocol4[;]Is the best email client service since it is a newer protocol[;]"/>
  <p:tag name="HASRESULTS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CORRECTINCORREC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E2EF6E951424D5BB1D02750A995869A&lt;/guid&gt;&#10;        &lt;description /&gt;&#10;        &lt;date&gt;10/15/2013 5:44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075CF11E464434A9A6E3B0342D3592B&lt;/guid&gt;&#10;            &lt;repollguid&gt;362499AF0B0B426C80A633254D702941&lt;/repollguid&gt;&#10;            &lt;sourceid&gt;DA4D6C1A086743EA8E3A8D7A5DE3AC0A&lt;/sourceid&gt;&#10;            &lt;questiontext&gt;Pop quiz: How many server/client protocols (or services) does an IT pro need to send and read emai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A42597DE6FEE43F59D67E284D7935EFD&lt;/guid&gt;&#10;                    &lt;answertext&gt;0&lt;/answertext&gt;&#10;                    &lt;valuetype&gt;-1&lt;/valuetype&gt;&#10;                &lt;/answer&gt;&#10;                &lt;answer&gt;&#10;                    &lt;guid&gt;8731F42A7F5B42E9BE5C23EC239C3044&lt;/guid&gt;&#10;                    &lt;answertext&gt;1&lt;/answertext&gt;&#10;                    &lt;valuetype&gt;1&lt;/valuetype&gt;&#10;                &lt;/answer&gt;&#10;                &lt;answer&gt;&#10;                    &lt;guid&gt;132770E1CF7848D7B948A48A4B7E1BE7&lt;/guid&gt;&#10;                    &lt;answertext&gt;2&lt;/answertext&gt;&#10;                    &lt;valuetype&gt;-1&lt;/valuetype&gt;&#10;                &lt;/answer&gt;&#10;                &lt;answer&gt;&#10;                    &lt;guid&gt;D1259A08B08E44FFAFA847AA31EA3A03&lt;/guid&gt;&#10;                    &lt;answertext&gt;3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Pop quiz: How many server/client protocols (or services) does an IT pro need to send and read email?[;crlf;]27[;]27[;]27[;]False[;]7[;][;crlf;]2.74074074074074[;]3[;]0.438228132081453[;]0.192043895747599[;crlf;]0[;]-1[;]01[;]0[;][;crlf;]7[;]1[;]12[;]1[;][;crlf;]20[;]-1[;]23[;]2[;][;crlf;]0[;]-1[;]34[;]3[;]"/>
  <p:tag name="HASRESULTS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2672</TotalTime>
  <Words>3772</Words>
  <Application>Microsoft Office PowerPoint</Application>
  <PresentationFormat>On-screen Show (4:3)</PresentationFormat>
  <Paragraphs>472</Paragraphs>
  <Slides>64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0" baseType="lpstr">
      <vt:lpstr>Arial</vt:lpstr>
      <vt:lpstr>Courier New</vt:lpstr>
      <vt:lpstr>Times New Roman</vt:lpstr>
      <vt:lpstr>Wingdings</vt:lpstr>
      <vt:lpstr>Quadrant</vt:lpstr>
      <vt:lpstr>Microsoft Graph Chart</vt:lpstr>
      <vt:lpstr>Mail Services</vt:lpstr>
      <vt:lpstr>Pre-survey: How many server/client programs (or services) are needed to send and receive email?</vt:lpstr>
      <vt:lpstr>Mail Services</vt:lpstr>
      <vt:lpstr>Which one to use?</vt:lpstr>
      <vt:lpstr>What is SMTP?</vt:lpstr>
      <vt:lpstr>IMAP or POP3?</vt:lpstr>
      <vt:lpstr>SMTP</vt:lpstr>
      <vt:lpstr>SMTP</vt:lpstr>
      <vt:lpstr>SMTP</vt:lpstr>
      <vt:lpstr>SMTP</vt:lpstr>
      <vt:lpstr>SMTP</vt:lpstr>
      <vt:lpstr>SMTP</vt:lpstr>
      <vt:lpstr>Outgoing mail SMTP server</vt:lpstr>
      <vt:lpstr>Outgoing mail SMTP server</vt:lpstr>
      <vt:lpstr>Outgoing mail SMTP server</vt:lpstr>
      <vt:lpstr>Outgoing mail SMTP server</vt:lpstr>
      <vt:lpstr>Sample communication of a legal SMPT Session</vt:lpstr>
      <vt:lpstr>Sample communication (after connect to server) </vt:lpstr>
      <vt:lpstr>Sample communications</vt:lpstr>
      <vt:lpstr>Sample communications</vt:lpstr>
      <vt:lpstr>Resume 3/15</vt:lpstr>
      <vt:lpstr>Sample communications</vt:lpstr>
      <vt:lpstr>Sample communications</vt:lpstr>
      <vt:lpstr>POP</vt:lpstr>
      <vt:lpstr>POP</vt:lpstr>
      <vt:lpstr>POP Overview</vt:lpstr>
      <vt:lpstr>POP Overview</vt:lpstr>
      <vt:lpstr>POP Overview</vt:lpstr>
      <vt:lpstr>POP Overview</vt:lpstr>
      <vt:lpstr>POP Overview</vt:lpstr>
      <vt:lpstr>POP Overview</vt:lpstr>
      <vt:lpstr>POP Overview</vt:lpstr>
      <vt:lpstr>POP Overview</vt:lpstr>
      <vt:lpstr>POP Overview</vt:lpstr>
      <vt:lpstr>POP Example (APOP)</vt:lpstr>
      <vt:lpstr>POP Example (no auth)</vt:lpstr>
      <vt:lpstr>POP3</vt:lpstr>
      <vt:lpstr>IMAP</vt:lpstr>
      <vt:lpstr>IMAP</vt:lpstr>
      <vt:lpstr>IMAP</vt:lpstr>
      <vt:lpstr>IMAP</vt:lpstr>
      <vt:lpstr>IMAP</vt:lpstr>
      <vt:lpstr>POP – IMAP Comparisons</vt:lpstr>
      <vt:lpstr>Overview</vt:lpstr>
      <vt:lpstr>IMAP Advantages over POP3</vt:lpstr>
      <vt:lpstr>IMAP Advantages over POP3</vt:lpstr>
      <vt:lpstr>IMAP Advantages over POP3</vt:lpstr>
      <vt:lpstr>IMAP Advantages over POP3</vt:lpstr>
      <vt:lpstr>IMAP Advantages over POP3</vt:lpstr>
      <vt:lpstr>IMAP Disadvantages v. POP</vt:lpstr>
      <vt:lpstr>Disadvantages of IMAP</vt:lpstr>
      <vt:lpstr>Disadvantages of IMAP</vt:lpstr>
      <vt:lpstr>Disadvantages of IMAP</vt:lpstr>
      <vt:lpstr>IMAP</vt:lpstr>
      <vt:lpstr>POP Overview</vt:lpstr>
      <vt:lpstr>Sidebar</vt:lpstr>
      <vt:lpstr>SMTP-AUTH</vt:lpstr>
      <vt:lpstr>SMTP Authentication</vt:lpstr>
      <vt:lpstr>SMTP Authentication</vt:lpstr>
      <vt:lpstr>SMTP Authentication</vt:lpstr>
      <vt:lpstr>SMTP Authentication</vt:lpstr>
      <vt:lpstr>Pop quiz: How many server/client protocols (or services) does an IT pro need to send and read email?</vt:lpstr>
      <vt:lpstr>Acronyms</vt:lpstr>
      <vt:lpstr>Acronym 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157</cp:revision>
  <cp:lastPrinted>1601-01-01T00:00:00Z</cp:lastPrinted>
  <dcterms:created xsi:type="dcterms:W3CDTF">1601-01-01T00:00:00Z</dcterms:created>
  <dcterms:modified xsi:type="dcterms:W3CDTF">2017-03-15T16:00:14Z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