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handoutMasterIdLst>
    <p:handoutMasterId r:id="rId10"/>
  </p:handoutMasterIdLst>
  <p:sldIdLst>
    <p:sldId id="256" r:id="rId2"/>
    <p:sldId id="297" r:id="rId3"/>
    <p:sldId id="296" r:id="rId4"/>
    <p:sldId id="293" r:id="rId5"/>
    <p:sldId id="298" r:id="rId6"/>
    <p:sldId id="294" r:id="rId7"/>
    <p:sldId id="295" r:id="rId8"/>
    <p:sldId id="292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C11D851-5504-47B4-BC54-64AD12802461}">
          <p14:sldIdLst>
            <p14:sldId id="256"/>
            <p14:sldId id="297"/>
            <p14:sldId id="296"/>
            <p14:sldId id="293"/>
          </p14:sldIdLst>
        </p14:section>
        <p14:section name="Untitled Section" id="{9F7100FA-5BE9-4D20-B703-5383D7D99CE4}">
          <p14:sldIdLst>
            <p14:sldId id="298"/>
            <p14:sldId id="294"/>
            <p14:sldId id="295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4" autoAdjust="0"/>
    <p:restoredTop sz="94737" autoAdjust="0"/>
  </p:normalViewPr>
  <p:slideViewPr>
    <p:cSldViewPr>
      <p:cViewPr varScale="1">
        <p:scale>
          <a:sx n="74" d="100"/>
          <a:sy n="74" d="100"/>
        </p:scale>
        <p:origin x="78" y="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1158DF-B27E-4B6C-B5D6-7A9EA33C3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25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BF04F-3A99-492B-B994-37E9B38B7F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9B89A-733C-4D8F-82C3-6F35622FF9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CD2BB-3357-446B-859A-DF6D698085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E01B4-74A6-4A87-93A2-D347BF417F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59736-9435-4601-A0E5-9D82CB6CE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7D260-1F63-4B20-9E82-EA20E81755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FF65-23CE-4317-A960-48B67B2D3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CF34D-5DD1-4444-A33C-1C347807C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B4121-4A20-40FD-88CB-CD3872B41B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F51B3-2301-4A4A-B52F-42E3FEF067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D1420-DDB9-4E7F-8088-865DBFC064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E5E9183-7715-4669-A93E-8DFE80D487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2800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Network Address Translation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CNI – pp. 251-253</a:t>
            </a:r>
          </a:p>
          <a:p>
            <a:pPr lvl="1"/>
            <a:r>
              <a:rPr lang="en-US" dirty="0" smtClean="0"/>
              <a:t>Port Mapping</a:t>
            </a:r>
          </a:p>
          <a:p>
            <a:r>
              <a:rPr lang="en-US" dirty="0" smtClean="0"/>
              <a:t>LA – pp. 331-335</a:t>
            </a:r>
          </a:p>
          <a:p>
            <a:pPr lvl="1"/>
            <a:r>
              <a:rPr lang="en-US" dirty="0" smtClean="0"/>
              <a:t>NAT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Address Translation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Network Address Translation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Gateway and firewall hardware often has Network Address Translation (NAT) functionality built 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Hosts protected behind a firewall commonly have addresses in the "private address range“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Hides the true address of protected hosts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Originally, developed to address the limited amount of IPv4 routable addresses available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By companies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By individuals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Reduce amounts of addresses required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Reduce the cost of obtaining enough public addresses for every computer in an organization.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Hiding the addresses of protected devices has become an increasingly important defense against network reconnaissance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 Flavors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82221"/>
            <a:ext cx="8229600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Two kinds of network address translation: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Simple "NAT"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also sometimes named "Network Address Port Translation" or "NAPT" or even PAT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Involves the mapping of port numbers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Allows multiple machines to share a single IP </a:t>
            </a:r>
            <a:r>
              <a:rPr lang="en-US" sz="1800" dirty="0" smtClean="0"/>
              <a:t>address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500" dirty="0" smtClean="0"/>
              <a:t>Typically used in home environments</a:t>
            </a:r>
            <a:endParaRPr lang="en-US" sz="1500" dirty="0" smtClean="0"/>
          </a:p>
          <a:p>
            <a:pPr lvl="2" eaLnBrk="1" hangingPunct="1">
              <a:lnSpc>
                <a:spcPct val="90000"/>
              </a:lnSpc>
            </a:pPr>
            <a:endParaRPr lang="en-US" sz="1800" dirty="0" smtClean="0"/>
          </a:p>
        </p:txBody>
      </p:sp>
      <p:sp>
        <p:nvSpPr>
          <p:cNvPr id="4" name="Rectangle 768"/>
          <p:cNvSpPr>
            <a:spLocks noChangeArrowheads="1"/>
          </p:cNvSpPr>
          <p:nvPr/>
        </p:nvSpPr>
        <p:spPr bwMode="auto">
          <a:xfrm>
            <a:off x="1295400" y="3210848"/>
            <a:ext cx="587693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100" b="1" dirty="0">
                <a:latin typeface="Courier New" pitchFamily="49" charset="0"/>
              </a:rPr>
              <a:t>                        TCP Header Format </a:t>
            </a:r>
          </a:p>
          <a:p>
            <a:endParaRPr lang="en-US" sz="1100" b="1" dirty="0">
              <a:latin typeface="Courier New" pitchFamily="49" charset="0"/>
            </a:endParaRPr>
          </a:p>
          <a:p>
            <a:r>
              <a:rPr lang="en-US" sz="1100" b="1" dirty="0">
                <a:latin typeface="Courier New" pitchFamily="49" charset="0"/>
              </a:rPr>
              <a:t>  0                   1                   2                   3 </a:t>
            </a:r>
          </a:p>
          <a:p>
            <a:r>
              <a:rPr lang="en-US" sz="1100" b="1" dirty="0">
                <a:latin typeface="Courier New" pitchFamily="49" charset="0"/>
              </a:rPr>
              <a:t>  0 1 2 3 4 5 6 7 8 9 0 1 2 3 4 5 6 7 8 9 0 1 2 3 4 5 6 7 8 9 0 1</a:t>
            </a:r>
          </a:p>
          <a:p>
            <a:r>
              <a:rPr lang="en-US" sz="11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100" b="1" dirty="0">
                <a:latin typeface="Courier New" pitchFamily="49" charset="0"/>
              </a:rPr>
              <a:t> |          Source Port          |         Destination Port      |</a:t>
            </a:r>
          </a:p>
          <a:p>
            <a:r>
              <a:rPr lang="en-US" sz="11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100" b="1" dirty="0">
                <a:latin typeface="Courier New" pitchFamily="49" charset="0"/>
              </a:rPr>
              <a:t> |                        Sequence Number                        |</a:t>
            </a:r>
          </a:p>
          <a:p>
            <a:r>
              <a:rPr lang="en-US" sz="11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100" b="1" dirty="0">
                <a:latin typeface="Courier New" pitchFamily="49" charset="0"/>
              </a:rPr>
              <a:t> |                     Acknowledgment Number                     |</a:t>
            </a:r>
          </a:p>
          <a:p>
            <a:r>
              <a:rPr lang="en-US" sz="11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100" b="1" dirty="0">
                <a:latin typeface="Courier New" pitchFamily="49" charset="0"/>
              </a:rPr>
              <a:t> |  Data |           |U|A|P|R|S|F|                               |</a:t>
            </a:r>
          </a:p>
          <a:p>
            <a:r>
              <a:rPr lang="en-US" sz="1100" b="1" dirty="0">
                <a:latin typeface="Courier New" pitchFamily="49" charset="0"/>
              </a:rPr>
              <a:t> | Offset| Reserved  |R|C|S|S|Y|I|               Window          |</a:t>
            </a:r>
          </a:p>
          <a:p>
            <a:r>
              <a:rPr lang="en-US" sz="1100" b="1" dirty="0">
                <a:latin typeface="Courier New" pitchFamily="49" charset="0"/>
              </a:rPr>
              <a:t> |       |           |G|K|H|T|N|N|                               |</a:t>
            </a:r>
          </a:p>
          <a:p>
            <a:r>
              <a:rPr lang="en-US" sz="11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100" b="1" dirty="0">
                <a:latin typeface="Courier New" pitchFamily="49" charset="0"/>
              </a:rPr>
              <a:t> |            Checksum           |          Urgent Pointer       |</a:t>
            </a:r>
          </a:p>
          <a:p>
            <a:r>
              <a:rPr lang="en-US" sz="11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100" b="1" dirty="0">
                <a:latin typeface="Courier New" pitchFamily="49" charset="0"/>
              </a:rPr>
              <a:t> |             Options                           |    Padding    |</a:t>
            </a:r>
          </a:p>
          <a:p>
            <a:r>
              <a:rPr lang="en-US" sz="1100" b="1" dirty="0">
                <a:latin typeface="Courier New" pitchFamily="49" charset="0"/>
              </a:rPr>
              <a:t> +-+-+-+-+-+-+-+-+-+-+-+-+-+-+-+-+-+-+-+-+-+-+-+-+-+-+-+-+-+-+-+-+ </a:t>
            </a:r>
          </a:p>
          <a:p>
            <a:r>
              <a:rPr lang="en-US" sz="1100" b="1" dirty="0">
                <a:latin typeface="Courier New" pitchFamily="49" charset="0"/>
              </a:rPr>
              <a:t> |                           data                                | </a:t>
            </a:r>
          </a:p>
          <a:p>
            <a:r>
              <a:rPr lang="en-US" sz="1100" b="1" dirty="0">
                <a:latin typeface="Courier New" pitchFamily="49" charset="0"/>
              </a:rPr>
              <a:t> +-+-+-+-+-+-+-+-+-+-+-+-+-+-+-+-+-+-+-+-+-+-+-+-+-+-+-+-+-+-+-+-+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 Flavors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Two kinds of network address translation: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“Other”  NAT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"one-to-one NAT" or "basic NAT" or “static NAT”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Involves only address translation, not port mapping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Requires a unique external IP address for each </a:t>
            </a:r>
            <a:r>
              <a:rPr lang="en-US" sz="1800" dirty="0" smtClean="0">
                <a:solidFill>
                  <a:srgbClr val="FF0000"/>
                </a:solidFill>
              </a:rPr>
              <a:t>simultaneous </a:t>
            </a:r>
            <a:r>
              <a:rPr lang="en-US" sz="1800" dirty="0" smtClean="0"/>
              <a:t>connection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Broadband routers often use this feature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500" dirty="0" smtClean="0"/>
              <a:t>Sometimes labeled "DMZ host“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Allows a designated computer to accept all external connections even when the router itself uses the only available external IP address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Example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50 hosts in the LAN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All with Local addresses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10 IP addresses for the Internet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Up to 10 of the LAN hosts can access the internet through the Internet IP addresses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NATP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82000" cy="4411662"/>
          </a:xfrm>
        </p:spPr>
        <p:txBody>
          <a:bodyPr/>
          <a:lstStyle/>
          <a:p>
            <a:pPr eaLnBrk="1" hangingPunct="1"/>
            <a:r>
              <a:rPr lang="en-US" dirty="0" smtClean="0"/>
              <a:t>NAT with port-translation comes in two sub-types: </a:t>
            </a:r>
          </a:p>
          <a:p>
            <a:pPr lvl="1" eaLnBrk="1" hangingPunct="1"/>
            <a:r>
              <a:rPr lang="en-US" dirty="0" smtClean="0"/>
              <a:t>Source address translation (</a:t>
            </a:r>
            <a:r>
              <a:rPr lang="en-US" b="1" dirty="0" smtClean="0"/>
              <a:t>source NAT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smtClean="0"/>
              <a:t>Outgoing packets</a:t>
            </a:r>
            <a:endParaRPr lang="en-US" dirty="0" smtClean="0"/>
          </a:p>
          <a:p>
            <a:pPr lvl="2" eaLnBrk="1" hangingPunct="1"/>
            <a:r>
              <a:rPr lang="en-US" dirty="0" smtClean="0"/>
              <a:t>Re-writes the IP address of the computer which initiated the connection</a:t>
            </a:r>
          </a:p>
          <a:p>
            <a:pPr lvl="1" eaLnBrk="1" hangingPunct="1"/>
            <a:r>
              <a:rPr lang="en-US" dirty="0" smtClean="0"/>
              <a:t>Destination address translation (</a:t>
            </a:r>
            <a:r>
              <a:rPr lang="en-US" b="1" dirty="0" smtClean="0"/>
              <a:t>destination NAT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smtClean="0"/>
              <a:t>Incoming packets</a:t>
            </a:r>
            <a:endParaRPr lang="en-US" dirty="0" smtClean="0"/>
          </a:p>
          <a:p>
            <a:pPr eaLnBrk="1" hangingPunct="1"/>
            <a:r>
              <a:rPr lang="en-US" dirty="0" smtClean="0"/>
              <a:t>In practice</a:t>
            </a:r>
          </a:p>
          <a:p>
            <a:pPr lvl="1" eaLnBrk="1" hangingPunct="1"/>
            <a:r>
              <a:rPr lang="en-US" dirty="0" smtClean="0"/>
              <a:t>Both are usually used together in coordination for two-way communication</a:t>
            </a:r>
          </a:p>
          <a:p>
            <a:pPr eaLnBrk="1" hangingPunct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NAT Summary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Allows private addresses access to internet</a:t>
            </a:r>
          </a:p>
          <a:p>
            <a:pPr eaLnBrk="1" hangingPunct="1"/>
            <a:r>
              <a:rPr lang="en-US" dirty="0" smtClean="0"/>
              <a:t>Allows many addresses to share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smtClean="0"/>
              <a:t>single address</a:t>
            </a:r>
            <a:endParaRPr lang="en-US" dirty="0" smtClean="0"/>
          </a:p>
          <a:p>
            <a:pPr lvl="1" eaLnBrk="1" hangingPunct="1"/>
            <a:r>
              <a:rPr lang="en-US" dirty="0" smtClean="0"/>
              <a:t>A small set of addresses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VERSION" val="5"/>
  <p:tag name="TPFULLVERSION" val="5.3.1.3337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1479</TotalTime>
  <Words>461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Courier New</vt:lpstr>
      <vt:lpstr>Wingdings</vt:lpstr>
      <vt:lpstr>Network</vt:lpstr>
      <vt:lpstr>NAT</vt:lpstr>
      <vt:lpstr>Reading</vt:lpstr>
      <vt:lpstr>Network Address Translation</vt:lpstr>
      <vt:lpstr>Network Address Translation</vt:lpstr>
      <vt:lpstr>Nat Flavors</vt:lpstr>
      <vt:lpstr>Nat Flavors</vt:lpstr>
      <vt:lpstr>NATP</vt:lpstr>
      <vt:lpstr>NAT Summary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Routers</dc:title>
  <dc:creator>tkombol</dc:creator>
  <cp:lastModifiedBy>Kombol, Tony</cp:lastModifiedBy>
  <cp:revision>48</cp:revision>
  <dcterms:created xsi:type="dcterms:W3CDTF">2007-07-30T17:46:24Z</dcterms:created>
  <dcterms:modified xsi:type="dcterms:W3CDTF">2016-02-03T20:52:27Z</dcterms:modified>
</cp:coreProperties>
</file>