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58" r:id="rId4"/>
    <p:sldId id="278" r:id="rId5"/>
    <p:sldId id="279" r:id="rId6"/>
    <p:sldId id="259" r:id="rId7"/>
    <p:sldId id="296" r:id="rId8"/>
    <p:sldId id="281" r:id="rId9"/>
    <p:sldId id="260" r:id="rId10"/>
    <p:sldId id="297" r:id="rId11"/>
    <p:sldId id="298" r:id="rId12"/>
    <p:sldId id="295" r:id="rId13"/>
    <p:sldId id="262" r:id="rId14"/>
    <p:sldId id="301" r:id="rId15"/>
    <p:sldId id="302" r:id="rId16"/>
    <p:sldId id="303" r:id="rId17"/>
    <p:sldId id="294" r:id="rId18"/>
    <p:sldId id="263" r:id="rId19"/>
    <p:sldId id="325" r:id="rId20"/>
    <p:sldId id="304" r:id="rId21"/>
    <p:sldId id="293" r:id="rId22"/>
    <p:sldId id="264" r:id="rId23"/>
    <p:sldId id="305" r:id="rId24"/>
    <p:sldId id="291" r:id="rId25"/>
    <p:sldId id="290" r:id="rId26"/>
    <p:sldId id="267" r:id="rId27"/>
    <p:sldId id="332" r:id="rId28"/>
    <p:sldId id="268" r:id="rId29"/>
    <p:sldId id="269" r:id="rId30"/>
    <p:sldId id="289" r:id="rId31"/>
    <p:sldId id="270" r:id="rId32"/>
    <p:sldId id="306" r:id="rId33"/>
    <p:sldId id="309" r:id="rId34"/>
    <p:sldId id="308" r:id="rId35"/>
    <p:sldId id="307" r:id="rId36"/>
    <p:sldId id="271" r:id="rId37"/>
    <p:sldId id="288" r:id="rId38"/>
    <p:sldId id="272" r:id="rId39"/>
    <p:sldId id="310" r:id="rId40"/>
    <p:sldId id="287" r:id="rId41"/>
    <p:sldId id="273" r:id="rId42"/>
    <p:sldId id="311" r:id="rId43"/>
    <p:sldId id="286" r:id="rId44"/>
    <p:sldId id="274" r:id="rId45"/>
    <p:sldId id="313" r:id="rId46"/>
    <p:sldId id="312" r:id="rId47"/>
    <p:sldId id="285" r:id="rId48"/>
    <p:sldId id="275" r:id="rId49"/>
    <p:sldId id="327" r:id="rId50"/>
    <p:sldId id="284" r:id="rId51"/>
    <p:sldId id="276" r:id="rId52"/>
    <p:sldId id="282" r:id="rId53"/>
    <p:sldId id="277" r:id="rId54"/>
    <p:sldId id="299" r:id="rId55"/>
    <p:sldId id="300" r:id="rId56"/>
    <p:sldId id="331" r:id="rId57"/>
  </p:sldIdLst>
  <p:sldSz cx="9144000" cy="6858000" type="screen4x3"/>
  <p:notesSz cx="6858000" cy="9144000"/>
  <p:custDataLst>
    <p:tags r:id="rId5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48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92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5245384"/>
        <c:axId val="225247344"/>
        <c:axId val="405166120"/>
      </c:bar3DChart>
      <c:catAx>
        <c:axId val="225245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5247344"/>
        <c:crosses val="autoZero"/>
        <c:auto val="1"/>
        <c:lblAlgn val="ctr"/>
        <c:lblOffset val="100"/>
        <c:noMultiLvlLbl val="0"/>
      </c:catAx>
      <c:valAx>
        <c:axId val="225247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5245384"/>
        <c:crosses val="autoZero"/>
        <c:crossBetween val="between"/>
      </c:valAx>
      <c:serAx>
        <c:axId val="405166120"/>
        <c:scaling>
          <c:orientation val="minMax"/>
        </c:scaling>
        <c:delete val="0"/>
        <c:axPos val="b"/>
        <c:majorTickMark val="out"/>
        <c:minorTickMark val="none"/>
        <c:tickLblPos val="nextTo"/>
        <c:crossAx val="225247344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31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31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1331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331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31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32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32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32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32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32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32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32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32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332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32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33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05E55FD-641E-437D-9EFD-F6B3D6EDA1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3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3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4E07FE-5FA8-4C4F-A256-3DACB5DD460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A0A185-149C-4E5F-BE85-F7149C0ED5E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5ED11DA-103C-40C9-8EE4-C31EA71D47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6FCE56-DF61-45B3-B481-69D1F60FBB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6FCE56-DF61-45B3-B481-69D1F60FBB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3354236355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007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A41861-280E-405B-A410-3C29826F3D8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AD80F8-8853-4F40-B986-3B3102D24BB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921BDE-E54F-4E16-AE99-0ACED5D857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3EE31F-A217-4572-8276-F3E7D1E58B5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659546-F765-4711-B28F-F8516116911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6742E8-FC02-48B4-B538-5B47C0D756E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CC0618-BF90-4385-8D94-DC8FAE4BA16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EF382B-98B5-453A-AEAA-C8E4ACB5897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FB6FCE56-DF61-45B3-B481-69D1F60FBB46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29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0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230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230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30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0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etwork-attached_storage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/index.php?title=Business_Continuance_Volumes&amp;action=edit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witched_fabric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0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torage_area_network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torage_Networking_Industry_Association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etwork-attached_storage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isk_array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hyperlink" Target="http://en.wikipedia.org/wiki/Optical_jukebox" TargetMode="External"/><Relationship Id="rId4" Type="http://schemas.openxmlformats.org/officeDocument/2006/relationships/hyperlink" Target="http://en.wikipedia.org/wiki/Tape_library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AID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Openfiler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7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3Com" TargetMode="External"/><Relationship Id="rId3" Type="http://schemas.openxmlformats.org/officeDocument/2006/relationships/hyperlink" Target="http://en.wikipedia.org/wiki/Novell" TargetMode="External"/><Relationship Id="rId7" Type="http://schemas.openxmlformats.org/officeDocument/2006/relationships/hyperlink" Target="http://en.wikipedia.org/wiki/Network_File_System_(protocol)" TargetMode="External"/><Relationship Id="rId12" Type="http://schemas.openxmlformats.org/officeDocument/2006/relationships/hyperlink" Target="http://en.wikipedia.org/wiki/LAN_Manager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Relationship Id="rId6" Type="http://schemas.openxmlformats.org/officeDocument/2006/relationships/hyperlink" Target="http://en.wikipedia.org/wiki/Sun_Microsystems" TargetMode="External"/><Relationship Id="rId11" Type="http://schemas.openxmlformats.org/officeDocument/2006/relationships/hyperlink" Target="http://en.wikipedia.org/wiki/Microsoft" TargetMode="External"/><Relationship Id="rId5" Type="http://schemas.openxmlformats.org/officeDocument/2006/relationships/hyperlink" Target="http://en.wikipedia.org/wiki/NetWare_Core_Protocol" TargetMode="External"/><Relationship Id="rId10" Type="http://schemas.openxmlformats.org/officeDocument/2006/relationships/hyperlink" Target="http://en.wikipedia.org/wiki/3+Share" TargetMode="External"/><Relationship Id="rId4" Type="http://schemas.openxmlformats.org/officeDocument/2006/relationships/hyperlink" Target="http://en.wikipedia.org/wiki/NetWare" TargetMode="External"/><Relationship Id="rId9" Type="http://schemas.openxmlformats.org/officeDocument/2006/relationships/hyperlink" Target="http://en.wikipedia.org/wiki/3Server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_server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Relationship Id="rId6" Type="http://schemas.openxmlformats.org/officeDocument/2006/relationships/hyperlink" Target="http://en.wikipedia.org/wiki/Network_Appliance" TargetMode="External"/><Relationship Id="rId5" Type="http://schemas.openxmlformats.org/officeDocument/2006/relationships/hyperlink" Target="http://en.wikipedia.org/wiki/Auspex_Systems" TargetMode="External"/><Relationship Id="rId4" Type="http://schemas.openxmlformats.org/officeDocument/2006/relationships/hyperlink" Target="http://en.wikipedia.org/wiki/IB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etwork-attached_storage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hyperlink" Target="http://en.wikipedia.org/wiki/CIFS" TargetMode="External"/><Relationship Id="rId4" Type="http://schemas.openxmlformats.org/officeDocument/2006/relationships/hyperlink" Target="http://en.wikipedia.org/wiki/Network_File_System_(protocol)" TargetMode="Externa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0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AID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Relationship Id="rId5" Type="http://schemas.openxmlformats.org/officeDocument/2006/relationships/hyperlink" Target="http://en.wikipedia.org/wiki/RAM" TargetMode="External"/><Relationship Id="rId4" Type="http://schemas.openxmlformats.org/officeDocument/2006/relationships/hyperlink" Target="http://en.wikipedia.org/wiki/Clustering" TargetMode="Externa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sync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7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MIPS_architecture" TargetMode="External"/><Relationship Id="rId3" Type="http://schemas.openxmlformats.org/officeDocument/2006/relationships/hyperlink" Target="http://en.wikipedia.org/wiki/Rackmount" TargetMode="External"/><Relationship Id="rId7" Type="http://schemas.openxmlformats.org/officeDocument/2006/relationships/hyperlink" Target="http://en.wikipedia.org/wiki/PowerPC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Relationship Id="rId6" Type="http://schemas.openxmlformats.org/officeDocument/2006/relationships/hyperlink" Target="http://en.wikipedia.org/wiki/ARM_architecture" TargetMode="External"/><Relationship Id="rId11" Type="http://schemas.openxmlformats.org/officeDocument/2006/relationships/hyperlink" Target="http://en.wikipedia.org/wiki/Universal_Plug_and_Play" TargetMode="External"/><Relationship Id="rId5" Type="http://schemas.openxmlformats.org/officeDocument/2006/relationships/hyperlink" Target="http://en.wikipedia.org/wiki/FireWire" TargetMode="External"/><Relationship Id="rId10" Type="http://schemas.openxmlformats.org/officeDocument/2006/relationships/hyperlink" Target="http://en.wikipedia.org/wiki/Operating_system" TargetMode="External"/><Relationship Id="rId4" Type="http://schemas.openxmlformats.org/officeDocument/2006/relationships/hyperlink" Target="http://en.wikipedia.org/wiki/Universal_Serial_Bus" TargetMode="External"/><Relationship Id="rId9" Type="http://schemas.openxmlformats.org/officeDocument/2006/relationships/hyperlink" Target="http://en.wikipedia.org/wiki/Embedded_Linu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ynology.com/en-us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Relationship Id="rId6" Type="http://schemas.openxmlformats.org/officeDocument/2006/relationships/hyperlink" Target="http://www.drobo.com/" TargetMode="External"/><Relationship Id="rId5" Type="http://schemas.openxmlformats.org/officeDocument/2006/relationships/hyperlink" Target="http://www.qnap.com/i/useng/" TargetMode="External"/><Relationship Id="rId4" Type="http://schemas.openxmlformats.org/officeDocument/2006/relationships/hyperlink" Target="http://www.newegg.com/Product/ProductList.aspx?Submit=ENE&amp;DEPA=0&amp;Order=BESTMATCH&amp;N=-1&amp;isNodeId=1&amp;Description=synology&amp;x=0&amp;y=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0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torage_area_network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Relationship Id="rId4" Type="http://schemas.openxmlformats.org/officeDocument/2006/relationships/hyperlink" Target="http://en.wikipedia.org/wiki/ONStor" TargetMode="Externa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5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CSI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hyperlink" Target="http://en.wikipedia.org/wiki/Bus_topology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ATA_over_Ethernet" TargetMode="External"/><Relationship Id="rId3" Type="http://schemas.openxmlformats.org/officeDocument/2006/relationships/hyperlink" Target="http://en.wikipedia.org/wiki/Fibre_Channel_Protocol" TargetMode="External"/><Relationship Id="rId7" Type="http://schemas.openxmlformats.org/officeDocument/2006/relationships/hyperlink" Target="http://en.wikipedia.org/wiki/Mainframe_computer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hyperlink" Target="http://en.wikipedia.org/wiki/FICON" TargetMode="External"/><Relationship Id="rId11" Type="http://schemas.openxmlformats.org/officeDocument/2006/relationships/hyperlink" Target="http://en.wikipedia.org/wiki/InfiniBand" TargetMode="External"/><Relationship Id="rId5" Type="http://schemas.openxmlformats.org/officeDocument/2006/relationships/hyperlink" Target="http://en.wikipedia.org/wiki/HyperSCSI" TargetMode="External"/><Relationship Id="rId10" Type="http://schemas.openxmlformats.org/officeDocument/2006/relationships/hyperlink" Target="http://en.wikipedia.org/wiki/TCP/IP" TargetMode="External"/><Relationship Id="rId4" Type="http://schemas.openxmlformats.org/officeDocument/2006/relationships/hyperlink" Target="http://en.wikipedia.org/wiki/ISCSI" TargetMode="External"/><Relationship Id="rId9" Type="http://schemas.openxmlformats.org/officeDocument/2006/relationships/hyperlink" Target="http://en.wikipedia.org/wiki/AT_Attachment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isk_array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hyperlink" Target="http://en.wikipedia.org/wiki/Logical_Unit_Number" TargetMode="External"/><Relationship Id="rId4" Type="http://schemas.openxmlformats.org/officeDocument/2006/relationships/hyperlink" Target="http://en.wikipedia.org/wiki/Direct_Attached_Stor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Networked </a:t>
            </a:r>
            <a:r>
              <a:rPr lang="en-US"/>
              <a:t>Storage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SAN and NAS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Storage sharing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Most reliable and most widely used are the </a:t>
            </a:r>
            <a:r>
              <a:rPr lang="en-US" sz="2800" i="1"/>
              <a:t>local</a:t>
            </a:r>
            <a:r>
              <a:rPr lang="en-US" sz="2800"/>
              <a:t> file systems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Cannot be shared among multiple hosts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If two independent local file systems resided on a shared LUN, they would be unaware of the fact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Have no means of cache synchronization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Eventually would corrupt each other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Sharing data between computers through a SAN requires advanced solutions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SAN file systems 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Clustered computing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Storage sharing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Despite such issues, SANs help to increase storage capacity utilization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Multiple servers share the same growth reserve on disk arrays</a:t>
            </a:r>
          </a:p>
          <a:p>
            <a:pPr>
              <a:lnSpc>
                <a:spcPct val="90000"/>
              </a:lnSpc>
            </a:pPr>
            <a:r>
              <a:rPr lang="en-US" sz="2800"/>
              <a:t>In contrast, NAS allows many computers to access the same file system over the network and synchronizes their accesses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Lately, the introduction of </a:t>
            </a:r>
            <a:r>
              <a:rPr lang="en-US" sz="2400">
                <a:hlinkClick r:id="rId3" tooltip="Network-attached storage"/>
              </a:rPr>
              <a:t>NAS heads</a:t>
            </a:r>
            <a:r>
              <a:rPr lang="en-US" sz="2400"/>
              <a:t> allowed easy conversion of SAN storage to NAS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SAN</a:t>
            </a: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/>
              <a:t>Benefits</a:t>
            </a:r>
          </a:p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Benefits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Sharing storage </a:t>
            </a:r>
            <a:r>
              <a:rPr lang="en-US" dirty="0" smtClean="0"/>
              <a:t>usually:</a:t>
            </a:r>
            <a:endParaRPr lang="en-US" dirty="0"/>
          </a:p>
          <a:p>
            <a:pPr lvl="1"/>
            <a:r>
              <a:rPr lang="en-US" dirty="0"/>
              <a:t>Simplifies storage administration</a:t>
            </a:r>
          </a:p>
          <a:p>
            <a:pPr lvl="1"/>
            <a:r>
              <a:rPr lang="en-US" dirty="0"/>
              <a:t>Adds flexibility</a:t>
            </a:r>
          </a:p>
          <a:p>
            <a:pPr lvl="2"/>
            <a:r>
              <a:rPr lang="en-US" dirty="0"/>
              <a:t>Cables and storage devices do not have to be physically moved to move storage from one server to </a:t>
            </a:r>
            <a:r>
              <a:rPr lang="en-US" dirty="0" smtClean="0"/>
              <a:t>another</a:t>
            </a:r>
          </a:p>
          <a:p>
            <a:r>
              <a:rPr lang="en-US" dirty="0" smtClean="0"/>
              <a:t>Side note:</a:t>
            </a:r>
          </a:p>
          <a:p>
            <a:pPr lvl="1"/>
            <a:r>
              <a:rPr lang="en-US" dirty="0" smtClean="0"/>
              <a:t>Spring 2016: 1 petabyte</a:t>
            </a:r>
          </a:p>
          <a:p>
            <a:pPr lvl="2"/>
            <a:r>
              <a:rPr lang="en-US" dirty="0" smtClean="0"/>
              <a:t> ~ $50,000 to $500,000</a:t>
            </a:r>
          </a:p>
          <a:p>
            <a:pPr lvl="2"/>
            <a:r>
              <a:rPr lang="en-US" dirty="0" smtClean="0"/>
              <a:t>Depending on speed, backup, etc.</a:t>
            </a:r>
          </a:p>
          <a:p>
            <a:pPr lvl="2"/>
            <a:r>
              <a:rPr lang="en-US" dirty="0" smtClean="0"/>
              <a:t>Aberdeen 1 PB SAN: $375,000</a:t>
            </a:r>
          </a:p>
          <a:p>
            <a:pPr lvl="3"/>
            <a:r>
              <a:rPr lang="en-US" dirty="0" smtClean="0"/>
              <a:t>High reliability</a:t>
            </a:r>
          </a:p>
          <a:p>
            <a:pPr lvl="3"/>
            <a:r>
              <a:rPr lang="en-US" dirty="0" smtClean="0"/>
              <a:t>Expandable to 4.3PB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Benefits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Other benefits include</a:t>
            </a:r>
          </a:p>
          <a:p>
            <a:pPr lvl="1">
              <a:lnSpc>
                <a:spcPct val="90000"/>
              </a:lnSpc>
            </a:pPr>
            <a:r>
              <a:rPr lang="en-US"/>
              <a:t>Ability to allow servers to boot from the SAN itself</a:t>
            </a:r>
          </a:p>
          <a:p>
            <a:pPr lvl="2">
              <a:lnSpc>
                <a:spcPct val="90000"/>
              </a:lnSpc>
            </a:pPr>
            <a:r>
              <a:rPr lang="en-US"/>
              <a:t>Allows for a quick and easy replacement of faulty servers </a:t>
            </a:r>
          </a:p>
          <a:p>
            <a:pPr lvl="3">
              <a:lnSpc>
                <a:spcPct val="90000"/>
              </a:lnSpc>
            </a:pPr>
            <a:r>
              <a:rPr lang="en-US"/>
              <a:t>The SAN can be reconfigured so that a replacement server can use the LUN of the faulty server</a:t>
            </a:r>
          </a:p>
          <a:p>
            <a:pPr lvl="2">
              <a:lnSpc>
                <a:spcPct val="90000"/>
              </a:lnSpc>
            </a:pPr>
            <a:r>
              <a:rPr lang="en-US"/>
              <a:t>Process can take as little as half an hour</a:t>
            </a:r>
          </a:p>
          <a:p>
            <a:pPr lvl="3">
              <a:lnSpc>
                <a:spcPct val="90000"/>
              </a:lnSpc>
            </a:pPr>
            <a:r>
              <a:rPr lang="en-US"/>
              <a:t>Relatively new idea being pioneered in newer data centers</a:t>
            </a:r>
          </a:p>
          <a:p>
            <a:pPr lvl="2">
              <a:lnSpc>
                <a:spcPct val="90000"/>
              </a:lnSpc>
            </a:pPr>
            <a:r>
              <a:rPr lang="en-US"/>
              <a:t>Number of emerging products designed to facilitate and speed up this process still further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Benefits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More effective disaster recovery processes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SAN can span a distant location containing a secondary storage array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Enables storage replication either implemented by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disk array controllers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server software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specialized SAN devices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IP WANs are often least costly method of long-distance transport</a:t>
            </a:r>
          </a:p>
          <a:p>
            <a:pPr lvl="2">
              <a:lnSpc>
                <a:spcPct val="80000"/>
              </a:lnSpc>
            </a:pPr>
            <a:r>
              <a:rPr lang="en-US" sz="1800" dirty="0" err="1"/>
              <a:t>Fibre</a:t>
            </a:r>
            <a:r>
              <a:rPr lang="en-US" sz="1800" dirty="0"/>
              <a:t> Channel over IP (FCIP) and </a:t>
            </a:r>
            <a:r>
              <a:rPr lang="en-US" sz="1800" dirty="0" err="1"/>
              <a:t>iSCSI</a:t>
            </a:r>
            <a:r>
              <a:rPr lang="en-US" sz="1800" dirty="0"/>
              <a:t> protocols have been developed to allow SAN extension over IP networks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Traditional physical SCSI layer could only support a few meters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not nearly enough to ensure business continuance in a disaster.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Demand for this SAN application has increased dramatically after the September 11th attacks in the United States, and increased regulatory requirements associated with Sarbanes-Oxley and similar legislation.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Benefits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Consolidation of disk arrays economically accelerated advancement of some of their advanced features:</a:t>
            </a:r>
          </a:p>
          <a:p>
            <a:pPr lvl="1"/>
            <a:r>
              <a:rPr lang="en-US"/>
              <a:t>I/O caching</a:t>
            </a:r>
          </a:p>
          <a:p>
            <a:pPr lvl="1"/>
            <a:r>
              <a:rPr lang="en-US"/>
              <a:t>Snapshotting</a:t>
            </a:r>
          </a:p>
          <a:p>
            <a:pPr lvl="1"/>
            <a:r>
              <a:rPr lang="en-US"/>
              <a:t>Volume cloning</a:t>
            </a:r>
          </a:p>
          <a:p>
            <a:pPr lvl="2"/>
            <a:r>
              <a:rPr lang="en-US">
                <a:hlinkClick r:id="rId3" tooltip="Business Continuance Volumes"/>
              </a:rPr>
              <a:t>Business Continuance Volumes</a:t>
            </a:r>
            <a:r>
              <a:rPr lang="en-US"/>
              <a:t> or BCVs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SAN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/>
              <a:t>SAN infrastructure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SAN infrastructure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2800" b="1" dirty="0"/>
          </a:p>
          <a:p>
            <a:pPr>
              <a:lnSpc>
                <a:spcPct val="80000"/>
              </a:lnSpc>
            </a:pPr>
            <a:r>
              <a:rPr lang="en-US" sz="2800" dirty="0"/>
              <a:t>SANs often utilize a </a:t>
            </a:r>
            <a:r>
              <a:rPr lang="en-US" sz="2800" dirty="0" err="1"/>
              <a:t>Fibre</a:t>
            </a:r>
            <a:r>
              <a:rPr lang="en-US" sz="2800" dirty="0"/>
              <a:t> Channel </a:t>
            </a:r>
            <a:r>
              <a:rPr lang="en-US" sz="2800" dirty="0">
                <a:hlinkClick r:id="rId3" tooltip="Switched fabric"/>
              </a:rPr>
              <a:t>fabric</a:t>
            </a:r>
            <a:r>
              <a:rPr lang="en-US" sz="2800" dirty="0"/>
              <a:t> topology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Infrastructure specially designed to handle storage communications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Provides faster and more reliable access than higher-level protocols used in NAS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A fabric: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Similar in concept to a network segment in a local area network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A typical </a:t>
            </a:r>
            <a:r>
              <a:rPr lang="en-US" sz="2400" dirty="0" err="1"/>
              <a:t>Fibre</a:t>
            </a:r>
            <a:r>
              <a:rPr lang="en-US" sz="2400" dirty="0"/>
              <a:t> Channel SAN fabric is made up of a number of </a:t>
            </a:r>
            <a:r>
              <a:rPr lang="en-US" sz="2400" dirty="0" err="1"/>
              <a:t>Fibre</a:t>
            </a:r>
            <a:r>
              <a:rPr lang="en-US" sz="2400" dirty="0"/>
              <a:t> Channel switches.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Fibre</a:t>
            </a:r>
            <a:r>
              <a:rPr lang="en-US" dirty="0" smtClean="0"/>
              <a:t> Channel/Fabric Example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1524000"/>
            <a:ext cx="47625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4419600"/>
            <a:ext cx="560070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SAN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Storage Area Network</a:t>
            </a:r>
          </a:p>
          <a:p>
            <a:r>
              <a:rPr lang="en-US" sz="2000">
                <a:hlinkClick r:id="rId3"/>
              </a:rPr>
              <a:t>http://en.wikipedia.org/wiki/Storage_area_network</a:t>
            </a:r>
            <a:r>
              <a:rPr lang="en-US"/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SAN infrastructure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800" b="1"/>
          </a:p>
          <a:p>
            <a:pPr>
              <a:lnSpc>
                <a:spcPct val="90000"/>
              </a:lnSpc>
            </a:pPr>
            <a:r>
              <a:rPr lang="en-US" sz="2800"/>
              <a:t>All major SAN equipment vendors also offer some form of Fibre Channel routing solution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Bring substantial scalability benefits to the SAN architecture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Allows data to cross between different fabrics without merging them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Use proprietary protocol elements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Top-level architectures being promoted are radically different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Often enable mapping Fibre Channel traffic over IP or over SONET/SDH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SAN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/>
              <a:t>Compatibility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Compatibility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r>
              <a:rPr lang="en-US" sz="2800" dirty="0"/>
              <a:t>Early problems with </a:t>
            </a:r>
            <a:r>
              <a:rPr lang="en-US" sz="2800" dirty="0" err="1"/>
              <a:t>Fibre</a:t>
            </a:r>
            <a:r>
              <a:rPr lang="en-US" sz="2800" dirty="0"/>
              <a:t> Channel SANs</a:t>
            </a:r>
          </a:p>
          <a:p>
            <a:pPr lvl="1"/>
            <a:r>
              <a:rPr lang="en-US" sz="2400" dirty="0"/>
              <a:t>Switches and other hardware from different manufacturers were not entirely compatible</a:t>
            </a:r>
          </a:p>
          <a:p>
            <a:pPr lvl="1"/>
            <a:r>
              <a:rPr lang="en-US" sz="2400" dirty="0"/>
              <a:t>Basic storage protocols FCP were standard</a:t>
            </a:r>
          </a:p>
          <a:p>
            <a:pPr lvl="2"/>
            <a:r>
              <a:rPr lang="en-US" sz="2000" dirty="0"/>
              <a:t>Some of the higher-level functions did not interoperate well. </a:t>
            </a:r>
          </a:p>
          <a:p>
            <a:pPr lvl="1"/>
            <a:r>
              <a:rPr lang="en-US" sz="2400" dirty="0"/>
              <a:t>Many host operating systems would react badly to other operating systems sharing the same fabric</a:t>
            </a:r>
          </a:p>
          <a:p>
            <a:pPr lvl="1"/>
            <a:r>
              <a:rPr lang="en-US" sz="2400"/>
              <a:t>Many solutions </a:t>
            </a:r>
            <a:r>
              <a:rPr lang="en-US" sz="2400" smtClean="0"/>
              <a:t>were: </a:t>
            </a:r>
            <a:endParaRPr lang="en-US" sz="2400"/>
          </a:p>
          <a:p>
            <a:pPr lvl="2"/>
            <a:r>
              <a:rPr lang="en-US" sz="2000" dirty="0"/>
              <a:t>Pushed to the market before standards were finalized</a:t>
            </a:r>
          </a:p>
          <a:p>
            <a:pPr lvl="2"/>
            <a:r>
              <a:rPr lang="en-US" sz="2000" dirty="0"/>
              <a:t>Vendors innovated around the standards.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Compatibility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The combined efforts of the members of the </a:t>
            </a:r>
            <a:r>
              <a:rPr lang="en-US" sz="2800">
                <a:hlinkClick r:id="rId3" tooltip="Storage Networking Industry Association"/>
              </a:rPr>
              <a:t>Storage Networking Industry Association</a:t>
            </a:r>
            <a:r>
              <a:rPr lang="en-US" sz="2800"/>
              <a:t> (SNIA) improved the situation during 2002 and 2003</a:t>
            </a:r>
          </a:p>
          <a:p>
            <a:r>
              <a:rPr lang="en-US" sz="2800"/>
              <a:t>Today most vendor devices interoperate nicely</a:t>
            </a:r>
          </a:p>
          <a:p>
            <a:pPr lvl="1"/>
            <a:r>
              <a:rPr lang="en-US" sz="2400"/>
              <a:t>There are still many high-level functions that do not work between different manufacturers’ hardware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SAN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/>
              <a:t>SANs in the Media and Entertainment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SAN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/>
              <a:t>Storage virtualization and SANs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Storage virtualization and SANs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382000" cy="5334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 smtClean="0"/>
              <a:t>Storage </a:t>
            </a:r>
            <a:r>
              <a:rPr lang="en-US" sz="2400" dirty="0"/>
              <a:t>virtualization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Process of completely abstracting logical storage from physical storage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The physical storage resources are aggregated into storage pools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Logical storage is created from the pool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Presents the user a logical space for data storage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Transparently handles the process of mapping it to the actual physical location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Naturally implemented inside each modern disk array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Using vendor's proprietary solution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Goal is to </a:t>
            </a:r>
            <a:r>
              <a:rPr lang="en-US" sz="2400" dirty="0" err="1" smtClean="0"/>
              <a:t>virtualize</a:t>
            </a:r>
            <a:r>
              <a:rPr lang="en-US" sz="2400" dirty="0" smtClean="0"/>
              <a:t> </a:t>
            </a:r>
            <a:r>
              <a:rPr lang="en-US" sz="2400" dirty="0"/>
              <a:t>multiple disk arrays into a single monolithic storage device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Made by different vendors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Scattered over the network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Can be managed uniformly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 descr="http://3.bp.blogspot.com/-4dvSLyhN_5M/Uja8MtJkACI/AAAAAAAAAVc/Lxegi7WqB1Y/s640/SA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924300"/>
            <a:ext cx="5638800" cy="277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 Last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4267200" cy="4419600"/>
          </a:xfrm>
        </p:spPr>
        <p:txBody>
          <a:bodyPr/>
          <a:lstStyle/>
          <a:p>
            <a:r>
              <a:rPr lang="en-US" dirty="0" smtClean="0"/>
              <a:t>SANs usually have their own network</a:t>
            </a:r>
          </a:p>
          <a:p>
            <a:pPr lvl="1"/>
            <a:r>
              <a:rPr lang="en-US" dirty="0" smtClean="0"/>
              <a:t>Kept separate from the “normal” network</a:t>
            </a:r>
          </a:p>
          <a:p>
            <a:pPr lvl="2"/>
            <a:r>
              <a:rPr lang="en-US" dirty="0"/>
              <a:t>High speed</a:t>
            </a:r>
          </a:p>
          <a:p>
            <a:pPr lvl="2"/>
            <a:r>
              <a:rPr lang="en-US" dirty="0" smtClean="0"/>
              <a:t>Kept physically secure</a:t>
            </a:r>
          </a:p>
          <a:p>
            <a:pPr lvl="3"/>
            <a:r>
              <a:rPr lang="en-US" dirty="0" smtClean="0"/>
              <a:t>Don’t slow down with encryption,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314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NAS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Network Attached Storage</a:t>
            </a:r>
          </a:p>
          <a:p>
            <a:r>
              <a:rPr lang="en-US">
                <a:hlinkClick r:id="rId3"/>
              </a:rPr>
              <a:t>http://en.wikipedia.org/wiki/Network-attached_storage</a:t>
            </a:r>
            <a:r>
              <a:rPr lang="en-US"/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Network-attached storage</a:t>
            </a:r>
            <a:r>
              <a:rPr lang="en-US" sz="4000"/>
              <a:t> (</a:t>
            </a:r>
            <a:r>
              <a:rPr lang="en-US" sz="4000" b="1"/>
              <a:t>NAS</a:t>
            </a:r>
            <a:r>
              <a:rPr lang="en-US" sz="4000"/>
              <a:t>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file-level computer data storage</a:t>
            </a:r>
          </a:p>
          <a:p>
            <a:pPr lvl="1"/>
            <a:r>
              <a:rPr lang="en-US"/>
              <a:t>Connected to a computer network </a:t>
            </a:r>
          </a:p>
          <a:p>
            <a:pPr lvl="1"/>
            <a:r>
              <a:rPr lang="en-US"/>
              <a:t>Providing data access to heterogeneous network clients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Storage Area </a:t>
            </a:r>
            <a:r>
              <a:rPr lang="en-US" sz="4000" dirty="0" smtClean="0"/>
              <a:t>Network (SAN</a:t>
            </a:r>
            <a:r>
              <a:rPr lang="en-US" sz="4000" dirty="0"/>
              <a:t>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 architecture to attach </a:t>
            </a:r>
            <a:r>
              <a:rPr lang="en-US" dirty="0" smtClean="0"/>
              <a:t>(remote) </a:t>
            </a:r>
            <a:r>
              <a:rPr lang="en-US" dirty="0"/>
              <a:t>computer storage devices to servers</a:t>
            </a:r>
          </a:p>
          <a:p>
            <a:pPr lvl="1"/>
            <a:r>
              <a:rPr lang="en-US" dirty="0"/>
              <a:t>Devices appear as locally attached to </a:t>
            </a:r>
            <a:r>
              <a:rPr lang="en-US" dirty="0" smtClean="0"/>
              <a:t>the operating system</a:t>
            </a:r>
            <a:endParaRPr lang="en-US" dirty="0"/>
          </a:p>
          <a:p>
            <a:pPr lvl="2"/>
            <a:r>
              <a:rPr lang="en-US" dirty="0">
                <a:hlinkClick r:id="rId3" tooltip="Disk array"/>
              </a:rPr>
              <a:t>disk arrays</a:t>
            </a:r>
            <a:r>
              <a:rPr lang="en-US" dirty="0"/>
              <a:t>, </a:t>
            </a:r>
            <a:r>
              <a:rPr lang="en-US" dirty="0">
                <a:hlinkClick r:id="rId4" tooltip="Tape library"/>
              </a:rPr>
              <a:t>tape libraries</a:t>
            </a:r>
            <a:r>
              <a:rPr lang="en-US" dirty="0"/>
              <a:t>, </a:t>
            </a:r>
            <a:r>
              <a:rPr lang="en-US" dirty="0">
                <a:hlinkClick r:id="rId5" tooltip="Optical jukebox"/>
              </a:rPr>
              <a:t>optical jukeboxes</a:t>
            </a:r>
            <a:r>
              <a:rPr lang="en-US" dirty="0"/>
              <a:t>, etc.</a:t>
            </a:r>
          </a:p>
          <a:p>
            <a:pPr lvl="1"/>
            <a:r>
              <a:rPr lang="en-US" dirty="0" smtClean="0"/>
              <a:t>Device may be near, but not physically in the server like local storage is</a:t>
            </a:r>
          </a:p>
          <a:p>
            <a:pPr lvl="2"/>
            <a:r>
              <a:rPr lang="en-US" dirty="0" smtClean="0"/>
              <a:t>Device may be remote </a:t>
            </a:r>
          </a:p>
          <a:p>
            <a:pPr lvl="1"/>
            <a:r>
              <a:rPr lang="en-US" dirty="0" smtClean="0"/>
              <a:t>Cost </a:t>
            </a:r>
            <a:r>
              <a:rPr lang="en-US" dirty="0"/>
              <a:t>and complexity is dropping</a:t>
            </a:r>
          </a:p>
          <a:p>
            <a:pPr lvl="2"/>
            <a:r>
              <a:rPr lang="en-US" dirty="0"/>
              <a:t>SANs are still uncommon outside larger enterprises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NAS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/>
              <a:t>Description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Description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NAS </a:t>
            </a:r>
            <a:r>
              <a:rPr lang="en-US" dirty="0"/>
              <a:t>hardware is similar to the traditional file server equipped with direct attached storage (DAS)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Differs considerably on the software side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Operating system and other software on the NAS unit provides: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Data storage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Data access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Management of these functionalities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B0F0"/>
                </a:solidFill>
              </a:rPr>
              <a:t>Use of NAS devices for other purposes is discouraged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Many vendors also purposely make it hard to develop or install any third-party software on their NAS device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Use closed source operating systems and protocol implementations </a:t>
            </a:r>
          </a:p>
          <a:p>
            <a:pPr>
              <a:lnSpc>
                <a:spcPct val="90000"/>
              </a:lnSpc>
            </a:pPr>
            <a:r>
              <a:rPr lang="en-US" dirty="0"/>
              <a:t>Basically, NAS devices are server appliances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Description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NAS </a:t>
            </a:r>
            <a:r>
              <a:rPr lang="en-US" dirty="0"/>
              <a:t>units </a:t>
            </a:r>
            <a:r>
              <a:rPr lang="en-US" dirty="0" smtClean="0"/>
              <a:t>are commonly </a:t>
            </a:r>
            <a:r>
              <a:rPr lang="en-US" dirty="0" err="1" smtClean="0"/>
              <a:t>controeled</a:t>
            </a:r>
            <a:r>
              <a:rPr lang="en-US" dirty="0" smtClean="0"/>
              <a:t> through a web </a:t>
            </a:r>
            <a:r>
              <a:rPr lang="en-US" dirty="0"/>
              <a:t>interface</a:t>
            </a:r>
          </a:p>
          <a:p>
            <a:pPr lvl="1"/>
            <a:r>
              <a:rPr lang="en-US" dirty="0"/>
              <a:t>As opposed to monitor/keyboard/mouse</a:t>
            </a:r>
          </a:p>
          <a:p>
            <a:r>
              <a:rPr lang="en-US" dirty="0"/>
              <a:t>Minimal-functionality or stripped-down operating systems are used on NAS devices</a:t>
            </a:r>
          </a:p>
          <a:p>
            <a:pPr lvl="1"/>
            <a:r>
              <a:rPr lang="en-US" dirty="0"/>
              <a:t>E.g. </a:t>
            </a:r>
            <a:r>
              <a:rPr lang="en-US" dirty="0" err="1"/>
              <a:t>FreeNAS</a:t>
            </a:r>
            <a:r>
              <a:rPr lang="en-US" dirty="0"/>
              <a:t> is in fact a "leaned-out" version of FreeBSD</a:t>
            </a:r>
          </a:p>
          <a:p>
            <a:pPr lvl="2"/>
            <a:r>
              <a:rPr lang="en-US" dirty="0"/>
              <a:t>An open source NAS software meant to be deployed on standard computer hardware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Description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NAS systems usually contain one or more hard disks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Arranged into logical, redundant storage containers or </a:t>
            </a:r>
            <a:r>
              <a:rPr lang="en-US" sz="2400" dirty="0">
                <a:hlinkClick r:id="rId3" tooltip="RAID"/>
              </a:rPr>
              <a:t>RAIDs</a:t>
            </a:r>
            <a:endParaRPr lang="en-US" sz="2400" dirty="0"/>
          </a:p>
          <a:p>
            <a:pPr lvl="2">
              <a:lnSpc>
                <a:spcPct val="80000"/>
              </a:lnSpc>
            </a:pPr>
            <a:r>
              <a:rPr lang="en-US" sz="2000" dirty="0"/>
              <a:t>Same as traditional file servers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NAS removes the responsibility of file serving from other servers on the network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NAS uses file-based protocols such as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NFS (popular on UNIX systems)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SMB (Server Message Block) (MS Windows systems)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NAS units rarely limit clients to only one protocol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Description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NAS provides both storage </a:t>
            </a:r>
            <a:r>
              <a:rPr lang="en-US" i="1"/>
              <a:t>and</a:t>
            </a:r>
            <a:r>
              <a:rPr lang="en-US"/>
              <a:t> filesystem </a:t>
            </a:r>
          </a:p>
          <a:p>
            <a:r>
              <a:rPr lang="en-US"/>
              <a:t>Often contrasted with SAN </a:t>
            </a:r>
          </a:p>
          <a:p>
            <a:pPr lvl="1"/>
            <a:r>
              <a:rPr lang="en-US"/>
              <a:t>Provides only block-based storage</a:t>
            </a:r>
          </a:p>
          <a:p>
            <a:pPr lvl="1"/>
            <a:r>
              <a:rPr lang="en-US"/>
              <a:t>Filesystem concerns left for the "client" side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Description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Boundaries between NAS and SAN systems  starting to overlap</a:t>
            </a:r>
          </a:p>
          <a:p>
            <a:pPr lvl="1"/>
            <a:r>
              <a:rPr lang="en-US" sz="2400" dirty="0"/>
              <a:t>Some products making the obvious next evolution</a:t>
            </a:r>
          </a:p>
          <a:p>
            <a:pPr lvl="2"/>
            <a:r>
              <a:rPr lang="en-US" sz="2000" dirty="0"/>
              <a:t>Offering both file level protocols (NAS) and block level protocols (SAN) from the same system.</a:t>
            </a:r>
          </a:p>
          <a:p>
            <a:pPr lvl="1"/>
            <a:r>
              <a:rPr lang="en-US" sz="2400" dirty="0"/>
              <a:t>However a SAN device is usually served through NAS as one large flat file, not as a </a:t>
            </a:r>
            <a:r>
              <a:rPr lang="en-US" sz="2400" dirty="0" smtClean="0"/>
              <a:t>file system </a:t>
            </a:r>
            <a:r>
              <a:rPr lang="en-US" sz="2400" i="1" dirty="0"/>
              <a:t>per se</a:t>
            </a:r>
            <a:r>
              <a:rPr lang="en-US" sz="2400" dirty="0"/>
              <a:t>. </a:t>
            </a:r>
          </a:p>
          <a:p>
            <a:pPr lvl="1"/>
            <a:r>
              <a:rPr lang="en-US" sz="2400" dirty="0"/>
              <a:t>An example of this is </a:t>
            </a:r>
            <a:r>
              <a:rPr lang="en-US" sz="2400" dirty="0" err="1">
                <a:hlinkClick r:id="rId3" tooltip="Openfiler"/>
              </a:rPr>
              <a:t>Openfiler</a:t>
            </a:r>
            <a:r>
              <a:rPr lang="en-US" sz="2400" dirty="0"/>
              <a:t>, a free product running on Linux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7" name="Picture 5" descr="SANvsNAS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143000"/>
            <a:ext cx="9144000" cy="5156200"/>
          </a:xfrm>
          <a:noFill/>
          <a:ln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NAS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/>
              <a:t>History</a:t>
            </a:r>
          </a:p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History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Network-attached storage introduced with the early file sharing </a:t>
            </a:r>
            <a:r>
              <a:rPr lang="en-US" sz="2400">
                <a:hlinkClick r:id="rId3" tooltip="Novell"/>
              </a:rPr>
              <a:t>Novell</a:t>
            </a:r>
            <a:r>
              <a:rPr lang="en-US" sz="2400"/>
              <a:t>'s </a:t>
            </a:r>
            <a:r>
              <a:rPr lang="en-US" sz="2400">
                <a:hlinkClick r:id="rId4" tooltip="NetWare"/>
              </a:rPr>
              <a:t>NetWare</a:t>
            </a:r>
            <a:r>
              <a:rPr lang="en-US" sz="2400"/>
              <a:t> server operating system and </a:t>
            </a:r>
            <a:r>
              <a:rPr lang="en-US" sz="2400">
                <a:hlinkClick r:id="rId5" tooltip="NetWare Core Protocol"/>
              </a:rPr>
              <a:t>NCP</a:t>
            </a:r>
            <a:r>
              <a:rPr lang="en-US" sz="2400"/>
              <a:t> protocol in 1983</a:t>
            </a:r>
          </a:p>
          <a:p>
            <a:pPr>
              <a:lnSpc>
                <a:spcPct val="90000"/>
              </a:lnSpc>
            </a:pPr>
            <a:r>
              <a:rPr lang="en-US" sz="2400">
                <a:hlinkClick r:id="rId6" tooltip="Sun Microsystems"/>
              </a:rPr>
              <a:t>Sun Microsystems</a:t>
            </a:r>
            <a:r>
              <a:rPr lang="en-US" sz="2400"/>
              <a:t>' 1984 release of </a:t>
            </a:r>
            <a:r>
              <a:rPr lang="en-US" sz="2400">
                <a:hlinkClick r:id="rId7" tooltip="Network File System (protocol)"/>
              </a:rPr>
              <a:t>NFS</a:t>
            </a:r>
            <a:r>
              <a:rPr lang="en-US" sz="2400"/>
              <a:t> allowed network servers to share their storage space with networked clients</a:t>
            </a:r>
          </a:p>
          <a:p>
            <a:pPr>
              <a:lnSpc>
                <a:spcPct val="90000"/>
              </a:lnSpc>
            </a:pPr>
            <a:r>
              <a:rPr lang="en-US" sz="2400">
                <a:hlinkClick r:id="rId8" tooltip="3Com"/>
              </a:rPr>
              <a:t>3Com</a:t>
            </a:r>
            <a:r>
              <a:rPr lang="en-US" sz="2400"/>
              <a:t>'s </a:t>
            </a:r>
            <a:r>
              <a:rPr lang="en-US" sz="2400">
                <a:hlinkClick r:id="rId9" tooltip="3Server"/>
              </a:rPr>
              <a:t>3Server</a:t>
            </a:r>
            <a:r>
              <a:rPr lang="en-US" sz="2400"/>
              <a:t> and </a:t>
            </a:r>
            <a:r>
              <a:rPr lang="en-US" sz="2400">
                <a:hlinkClick r:id="rId10" tooltip="3+Share"/>
              </a:rPr>
              <a:t>3+Share</a:t>
            </a:r>
            <a:r>
              <a:rPr lang="en-US" sz="2400"/>
              <a:t> software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First purpose-built servers (including proprietary hardware, software, and multiple disks) for open systems servers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Led the segment from 1985 through the early 1990s</a:t>
            </a:r>
          </a:p>
          <a:p>
            <a:pPr>
              <a:lnSpc>
                <a:spcPct val="90000"/>
              </a:lnSpc>
            </a:pPr>
            <a:r>
              <a:rPr lang="en-US" sz="2400"/>
              <a:t>3Com and </a:t>
            </a:r>
            <a:r>
              <a:rPr lang="en-US" sz="2400">
                <a:hlinkClick r:id="rId11" tooltip="Microsoft"/>
              </a:rPr>
              <a:t>Microsoft</a:t>
            </a:r>
            <a:r>
              <a:rPr lang="en-US" sz="2400"/>
              <a:t> developed </a:t>
            </a:r>
            <a:r>
              <a:rPr lang="en-US" sz="2400">
                <a:hlinkClick r:id="rId12" tooltip="LAN Manager"/>
              </a:rPr>
              <a:t>LAN Manager</a:t>
            </a:r>
            <a:r>
              <a:rPr lang="en-US" sz="2400"/>
              <a:t> software and protocol to further this new market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History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Inspired by the success of </a:t>
            </a:r>
            <a:r>
              <a:rPr lang="en-US" sz="2800">
                <a:hlinkClick r:id="rId3" tooltip="File server"/>
              </a:rPr>
              <a:t>file servers</a:t>
            </a:r>
            <a:r>
              <a:rPr lang="en-US" sz="2800"/>
              <a:t> from Novell, </a:t>
            </a:r>
            <a:r>
              <a:rPr lang="en-US" sz="2800">
                <a:hlinkClick r:id="rId4" tooltip="IBM"/>
              </a:rPr>
              <a:t>IBM</a:t>
            </a:r>
            <a:r>
              <a:rPr lang="en-US" sz="2800"/>
              <a:t>, and Sun, several firms developed dedicated file servers</a:t>
            </a:r>
          </a:p>
          <a:p>
            <a:pPr>
              <a:lnSpc>
                <a:spcPct val="80000"/>
              </a:lnSpc>
            </a:pPr>
            <a:r>
              <a:rPr lang="en-US" sz="2800">
                <a:hlinkClick r:id="rId5" tooltip="Auspex Systems"/>
              </a:rPr>
              <a:t>Auspex Systems</a:t>
            </a:r>
            <a:endParaRPr lang="en-US" sz="2800"/>
          </a:p>
          <a:p>
            <a:pPr lvl="1">
              <a:lnSpc>
                <a:spcPct val="80000"/>
              </a:lnSpc>
            </a:pPr>
            <a:r>
              <a:rPr lang="en-US" sz="2400"/>
              <a:t>One of the first to develop a dedicated NFS server for use in the UNIX market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A group of Auspex engineers split away to create the integrated </a:t>
            </a:r>
            <a:r>
              <a:rPr lang="en-US" sz="2400">
                <a:hlinkClick r:id="rId6" tooltip="Network Appliance"/>
              </a:rPr>
              <a:t>Network Appliance</a:t>
            </a:r>
            <a:r>
              <a:rPr lang="en-US" sz="2400"/>
              <a:t> "filer“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Supported both Windows and UNIX, in the early 1990s, starting the market for proprietary NAS arrays. </a:t>
            </a:r>
          </a:p>
          <a:p>
            <a:pPr>
              <a:lnSpc>
                <a:spcPct val="80000"/>
              </a:lnSpc>
            </a:pPr>
            <a:r>
              <a:rPr lang="en-US" sz="2800"/>
              <a:t>Starting in the early 2000s, a series of startups emerged offering alternative solutions to single filer solutions in the form of clustered NAS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Storage Area </a:t>
            </a:r>
            <a:r>
              <a:rPr lang="en-US" sz="4000" dirty="0" smtClean="0"/>
              <a:t>Network (SAN</a:t>
            </a:r>
            <a:r>
              <a:rPr lang="en-US" sz="4000" dirty="0"/>
              <a:t>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Works at the disk address level (block)</a:t>
            </a:r>
          </a:p>
          <a:p>
            <a:r>
              <a:rPr lang="en-US" dirty="0" smtClean="0"/>
              <a:t>NAS contrasted </a:t>
            </a:r>
            <a:r>
              <a:rPr lang="en-US" dirty="0"/>
              <a:t>to a SAN: </a:t>
            </a:r>
          </a:p>
          <a:p>
            <a:pPr lvl="1"/>
            <a:r>
              <a:rPr lang="en-US" dirty="0">
                <a:hlinkClick r:id="rId3" tooltip="Network-attached storage"/>
              </a:rPr>
              <a:t>network-attached storage</a:t>
            </a:r>
            <a:r>
              <a:rPr lang="en-US" dirty="0"/>
              <a:t> (NAS) </a:t>
            </a:r>
          </a:p>
          <a:p>
            <a:pPr lvl="2"/>
            <a:r>
              <a:rPr lang="en-US" dirty="0"/>
              <a:t>uses file-based protocols</a:t>
            </a:r>
          </a:p>
          <a:p>
            <a:pPr lvl="3"/>
            <a:r>
              <a:rPr lang="en-US" dirty="0"/>
              <a:t>E.g. </a:t>
            </a:r>
            <a:r>
              <a:rPr lang="en-US" dirty="0">
                <a:hlinkClick r:id="rId4" tooltip="Network File System (protocol)"/>
              </a:rPr>
              <a:t>NFS</a:t>
            </a:r>
            <a:r>
              <a:rPr lang="en-US" dirty="0"/>
              <a:t> or </a:t>
            </a:r>
            <a:r>
              <a:rPr lang="en-US" dirty="0">
                <a:hlinkClick r:id="rId5" tooltip="CIFS"/>
              </a:rPr>
              <a:t>SMB/CIFS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It is clear that the storage is remote</a:t>
            </a:r>
          </a:p>
          <a:p>
            <a:pPr lvl="2"/>
            <a:r>
              <a:rPr lang="en-US" dirty="0"/>
              <a:t>Computers request </a:t>
            </a:r>
            <a:r>
              <a:rPr lang="en-US" dirty="0" smtClean="0"/>
              <a:t>an </a:t>
            </a:r>
            <a:r>
              <a:rPr lang="en-US" dirty="0"/>
              <a:t>abstract file rather than a disk block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NAS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/>
              <a:t>Benefits</a:t>
            </a:r>
          </a:p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Benefits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Availability of data might potentially be increased with NAS if it provides built-in </a:t>
            </a:r>
            <a:r>
              <a:rPr lang="en-US" sz="2800">
                <a:hlinkClick r:id="rId3" tooltip="RAID"/>
              </a:rPr>
              <a:t>RAID</a:t>
            </a:r>
            <a:r>
              <a:rPr lang="en-US" sz="2800"/>
              <a:t> and </a:t>
            </a:r>
            <a:r>
              <a:rPr lang="en-US" sz="2800">
                <a:hlinkClick r:id="rId4" tooltip="Clustering"/>
              </a:rPr>
              <a:t>clustering</a:t>
            </a: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Performance can be increased by NAS because the file serving is done by the NAS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Not done by a server responsible for also doing other processing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Performance of NAS devices depends heavily on 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The speed of and traffic on the network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The amount of cache memory (</a:t>
            </a:r>
            <a:r>
              <a:rPr lang="en-US" sz="2000">
                <a:hlinkClick r:id="rId5" tooltip="RAM"/>
              </a:rPr>
              <a:t>RAM</a:t>
            </a:r>
            <a:r>
              <a:rPr lang="en-US" sz="2000"/>
              <a:t>) on the NAS computers or devices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NAS Benefits</a:t>
            </a:r>
            <a:endParaRPr lang="en-US" b="1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Note that a NAS </a:t>
            </a:r>
            <a:r>
              <a:rPr lang="en-US" sz="2800" dirty="0"/>
              <a:t>is </a:t>
            </a:r>
            <a:r>
              <a:rPr lang="en-US" sz="2800" dirty="0" smtClean="0"/>
              <a:t>basically </a:t>
            </a:r>
            <a:r>
              <a:rPr lang="en-US" sz="2800" dirty="0"/>
              <a:t>a </a:t>
            </a:r>
            <a:r>
              <a:rPr lang="en-US" sz="2800" dirty="0" smtClean="0"/>
              <a:t>server: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All major components of a typical PC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CPU, Motherboard, RAM, etc.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Reliability is a function of how well it is designed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Note: 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NAS </a:t>
            </a:r>
            <a:r>
              <a:rPr lang="en-US" sz="2000" dirty="0"/>
              <a:t>without </a:t>
            </a:r>
            <a:r>
              <a:rPr lang="en-US" sz="2000" dirty="0" smtClean="0"/>
              <a:t>redundant;</a:t>
            </a:r>
          </a:p>
          <a:p>
            <a:pPr lvl="3">
              <a:lnSpc>
                <a:spcPct val="90000"/>
              </a:lnSpc>
            </a:pPr>
            <a:r>
              <a:rPr lang="en-US" sz="1600" dirty="0"/>
              <a:t>D</a:t>
            </a:r>
            <a:r>
              <a:rPr lang="en-US" sz="1600" dirty="0" smtClean="0"/>
              <a:t>ata </a:t>
            </a:r>
            <a:r>
              <a:rPr lang="en-US" sz="1600" dirty="0"/>
              <a:t>access </a:t>
            </a:r>
            <a:r>
              <a:rPr lang="en-US" sz="1600" dirty="0" smtClean="0"/>
              <a:t>paths</a:t>
            </a:r>
          </a:p>
          <a:p>
            <a:pPr lvl="3">
              <a:lnSpc>
                <a:spcPct val="90000"/>
              </a:lnSpc>
            </a:pPr>
            <a:r>
              <a:rPr lang="en-US" sz="1600" dirty="0" smtClean="0"/>
              <a:t>Redundant controllers</a:t>
            </a:r>
          </a:p>
          <a:p>
            <a:pPr lvl="3">
              <a:lnSpc>
                <a:spcPct val="90000"/>
              </a:lnSpc>
            </a:pPr>
            <a:r>
              <a:rPr lang="en-US" sz="1600" dirty="0" smtClean="0"/>
              <a:t>Redundant </a:t>
            </a:r>
            <a:r>
              <a:rPr lang="en-US" sz="1600" dirty="0"/>
              <a:t>power </a:t>
            </a:r>
            <a:r>
              <a:rPr lang="en-US" sz="1600" dirty="0" smtClean="0"/>
              <a:t>supplies</a:t>
            </a:r>
            <a:endParaRPr lang="en-US" sz="1600" dirty="0"/>
          </a:p>
          <a:p>
            <a:pPr lvl="2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Usually </a:t>
            </a:r>
            <a:r>
              <a:rPr lang="en-US" sz="2000" dirty="0">
                <a:solidFill>
                  <a:srgbClr val="FF0000"/>
                </a:solidFill>
              </a:rPr>
              <a:t>less reliable than Direct Attached Storage (DAS) connected to a </a:t>
            </a:r>
            <a:r>
              <a:rPr lang="en-US" sz="2000" dirty="0" smtClean="0">
                <a:solidFill>
                  <a:srgbClr val="FF0000"/>
                </a:solidFill>
              </a:rPr>
              <a:t>server</a:t>
            </a:r>
          </a:p>
          <a:p>
            <a:pPr lvl="3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Typically does not have </a:t>
            </a:r>
            <a:r>
              <a:rPr lang="en-US" sz="1600" dirty="0">
                <a:solidFill>
                  <a:srgbClr val="FF0000"/>
                </a:solidFill>
              </a:rPr>
              <a:t>redundancy for its major components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NAS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/>
              <a:t>Drawbacks</a:t>
            </a:r>
          </a:p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Drawbacks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Due to the multiprotocol, and the reduced CPU and OS layer, the NAS has its limitations compared to the DAS/FC </a:t>
            </a:r>
            <a:r>
              <a:rPr lang="en-US" sz="2400" dirty="0" smtClean="0"/>
              <a:t>systems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DAS: Direct Attached Storage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FC: </a:t>
            </a:r>
            <a:r>
              <a:rPr lang="en-US" sz="2000" dirty="0" err="1" smtClean="0"/>
              <a:t>Fibre</a:t>
            </a:r>
            <a:r>
              <a:rPr lang="en-US" sz="2000" dirty="0" smtClean="0"/>
              <a:t> Channel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/>
              <a:t>NAS reaches performance limitations </a:t>
            </a:r>
            <a:r>
              <a:rPr lang="en-US" sz="2400" dirty="0" smtClean="0"/>
              <a:t>if: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NAS </a:t>
            </a:r>
            <a:r>
              <a:rPr lang="en-US" sz="2000" dirty="0"/>
              <a:t>is occupied with too many </a:t>
            </a:r>
            <a:r>
              <a:rPr lang="en-US" sz="2000" dirty="0" smtClean="0"/>
              <a:t>users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too </a:t>
            </a:r>
            <a:r>
              <a:rPr lang="en-US" sz="2000" dirty="0"/>
              <a:t>many I/O </a:t>
            </a:r>
            <a:r>
              <a:rPr lang="en-US" sz="2000" dirty="0" smtClean="0"/>
              <a:t>operations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CPU </a:t>
            </a:r>
            <a:r>
              <a:rPr lang="en-US" sz="2000" dirty="0"/>
              <a:t>processing power that is too </a:t>
            </a:r>
            <a:r>
              <a:rPr lang="en-US" sz="2000" dirty="0" smtClean="0"/>
              <a:t>demanding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/>
              <a:t>A </a:t>
            </a:r>
            <a:r>
              <a:rPr lang="en-US" sz="2400" i="1" dirty="0"/>
              <a:t>server system </a:t>
            </a:r>
            <a:r>
              <a:rPr lang="en-US" sz="2400" dirty="0"/>
              <a:t>is easily </a:t>
            </a:r>
            <a:r>
              <a:rPr lang="en-US" sz="2400" dirty="0" smtClean="0"/>
              <a:t>upgraded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Adding </a:t>
            </a:r>
            <a:r>
              <a:rPr lang="en-US" sz="2000" dirty="0"/>
              <a:t>one or more servers into a </a:t>
            </a:r>
            <a:r>
              <a:rPr lang="en-US" sz="2000" dirty="0" smtClean="0"/>
              <a:t>cluster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CPU </a:t>
            </a:r>
            <a:r>
              <a:rPr lang="en-US" sz="2000" dirty="0"/>
              <a:t>power can be </a:t>
            </a:r>
            <a:r>
              <a:rPr lang="en-US" sz="2000" dirty="0" smtClean="0"/>
              <a:t>upgraded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NAS </a:t>
            </a:r>
            <a:r>
              <a:rPr lang="en-US" sz="2000" dirty="0"/>
              <a:t>is limited to its own hardware</a:t>
            </a:r>
            <a:r>
              <a:rPr lang="en-US" sz="2000" dirty="0" smtClean="0"/>
              <a:t>, typically </a:t>
            </a:r>
            <a:r>
              <a:rPr lang="en-US" sz="2000" dirty="0"/>
              <a:t>not upgradeable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Drawbacks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NAS may also fail to expose well-known services that are typical of a file server, or enable them in a way that is not efficient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Examples are: 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Ability to compute disk usage of separate directories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Ability to index files rapidly (locate)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Ability to mirrorize efficiently with </a:t>
            </a:r>
            <a:r>
              <a:rPr lang="en-US" sz="2000" dirty="0">
                <a:latin typeface="Courier New" pitchFamily="49" charset="0"/>
                <a:cs typeface="Courier New" pitchFamily="49" charset="0"/>
                <a:hlinkClick r:id="rId3" tooltip="Rsync"/>
              </a:rPr>
              <a:t>rsync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</a:pPr>
            <a:r>
              <a:rPr lang="en-US" sz="2400" dirty="0"/>
              <a:t>You may still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rsync</a:t>
            </a:r>
            <a:r>
              <a:rPr lang="en-US" sz="2400" dirty="0"/>
              <a:t>, but through a NFS client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That method fails to enumerate huge file hierarchies at the nominal speed of local drives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Induces significant network traffic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Drawbacks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Key differences </a:t>
            </a:r>
            <a:r>
              <a:rPr lang="en-US" dirty="0"/>
              <a:t>between DAS and NAS: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DAS is simply an extension to an existing server and is not </a:t>
            </a:r>
            <a:r>
              <a:rPr lang="en-US" dirty="0" smtClean="0"/>
              <a:t>“networked”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NAS sits on a network as its own entity</a:t>
            </a:r>
          </a:p>
          <a:p>
            <a:pPr>
              <a:lnSpc>
                <a:spcPct val="90000"/>
              </a:lnSpc>
            </a:pPr>
            <a:r>
              <a:rPr lang="en-US" dirty="0"/>
              <a:t>It is easier to share files with NAS</a:t>
            </a:r>
          </a:p>
          <a:p>
            <a:pPr>
              <a:lnSpc>
                <a:spcPct val="90000"/>
              </a:lnSpc>
            </a:pPr>
            <a:r>
              <a:rPr lang="en-US" dirty="0"/>
              <a:t>NAS typically has less CPU and I/O power compared to </a:t>
            </a:r>
            <a:r>
              <a:rPr lang="en-US" dirty="0" smtClean="0"/>
              <a:t>DAS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NAS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/>
              <a:t>NAS uses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NAS uses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NAS is useful for more than just general centralized storage provided to client computers in environments with large amounts of data. 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NAS can enable simpler and lower cost systems such as load-balancing and fault-tolerant email and web server systems by providing storage services. 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The potential emerging market for NAS is the consumer market where there is a large amount of multi-media data. 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Such consumer market appliances are now commonly available. 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Unlike </a:t>
            </a:r>
            <a:r>
              <a:rPr lang="en-US" sz="1400" dirty="0"/>
              <a:t>their </a:t>
            </a:r>
            <a:r>
              <a:rPr lang="en-US" sz="1400" dirty="0" err="1">
                <a:hlinkClick r:id="rId3" tooltip="Rackmount"/>
              </a:rPr>
              <a:t>rackmounted</a:t>
            </a:r>
            <a:r>
              <a:rPr lang="en-US" sz="1400" dirty="0"/>
              <a:t> counterparts, they are generally packaged in smaller form factors. 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The price of NAS appliances has plummeted in recent years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offering flexible network-based storage to the home consumer market for little more than the cost of a regular </a:t>
            </a:r>
            <a:r>
              <a:rPr lang="en-US" sz="1600" dirty="0">
                <a:hlinkClick r:id="rId4" tooltip="Universal Serial Bus"/>
              </a:rPr>
              <a:t>USB</a:t>
            </a:r>
            <a:r>
              <a:rPr lang="en-US" sz="1600" dirty="0"/>
              <a:t> or </a:t>
            </a:r>
            <a:r>
              <a:rPr lang="en-US" sz="1600" dirty="0">
                <a:hlinkClick r:id="rId5" tooltip="FireWire"/>
              </a:rPr>
              <a:t>FireWire</a:t>
            </a:r>
            <a:r>
              <a:rPr lang="en-US" sz="1600" dirty="0"/>
              <a:t> external hard disk. 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Many of these home consumer devices are built around </a:t>
            </a:r>
            <a:r>
              <a:rPr lang="en-US" sz="1800" dirty="0">
                <a:hlinkClick r:id="rId6" tooltip="ARM architecture"/>
              </a:rPr>
              <a:t>ARM</a:t>
            </a:r>
            <a:r>
              <a:rPr lang="en-US" sz="1800" dirty="0"/>
              <a:t>, </a:t>
            </a:r>
            <a:r>
              <a:rPr lang="en-US" sz="1800" dirty="0">
                <a:hlinkClick r:id="rId7" tooltip="PowerPC"/>
              </a:rPr>
              <a:t>PowerPC</a:t>
            </a:r>
            <a:r>
              <a:rPr lang="en-US" sz="1800" dirty="0"/>
              <a:t> or </a:t>
            </a:r>
            <a:r>
              <a:rPr lang="en-US" sz="1800" dirty="0">
                <a:hlinkClick r:id="rId8" tooltip="MIPS architecture"/>
              </a:rPr>
              <a:t>MIPS</a:t>
            </a:r>
            <a:r>
              <a:rPr lang="en-US" sz="1800" dirty="0"/>
              <a:t> processors running an </a:t>
            </a:r>
            <a:r>
              <a:rPr lang="en-US" sz="1800" dirty="0">
                <a:hlinkClick r:id="rId9" tooltip="Embedded Linux"/>
              </a:rPr>
              <a:t>embedded Linux</a:t>
            </a:r>
            <a:r>
              <a:rPr lang="en-US" sz="1800" dirty="0"/>
              <a:t> </a:t>
            </a:r>
            <a:r>
              <a:rPr lang="en-US" sz="1800" dirty="0">
                <a:hlinkClick r:id="rId10" tooltip="Operating system"/>
              </a:rPr>
              <a:t>operating system</a:t>
            </a:r>
            <a:r>
              <a:rPr lang="en-US" sz="1800" dirty="0"/>
              <a:t>. 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More recently, home NAS devices have incorporated support for the </a:t>
            </a:r>
            <a:r>
              <a:rPr lang="en-US" sz="1800" dirty="0">
                <a:hlinkClick r:id="rId11" tooltip="Universal Plug and Play"/>
              </a:rPr>
              <a:t>Universal Plug and Play</a:t>
            </a:r>
            <a:r>
              <a:rPr lang="en-US" sz="1800" dirty="0"/>
              <a:t> protocol, enabling them to serve the growing number of networked home media players.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low-end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https://www.synology.com/en-us/</a:t>
            </a:r>
            <a:r>
              <a:rPr lang="en-US" dirty="0" smtClean="0"/>
              <a:t> </a:t>
            </a:r>
          </a:p>
          <a:p>
            <a:r>
              <a:rPr lang="en-US" sz="1800" dirty="0" smtClean="0">
                <a:hlinkClick r:id="rId4"/>
              </a:rPr>
              <a:t>http://www.newegg.com/Product/ProductList.aspx?Submit=ENE&amp;DEPA=0&amp;Order=BESTMATCH&amp;N=-1&amp;isNodeId=1&amp;Description=synology&amp;x=0&amp;y=0</a:t>
            </a:r>
            <a:r>
              <a:rPr lang="en-US" sz="1800" dirty="0" smtClean="0"/>
              <a:t> </a:t>
            </a:r>
          </a:p>
          <a:p>
            <a:r>
              <a:rPr lang="en-US" dirty="0" smtClean="0"/>
              <a:t>Many vendors</a:t>
            </a:r>
          </a:p>
          <a:p>
            <a:pPr lvl="1"/>
            <a:r>
              <a:rPr lang="en-US" sz="2400" dirty="0" smtClean="0">
                <a:hlinkClick r:id="rId5"/>
              </a:rPr>
              <a:t>QNAP</a:t>
            </a:r>
            <a:endParaRPr lang="en-US" sz="2400" dirty="0" smtClean="0"/>
          </a:p>
          <a:p>
            <a:pPr lvl="1"/>
            <a:r>
              <a:rPr lang="en-US" sz="2400" dirty="0">
                <a:hlinkClick r:id="rId6"/>
              </a:rPr>
              <a:t>http://www.drobo.com</a:t>
            </a:r>
            <a:r>
              <a:rPr lang="en-US" sz="2400" dirty="0" smtClean="0">
                <a:hlinkClick r:id="rId6"/>
              </a:rPr>
              <a:t>/</a:t>
            </a:r>
            <a:r>
              <a:rPr lang="en-US" sz="2400" dirty="0" smtClean="0"/>
              <a:t> 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SAN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/>
              <a:t>Network types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NAS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/>
              <a:t>NAS heads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NAS heads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 NAS head refers to a NAS which does not have any on-board storage, but instead connects to a </a:t>
            </a:r>
            <a:r>
              <a:rPr lang="en-US" sz="2400" dirty="0" smtClean="0">
                <a:hlinkClick r:id="rId3" tooltip="Storage area network"/>
              </a:rPr>
              <a:t>SAN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In effect, it acts as a translator between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File-level NAS protocols (</a:t>
            </a:r>
            <a:r>
              <a:rPr lang="en-US" sz="1800" dirty="0" err="1"/>
              <a:t>NFS,CIFS,etc</a:t>
            </a:r>
            <a:r>
              <a:rPr lang="en-US" sz="1800" dirty="0"/>
              <a:t>.)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Block-level SAN protocols (</a:t>
            </a:r>
            <a:r>
              <a:rPr lang="en-US" sz="1800" dirty="0" err="1"/>
              <a:t>Fibre</a:t>
            </a:r>
            <a:r>
              <a:rPr lang="en-US" sz="1800" dirty="0"/>
              <a:t> Channel, </a:t>
            </a:r>
            <a:r>
              <a:rPr lang="en-US" sz="1800" dirty="0" err="1"/>
              <a:t>iSCSI</a:t>
            </a:r>
            <a:r>
              <a:rPr lang="en-US" sz="18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It can combine the advantages of both </a:t>
            </a:r>
            <a:r>
              <a:rPr lang="en-US" sz="2400" dirty="0" smtClean="0"/>
              <a:t>technologies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"NAS </a:t>
            </a:r>
            <a:r>
              <a:rPr lang="en-US" sz="2400" dirty="0"/>
              <a:t>head" is sometimes also used to refer to the portion of a self-contained NAS system other than its storage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An example would be the </a:t>
            </a:r>
            <a:r>
              <a:rPr lang="en-US" sz="2000" dirty="0" err="1">
                <a:hlinkClick r:id="rId4" tooltip="ONStor"/>
              </a:rPr>
              <a:t>ONStor</a:t>
            </a:r>
            <a:r>
              <a:rPr lang="en-US" sz="2000" dirty="0"/>
              <a:t> Bobcat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NAS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/>
              <a:t>NAS operating systems for consumer PCs</a:t>
            </a:r>
          </a:p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 OSs</a:t>
            </a: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Open source NAS-oriented distributions of Linux and FreeBSD are also available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Including </a:t>
            </a:r>
            <a:r>
              <a:rPr lang="en-US" sz="2000" dirty="0" err="1"/>
              <a:t>FreeNAS</a:t>
            </a:r>
            <a:r>
              <a:rPr lang="en-US" sz="2000" dirty="0"/>
              <a:t>, </a:t>
            </a:r>
            <a:r>
              <a:rPr lang="en-US" sz="2000" dirty="0" err="1"/>
              <a:t>NASLite</a:t>
            </a:r>
            <a:r>
              <a:rPr lang="en-US" sz="2000" dirty="0"/>
              <a:t> and </a:t>
            </a:r>
            <a:r>
              <a:rPr lang="en-US" sz="2000" dirty="0" err="1"/>
              <a:t>Openfiler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Easy to configure via a Web-based Interface and run on low-end conventional computers.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Can run from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LiveCD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Bootable USB flash drive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One of the mounted hard drives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Run using Samba, NFS daemon, and FTP daemons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Freely available for those operating systems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Both provide </a:t>
            </a:r>
            <a:r>
              <a:rPr lang="en-US" dirty="0" smtClean="0"/>
              <a:t>storage over a network</a:t>
            </a:r>
            <a:endParaRPr lang="en-US" dirty="0"/>
          </a:p>
          <a:p>
            <a:pPr lvl="1"/>
            <a:r>
              <a:rPr lang="en-US" dirty="0"/>
              <a:t>SAN – Block </a:t>
            </a:r>
            <a:r>
              <a:rPr lang="en-US" dirty="0" smtClean="0"/>
              <a:t>based</a:t>
            </a:r>
          </a:p>
          <a:p>
            <a:pPr lvl="2"/>
            <a:r>
              <a:rPr lang="en-US" dirty="0" smtClean="0"/>
              <a:t>Unformatted</a:t>
            </a:r>
          </a:p>
          <a:p>
            <a:pPr lvl="2"/>
            <a:r>
              <a:rPr lang="en-US" dirty="0" smtClean="0"/>
              <a:t>For one system/user</a:t>
            </a:r>
            <a:endParaRPr lang="en-US" dirty="0"/>
          </a:p>
          <a:p>
            <a:pPr lvl="1"/>
            <a:r>
              <a:rPr lang="en-US" dirty="0"/>
              <a:t>NAS – File </a:t>
            </a:r>
            <a:r>
              <a:rPr lang="en-US" dirty="0" smtClean="0"/>
              <a:t>based</a:t>
            </a:r>
          </a:p>
          <a:p>
            <a:pPr lvl="2"/>
            <a:r>
              <a:rPr lang="en-US" dirty="0" smtClean="0"/>
              <a:t>Formatted</a:t>
            </a:r>
          </a:p>
          <a:p>
            <a:pPr lvl="2"/>
            <a:r>
              <a:rPr lang="en-US" dirty="0" smtClean="0"/>
              <a:t>Can be accessed by </a:t>
            </a:r>
            <a:r>
              <a:rPr lang="en-US" smtClean="0"/>
              <a:t>many systems/users</a:t>
            </a:r>
            <a:endParaRPr lang="en-US" dirty="0"/>
          </a:p>
          <a:p>
            <a:r>
              <a:rPr lang="en-US" dirty="0"/>
              <a:t>World is converging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371600"/>
          </a:xfrm>
        </p:spPr>
        <p:txBody>
          <a:bodyPr/>
          <a:lstStyle/>
          <a:p>
            <a:r>
              <a:rPr lang="en-US" sz="3600" dirty="0" smtClean="0"/>
              <a:t>SAN and NAS serve the same function by sharing disc space on a network.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3886200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13275279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07" name="Chart" r:id="rId5" imgW="4572034" imgH="5143584" progId="MSGraph.Chart.8">
                  <p:embed followColorScheme="full"/>
                </p:oleObj>
              </mc:Choice>
              <mc:Fallback>
                <p:oleObj name="Chart" r:id="rId5" imgW="4572034" imgH="5143584" progId="MSGraph.Chart.8">
                  <p:embed followColorScheme="full"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Network types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505200"/>
          </a:xfrm>
        </p:spPr>
        <p:txBody>
          <a:bodyPr/>
          <a:lstStyle/>
          <a:p>
            <a:r>
              <a:rPr lang="en-US" dirty="0"/>
              <a:t>Most storage networks use the </a:t>
            </a:r>
            <a:r>
              <a:rPr lang="en-US" dirty="0">
                <a:hlinkClick r:id="rId3" tooltip="SCSI"/>
              </a:rPr>
              <a:t>SCSI</a:t>
            </a:r>
            <a:r>
              <a:rPr lang="en-US" dirty="0"/>
              <a:t> </a:t>
            </a:r>
            <a:r>
              <a:rPr lang="en-US" b="1" i="1" dirty="0"/>
              <a:t>protocol </a:t>
            </a:r>
            <a:r>
              <a:rPr lang="en-US" dirty="0"/>
              <a:t>for communication between servers and disk drive devices </a:t>
            </a:r>
          </a:p>
          <a:p>
            <a:pPr lvl="1"/>
            <a:r>
              <a:rPr lang="en-US" dirty="0"/>
              <a:t>Does not use the SCSI low-level physical interface (e.g. </a:t>
            </a:r>
            <a:r>
              <a:rPr lang="en-US" dirty="0" smtClean="0"/>
              <a:t>electronics and cables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Its </a:t>
            </a:r>
            <a:r>
              <a:rPr lang="en-US" dirty="0">
                <a:hlinkClick r:id="rId4" tooltip="Bus topology"/>
              </a:rPr>
              <a:t>bus topology</a:t>
            </a:r>
            <a:r>
              <a:rPr lang="en-US" dirty="0"/>
              <a:t> is unsuitable for networking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Network types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To form a network, a mapping layer is used to other low-level protocols:</a:t>
            </a:r>
          </a:p>
          <a:p>
            <a:pPr lvl="1">
              <a:lnSpc>
                <a:spcPct val="80000"/>
              </a:lnSpc>
            </a:pPr>
            <a:r>
              <a:rPr lang="en-US" sz="2400" dirty="0" err="1">
                <a:hlinkClick r:id="rId3" tooltip="Fibre Channel Protocol"/>
              </a:rPr>
              <a:t>Fibre</a:t>
            </a:r>
            <a:r>
              <a:rPr lang="en-US" sz="2400" dirty="0">
                <a:hlinkClick r:id="rId3" tooltip="Fibre Channel Protocol"/>
              </a:rPr>
              <a:t> Channel Protocol</a:t>
            </a:r>
            <a:r>
              <a:rPr lang="en-US" sz="2400" dirty="0"/>
              <a:t> (FCP)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Maps SCSI over </a:t>
            </a:r>
            <a:r>
              <a:rPr lang="en-US" sz="2000" dirty="0" err="1"/>
              <a:t>Fibre</a:t>
            </a:r>
            <a:r>
              <a:rPr lang="en-US" sz="2000" dirty="0"/>
              <a:t> Channel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Currently the most common. </a:t>
            </a:r>
          </a:p>
          <a:p>
            <a:pPr lvl="1">
              <a:lnSpc>
                <a:spcPct val="80000"/>
              </a:lnSpc>
            </a:pPr>
            <a:r>
              <a:rPr lang="en-US" sz="2400" dirty="0" err="1">
                <a:hlinkClick r:id="rId4" tooltip="ISCSI"/>
              </a:rPr>
              <a:t>iSCSI</a:t>
            </a:r>
            <a:endParaRPr lang="en-US" sz="2400" dirty="0"/>
          </a:p>
          <a:p>
            <a:pPr lvl="2">
              <a:lnSpc>
                <a:spcPct val="80000"/>
              </a:lnSpc>
            </a:pPr>
            <a:r>
              <a:rPr lang="en-US" sz="2000" dirty="0"/>
              <a:t>Maps SCSI over TCP/IP</a:t>
            </a:r>
          </a:p>
          <a:p>
            <a:pPr lvl="1">
              <a:lnSpc>
                <a:spcPct val="80000"/>
              </a:lnSpc>
            </a:pPr>
            <a:r>
              <a:rPr lang="en-US" sz="2400" dirty="0" err="1">
                <a:hlinkClick r:id="rId5" tooltip="HyperSCSI"/>
              </a:rPr>
              <a:t>HyperSCSI</a:t>
            </a:r>
            <a:endParaRPr lang="en-US" sz="2400" dirty="0"/>
          </a:p>
          <a:p>
            <a:pPr lvl="2">
              <a:lnSpc>
                <a:spcPct val="80000"/>
              </a:lnSpc>
            </a:pPr>
            <a:r>
              <a:rPr lang="en-US" sz="2000" dirty="0"/>
              <a:t>Maps SCSI over Ethernet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hlinkClick r:id="rId6" tooltip="FICON"/>
              </a:rPr>
              <a:t>FICON</a:t>
            </a:r>
            <a:endParaRPr lang="en-US" sz="2400" dirty="0"/>
          </a:p>
          <a:p>
            <a:pPr lvl="2">
              <a:lnSpc>
                <a:spcPct val="80000"/>
              </a:lnSpc>
            </a:pPr>
            <a:r>
              <a:rPr lang="en-US" sz="2000" dirty="0"/>
              <a:t>Maps over </a:t>
            </a:r>
            <a:r>
              <a:rPr lang="en-US" sz="2000" dirty="0" err="1"/>
              <a:t>Fibre</a:t>
            </a:r>
            <a:r>
              <a:rPr lang="en-US" sz="2000" dirty="0"/>
              <a:t> Channel (used by </a:t>
            </a:r>
            <a:r>
              <a:rPr lang="en-US" sz="2000" dirty="0">
                <a:hlinkClick r:id="rId7" tooltip="Mainframe computer"/>
              </a:rPr>
              <a:t>mainframe computers</a:t>
            </a:r>
            <a:r>
              <a:rPr lang="en-US" sz="2000" dirty="0"/>
              <a:t>) 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hlinkClick r:id="rId8" tooltip="ATA over Ethernet"/>
              </a:rPr>
              <a:t>ATA over Ethernet</a:t>
            </a:r>
            <a:endParaRPr lang="en-US" sz="2400" dirty="0"/>
          </a:p>
          <a:p>
            <a:pPr lvl="2">
              <a:lnSpc>
                <a:spcPct val="80000"/>
              </a:lnSpc>
            </a:pPr>
            <a:r>
              <a:rPr lang="en-US" sz="2000" dirty="0"/>
              <a:t>Mapping </a:t>
            </a:r>
            <a:r>
              <a:rPr lang="en-US" sz="2000" dirty="0">
                <a:hlinkClick r:id="rId9" tooltip="AT Attachment"/>
              </a:rPr>
              <a:t>ATA</a:t>
            </a:r>
            <a:r>
              <a:rPr lang="en-US" sz="2000" dirty="0"/>
              <a:t> over Ethernet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SCSI and/or </a:t>
            </a:r>
            <a:r>
              <a:rPr lang="en-US" sz="2400" dirty="0">
                <a:hlinkClick r:id="rId10" tooltip="TCP/IP"/>
              </a:rPr>
              <a:t>TCP/IP</a:t>
            </a:r>
            <a:r>
              <a:rPr lang="en-US" sz="2400" dirty="0"/>
              <a:t> mapping over </a:t>
            </a:r>
            <a:r>
              <a:rPr lang="en-US" sz="2400" dirty="0" err="1">
                <a:hlinkClick r:id="rId11" tooltip="InfiniBand"/>
              </a:rPr>
              <a:t>InfiniBand</a:t>
            </a:r>
            <a:r>
              <a:rPr lang="en-US" sz="2400" dirty="0"/>
              <a:t> (IB)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SAN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/>
              <a:t>Storage sharing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Storage sharing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534400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SAN market Driving forces: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Rapid growth of highly transactional data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Requires high speed, </a:t>
            </a:r>
            <a:r>
              <a:rPr lang="en-US" sz="2000" dirty="0">
                <a:solidFill>
                  <a:srgbClr val="FF0000"/>
                </a:solidFill>
              </a:rPr>
              <a:t>block-level access </a:t>
            </a:r>
            <a:r>
              <a:rPr lang="en-US" sz="2000" dirty="0"/>
              <a:t>to hard drives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Data from email servers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Databases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High usage file servers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Historically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Enterprises created "islands" of high performance SCSI </a:t>
            </a:r>
            <a:r>
              <a:rPr lang="en-US" sz="2000" dirty="0">
                <a:hlinkClick r:id="rId3" tooltip="Disk array"/>
              </a:rPr>
              <a:t>disk arrays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Each island was </a:t>
            </a:r>
            <a:r>
              <a:rPr lang="en-US" sz="2000" dirty="0">
                <a:hlinkClick r:id="rId4" tooltip="Direct Attached Storage"/>
              </a:rPr>
              <a:t>dedicated</a:t>
            </a:r>
            <a:r>
              <a:rPr lang="en-US" sz="2000" dirty="0"/>
              <a:t> to a different application and visible as a number of "virtual hard drives" </a:t>
            </a:r>
          </a:p>
          <a:p>
            <a:pPr lvl="2">
              <a:lnSpc>
                <a:spcPct val="80000"/>
              </a:lnSpc>
            </a:pPr>
            <a:r>
              <a:rPr lang="en-US" sz="1800" dirty="0">
                <a:hlinkClick r:id="rId5" tooltip="Logical Unit Number"/>
              </a:rPr>
              <a:t>LUNs</a:t>
            </a:r>
            <a:r>
              <a:rPr lang="en-US" sz="1800" dirty="0"/>
              <a:t> (Logical Unit Numbers)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SAN essentially connected those storage islands using a high-speed network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Operating system sees a SAN as a collection of LUNs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Each maintains its own file systems on them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8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Fals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TASKPANEKEY" val="7b5531aa-cb62-41e5-a3c6-dc1aacf2d537"/>
  <p:tag name="POWERPOINTVERSION" val="14.0"/>
  <p:tag name="EXPANDSHOWBAR" val="True"/>
  <p:tag name="TPPRESENTATIONGUID" val="6e646330-b56b-47d9-95d5-6da6a314cd17"/>
  <p:tag name="WASPOLLED" val="DA4A296412DF4D1396C44DC59F5CB3E1"/>
  <p:tag name="TPVERSION" val="6"/>
  <p:tag name="TPFULLVERSION" val="7.2.0.80"/>
  <p:tag name="PPTVERSION" val="15"/>
  <p:tag name="TPOS" val="2"/>
  <p:tag name="TPLASTSAVEVERSION" val="6.2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TrueFalse"/>
  <p:tag name="TPQUESTIONXML" val="﻿&lt;?xml version=&quot;1.0&quot; encoding=&quot;utf-8&quot;?&gt;&#10;&lt;questionlist&gt;&#10;    &lt;properties&gt;&#10;        &lt;guid&gt;D7999CBE0F414592ABEAD4AC7D01F605&lt;/guid&gt;&#10;        &lt;description /&gt;&#10;        &lt;date&gt;10/29/2013 5:14:5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8C05FA98A024439A8B8F92BD3AE2EEB&lt;/guid&gt;&#10;            &lt;repollguid&gt;7122598283C8430FBD00F70C7AB33171&lt;/repollguid&gt;&#10;            &lt;sourceid&gt;75320300779C47BAA771B1CABFF62BBE&lt;/sourceid&gt;&#10;            &lt;questiontext&gt;SAN and NAS serve the same function by sharing disc space on a network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1&lt;/incorrectvalue&gt;&#10;            &lt;responselimit&gt;1&lt;/responselimit&gt;&#10;            &lt;bulletstyle&gt;2&lt;/bulletstyle&gt;&#10;            &lt;truefalse&gt;True&lt;/truefalse&gt;&#10;            &lt;answers&gt;&#10;                &lt;answer&gt;&#10;                    &lt;guid&gt;FFE77869CF6147EDB0F21163F1AB46AB&lt;/guid&gt;&#10;                    &lt;answertext&gt;True&lt;/answertext&gt;&#10;                    &lt;valuetype&gt;-1&lt;/valuetype&gt;&#10;                &lt;/answer&gt;&#10;                &lt;answer&gt;&#10;                    &lt;guid&gt;D4209D927F6747B7AE24E91CB65AB2BF&lt;/guid&gt;&#10;                    &lt;answertext&gt;False&lt;/answertext&gt;&#10;                    &lt;valuetype&gt;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RESULTS" val="SAN and NAS serve the same function by sharing disc space on a network.[;crlf;]24[;]24[;]24[;]False[;]24[;][;crlf;]2[;]2[;]0[;]0[;crlf;]0[;]-1[;]True1[;]True[;][;crlf;]24[;]1[;]False2[;]False[;]"/>
  <p:tag name="HASRESULTS" val="True"/>
  <p:tag name="LIVECHARTING" val="False"/>
  <p:tag name="AUTOOPENPOLL" val="True"/>
  <p:tag name="AUTOFORMATCHART" val="Tru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SCHEM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2341</TotalTime>
  <Words>2395</Words>
  <Application>Microsoft Office PowerPoint</Application>
  <PresentationFormat>On-screen Show (4:3)</PresentationFormat>
  <Paragraphs>333</Paragraphs>
  <Slides>56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3" baseType="lpstr">
      <vt:lpstr>Arial</vt:lpstr>
      <vt:lpstr>Arial Black</vt:lpstr>
      <vt:lpstr>Courier New</vt:lpstr>
      <vt:lpstr>Times New Roman</vt:lpstr>
      <vt:lpstr>Wingdings</vt:lpstr>
      <vt:lpstr>Pixel</vt:lpstr>
      <vt:lpstr>Microsoft Graph Chart</vt:lpstr>
      <vt:lpstr>Networked Storage</vt:lpstr>
      <vt:lpstr>SAN</vt:lpstr>
      <vt:lpstr>Storage Area Network (SAN)</vt:lpstr>
      <vt:lpstr>Storage Area Network (SAN)</vt:lpstr>
      <vt:lpstr>SAN</vt:lpstr>
      <vt:lpstr>Network types</vt:lpstr>
      <vt:lpstr>Network types</vt:lpstr>
      <vt:lpstr>SAN</vt:lpstr>
      <vt:lpstr>Storage sharing</vt:lpstr>
      <vt:lpstr>Storage sharing</vt:lpstr>
      <vt:lpstr>Storage sharing</vt:lpstr>
      <vt:lpstr>SAN</vt:lpstr>
      <vt:lpstr>Benefits</vt:lpstr>
      <vt:lpstr>Benefits</vt:lpstr>
      <vt:lpstr>Benefits</vt:lpstr>
      <vt:lpstr>Benefits</vt:lpstr>
      <vt:lpstr>SAN</vt:lpstr>
      <vt:lpstr>SAN infrastructure</vt:lpstr>
      <vt:lpstr>Fibre Channel/Fabric Example</vt:lpstr>
      <vt:lpstr>SAN infrastructure</vt:lpstr>
      <vt:lpstr>SAN</vt:lpstr>
      <vt:lpstr>Compatibility</vt:lpstr>
      <vt:lpstr>Compatibility</vt:lpstr>
      <vt:lpstr>SAN</vt:lpstr>
      <vt:lpstr>SAN</vt:lpstr>
      <vt:lpstr>Storage virtualization and SANs</vt:lpstr>
      <vt:lpstr>SAN Last note</vt:lpstr>
      <vt:lpstr>NAS</vt:lpstr>
      <vt:lpstr>Network-attached storage (NAS)</vt:lpstr>
      <vt:lpstr>NAS</vt:lpstr>
      <vt:lpstr>Description</vt:lpstr>
      <vt:lpstr>Description</vt:lpstr>
      <vt:lpstr>Description</vt:lpstr>
      <vt:lpstr>Description</vt:lpstr>
      <vt:lpstr>Description</vt:lpstr>
      <vt:lpstr>PowerPoint Presentation</vt:lpstr>
      <vt:lpstr>NAS</vt:lpstr>
      <vt:lpstr>History</vt:lpstr>
      <vt:lpstr>History</vt:lpstr>
      <vt:lpstr>NAS</vt:lpstr>
      <vt:lpstr>Benefits</vt:lpstr>
      <vt:lpstr>NAS Benefits</vt:lpstr>
      <vt:lpstr>NAS</vt:lpstr>
      <vt:lpstr>Drawbacks</vt:lpstr>
      <vt:lpstr>Drawbacks</vt:lpstr>
      <vt:lpstr>Drawbacks</vt:lpstr>
      <vt:lpstr>NAS</vt:lpstr>
      <vt:lpstr>NAS uses</vt:lpstr>
      <vt:lpstr>Sample low-end products</vt:lpstr>
      <vt:lpstr>NAS</vt:lpstr>
      <vt:lpstr>NAS heads</vt:lpstr>
      <vt:lpstr>NAS</vt:lpstr>
      <vt:lpstr>NAS OSs</vt:lpstr>
      <vt:lpstr>Summary</vt:lpstr>
      <vt:lpstr>Summary</vt:lpstr>
      <vt:lpstr>SAN and NAS serve the same function by sharing disc space on a network.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Kombol, Tony</cp:lastModifiedBy>
  <cp:revision>155</cp:revision>
  <cp:lastPrinted>1601-01-01T00:00:00Z</cp:lastPrinted>
  <dcterms:created xsi:type="dcterms:W3CDTF">1601-01-01T00:00:00Z</dcterms:created>
  <dcterms:modified xsi:type="dcterms:W3CDTF">2017-03-29T16:01:38Z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