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charts/chart1.xml" ContentType="application/vnd.openxmlformats-officedocument.drawingml.char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3" r:id="rId1"/>
  </p:sldMasterIdLst>
  <p:sldIdLst>
    <p:sldId id="256" r:id="rId2"/>
    <p:sldId id="337" r:id="rId3"/>
    <p:sldId id="257" r:id="rId4"/>
    <p:sldId id="292" r:id="rId5"/>
    <p:sldId id="293" r:id="rId6"/>
    <p:sldId id="295" r:id="rId7"/>
    <p:sldId id="307" r:id="rId8"/>
    <p:sldId id="258" r:id="rId9"/>
    <p:sldId id="264" r:id="rId10"/>
    <p:sldId id="296" r:id="rId11"/>
    <p:sldId id="259" r:id="rId12"/>
    <p:sldId id="308" r:id="rId13"/>
    <p:sldId id="260" r:id="rId14"/>
    <p:sldId id="261" r:id="rId15"/>
    <p:sldId id="262" r:id="rId16"/>
    <p:sldId id="263" r:id="rId17"/>
    <p:sldId id="269" r:id="rId18"/>
    <p:sldId id="270" r:id="rId19"/>
    <p:sldId id="311" r:id="rId20"/>
    <p:sldId id="344" r:id="rId21"/>
    <p:sldId id="294" r:id="rId22"/>
    <p:sldId id="332" r:id="rId23"/>
    <p:sldId id="298" r:id="rId24"/>
    <p:sldId id="299" r:id="rId25"/>
    <p:sldId id="312" r:id="rId26"/>
    <p:sldId id="313" r:id="rId27"/>
    <p:sldId id="314" r:id="rId28"/>
    <p:sldId id="300" r:id="rId29"/>
    <p:sldId id="265" r:id="rId30"/>
    <p:sldId id="309" r:id="rId31"/>
    <p:sldId id="310" r:id="rId32"/>
    <p:sldId id="315" r:id="rId33"/>
    <p:sldId id="335" r:id="rId34"/>
    <p:sldId id="286" r:id="rId35"/>
    <p:sldId id="287" r:id="rId36"/>
    <p:sldId id="288" r:id="rId37"/>
    <p:sldId id="289" r:id="rId38"/>
    <p:sldId id="297" r:id="rId39"/>
    <p:sldId id="322" r:id="rId40"/>
    <p:sldId id="278" r:id="rId41"/>
    <p:sldId id="279" r:id="rId42"/>
    <p:sldId id="290" r:id="rId43"/>
    <p:sldId id="280" r:id="rId44"/>
    <p:sldId id="281" r:id="rId45"/>
    <p:sldId id="282" r:id="rId46"/>
    <p:sldId id="283" r:id="rId47"/>
    <p:sldId id="284" r:id="rId48"/>
    <p:sldId id="321" r:id="rId49"/>
    <p:sldId id="285" r:id="rId50"/>
    <p:sldId id="291" r:id="rId51"/>
    <p:sldId id="316" r:id="rId52"/>
    <p:sldId id="317" r:id="rId53"/>
    <p:sldId id="318" r:id="rId54"/>
    <p:sldId id="319" r:id="rId55"/>
    <p:sldId id="339" r:id="rId56"/>
    <p:sldId id="323" r:id="rId57"/>
    <p:sldId id="343" r:id="rId58"/>
    <p:sldId id="326" r:id="rId59"/>
    <p:sldId id="345" r:id="rId60"/>
    <p:sldId id="334" r:id="rId61"/>
    <p:sldId id="329" r:id="rId62"/>
    <p:sldId id="325" r:id="rId63"/>
    <p:sldId id="330" r:id="rId64"/>
    <p:sldId id="346" r:id="rId65"/>
    <p:sldId id="341" r:id="rId66"/>
    <p:sldId id="320" r:id="rId67"/>
  </p:sldIdLst>
  <p:sldSz cx="9144000" cy="6858000" type="screen4x3"/>
  <p:notesSz cx="6858000" cy="9144000"/>
  <p:custDataLst>
    <p:tags r:id="rId68"/>
  </p:custDataLst>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8" d="100"/>
          <a:sy n="38" d="100"/>
        </p:scale>
        <p:origin x="186" y="5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ags" Target="tags/tag1.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0"/>
    </c:view3D>
    <c:floor>
      <c:thickness val="0"/>
    </c:floor>
    <c:sideWall>
      <c:thickness val="0"/>
    </c:sideWall>
    <c:backWall>
      <c:thickness val="0"/>
    </c:backWall>
    <c:plotArea>
      <c:layout/>
      <c:bar3DChart>
        <c:barDir val="col"/>
        <c:grouping val="standard"/>
        <c:varyColors val="0"/>
        <c:ser>
          <c:idx val="0"/>
          <c:order val="0"/>
          <c:tx>
            <c:strRef>
              <c:f>Sheet1!$B$1</c:f>
              <c:strCache>
                <c:ptCount val="1"/>
                <c:pt idx="0">
                  <c:v>Series 1</c:v>
                </c:pt>
              </c:strCache>
            </c:strRef>
          </c:tx>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ser>
        <c:ser>
          <c:idx val="1"/>
          <c:order val="1"/>
          <c:tx>
            <c:strRef>
              <c:f>Sheet1!$C$1</c:f>
              <c:strCache>
                <c:ptCount val="1"/>
                <c:pt idx="0">
                  <c:v>Series 2</c:v>
                </c:pt>
              </c:strCache>
            </c:strRef>
          </c:tx>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ser>
        <c:ser>
          <c:idx val="2"/>
          <c:order val="2"/>
          <c:tx>
            <c:strRef>
              <c:f>Sheet1!$D$1</c:f>
              <c:strCache>
                <c:ptCount val="1"/>
                <c:pt idx="0">
                  <c:v>Series 3</c:v>
                </c:pt>
              </c:strCache>
            </c:strRef>
          </c:tx>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ser>
        <c:dLbls>
          <c:showLegendKey val="0"/>
          <c:showVal val="0"/>
          <c:showCatName val="0"/>
          <c:showSerName val="0"/>
          <c:showPercent val="0"/>
          <c:showBubbleSize val="0"/>
        </c:dLbls>
        <c:gapWidth val="150"/>
        <c:shape val="box"/>
        <c:axId val="377982536"/>
        <c:axId val="377982144"/>
        <c:axId val="195253840"/>
      </c:bar3DChart>
      <c:catAx>
        <c:axId val="377982536"/>
        <c:scaling>
          <c:orientation val="minMax"/>
        </c:scaling>
        <c:delete val="0"/>
        <c:axPos val="b"/>
        <c:numFmt formatCode="General" sourceLinked="1"/>
        <c:majorTickMark val="out"/>
        <c:minorTickMark val="none"/>
        <c:tickLblPos val="nextTo"/>
        <c:crossAx val="377982144"/>
        <c:crosses val="autoZero"/>
        <c:auto val="1"/>
        <c:lblAlgn val="ctr"/>
        <c:lblOffset val="100"/>
        <c:noMultiLvlLbl val="0"/>
      </c:catAx>
      <c:valAx>
        <c:axId val="377982144"/>
        <c:scaling>
          <c:orientation val="minMax"/>
        </c:scaling>
        <c:delete val="0"/>
        <c:axPos val="l"/>
        <c:majorGridlines/>
        <c:numFmt formatCode="General" sourceLinked="1"/>
        <c:majorTickMark val="out"/>
        <c:minorTickMark val="none"/>
        <c:tickLblPos val="nextTo"/>
        <c:crossAx val="377982536"/>
        <c:crosses val="autoZero"/>
        <c:crossBetween val="between"/>
      </c:valAx>
      <c:serAx>
        <c:axId val="195253840"/>
        <c:scaling>
          <c:orientation val="minMax"/>
        </c:scaling>
        <c:delete val="0"/>
        <c:axPos val="b"/>
        <c:majorTickMark val="out"/>
        <c:minorTickMark val="none"/>
        <c:tickLblPos val="nextTo"/>
        <c:crossAx val="377982144"/>
        <c:crosses val="autoZero"/>
      </c:ser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7"/>
          <p:cNvGrpSpPr>
            <a:grpSpLocks/>
          </p:cNvGrpSpPr>
          <p:nvPr/>
        </p:nvGrpSpPr>
        <p:grpSpPr bwMode="auto">
          <a:xfrm>
            <a:off x="228600" y="2889250"/>
            <a:ext cx="8610600" cy="201613"/>
            <a:chOff x="144" y="1680"/>
            <a:chExt cx="5424" cy="144"/>
          </a:xfrm>
        </p:grpSpPr>
        <p:sp>
          <p:nvSpPr>
            <p:cNvPr id="5" name="Rectangle 8"/>
            <p:cNvSpPr>
              <a:spLocks noChangeArrowheads="1"/>
            </p:cNvSpPr>
            <p:nvPr userDrawn="1"/>
          </p:nvSpPr>
          <p:spPr bwMode="auto">
            <a:xfrm>
              <a:off x="144" y="1680"/>
              <a:ext cx="1808" cy="144"/>
            </a:xfrm>
            <a:prstGeom prst="rect">
              <a:avLst/>
            </a:prstGeom>
            <a:solidFill>
              <a:schemeClr val="bg2"/>
            </a:solidFill>
            <a:ln w="9525">
              <a:noFill/>
              <a:miter lim="800000"/>
              <a:headEnd/>
              <a:tailEnd/>
            </a:ln>
            <a:effectLst/>
          </p:spPr>
          <p:txBody>
            <a:bodyPr wrap="none" anchor="ctr"/>
            <a:lstStyle/>
            <a:p>
              <a:pPr>
                <a:defRPr/>
              </a:pPr>
              <a:endParaRPr lang="en-US"/>
            </a:p>
          </p:txBody>
        </p:sp>
        <p:sp>
          <p:nvSpPr>
            <p:cNvPr id="6" name="Rectangle 9"/>
            <p:cNvSpPr>
              <a:spLocks noChangeArrowheads="1"/>
            </p:cNvSpPr>
            <p:nvPr userDrawn="1"/>
          </p:nvSpPr>
          <p:spPr bwMode="auto">
            <a:xfrm>
              <a:off x="1952" y="1680"/>
              <a:ext cx="1808" cy="144"/>
            </a:xfrm>
            <a:prstGeom prst="rect">
              <a:avLst/>
            </a:prstGeom>
            <a:solidFill>
              <a:schemeClr val="accent1"/>
            </a:solidFill>
            <a:ln w="9525">
              <a:noFill/>
              <a:miter lim="800000"/>
              <a:headEnd/>
              <a:tailEnd/>
            </a:ln>
            <a:effectLst/>
          </p:spPr>
          <p:txBody>
            <a:bodyPr wrap="none" anchor="ctr"/>
            <a:lstStyle/>
            <a:p>
              <a:pPr>
                <a:defRPr/>
              </a:pPr>
              <a:endParaRPr lang="en-US"/>
            </a:p>
          </p:txBody>
        </p:sp>
        <p:sp>
          <p:nvSpPr>
            <p:cNvPr id="7" name="Rectangle 10"/>
            <p:cNvSpPr>
              <a:spLocks noChangeArrowheads="1"/>
            </p:cNvSpPr>
            <p:nvPr userDrawn="1"/>
          </p:nvSpPr>
          <p:spPr bwMode="auto">
            <a:xfrm>
              <a:off x="3760" y="1680"/>
              <a:ext cx="1808" cy="144"/>
            </a:xfrm>
            <a:prstGeom prst="rect">
              <a:avLst/>
            </a:prstGeom>
            <a:solidFill>
              <a:schemeClr val="tx2"/>
            </a:solidFill>
            <a:ln w="9525">
              <a:noFill/>
              <a:miter lim="800000"/>
              <a:headEnd/>
              <a:tailEnd/>
            </a:ln>
            <a:effectLst/>
          </p:spPr>
          <p:txBody>
            <a:bodyPr wrap="none" anchor="ctr"/>
            <a:lstStyle/>
            <a:p>
              <a:pPr>
                <a:defRPr/>
              </a:pPr>
              <a:endParaRPr lang="en-US"/>
            </a:p>
          </p:txBody>
        </p:sp>
      </p:grpSp>
      <p:sp>
        <p:nvSpPr>
          <p:cNvPr id="43010" name="Rectangle 2"/>
          <p:cNvSpPr>
            <a:spLocks noGrp="1" noChangeArrowheads="1"/>
          </p:cNvSpPr>
          <p:nvPr>
            <p:ph type="ctrTitle"/>
          </p:nvPr>
        </p:nvSpPr>
        <p:spPr>
          <a:xfrm>
            <a:off x="685800" y="685800"/>
            <a:ext cx="7772400" cy="2127250"/>
          </a:xfrm>
        </p:spPr>
        <p:txBody>
          <a:bodyPr/>
          <a:lstStyle>
            <a:lvl1pPr algn="ctr">
              <a:defRPr sz="5800"/>
            </a:lvl1pPr>
          </a:lstStyle>
          <a:p>
            <a:r>
              <a:rPr lang="en-US"/>
              <a:t>Click to edit Master title style</a:t>
            </a:r>
          </a:p>
        </p:txBody>
      </p:sp>
      <p:sp>
        <p:nvSpPr>
          <p:cNvPr id="43011" name="Rectangle 3"/>
          <p:cNvSpPr>
            <a:spLocks noGrp="1" noChangeArrowheads="1"/>
          </p:cNvSpPr>
          <p:nvPr>
            <p:ph type="subTitle" idx="1"/>
          </p:nvPr>
        </p:nvSpPr>
        <p:spPr>
          <a:xfrm>
            <a:off x="1371600" y="3270250"/>
            <a:ext cx="6400800" cy="2209800"/>
          </a:xfrm>
        </p:spPr>
        <p:txBody>
          <a:bodyPr/>
          <a:lstStyle>
            <a:lvl1pPr marL="0" indent="0" algn="ctr">
              <a:buFont typeface="Wingdings" pitchFamily="2" charset="2"/>
              <a:buNone/>
              <a:defRPr sz="3000"/>
            </a:lvl1pPr>
          </a:lstStyle>
          <a:p>
            <a:r>
              <a:rPr lang="en-US"/>
              <a:t>Click to edit Master subtitle style</a:t>
            </a:r>
          </a:p>
        </p:txBody>
      </p:sp>
      <p:sp>
        <p:nvSpPr>
          <p:cNvPr id="8" name="Rectangle 4"/>
          <p:cNvSpPr>
            <a:spLocks noGrp="1" noChangeArrowheads="1"/>
          </p:cNvSpPr>
          <p:nvPr>
            <p:ph type="dt" sz="half" idx="10"/>
          </p:nvPr>
        </p:nvSpPr>
        <p:spPr/>
        <p:txBody>
          <a:bodyPr/>
          <a:lstStyle>
            <a:lvl1pPr>
              <a:defRPr/>
            </a:lvl1pPr>
          </a:lstStyle>
          <a:p>
            <a:pPr>
              <a:defRPr/>
            </a:pPr>
            <a:endParaRPr lang="en-US"/>
          </a:p>
        </p:txBody>
      </p:sp>
      <p:sp>
        <p:nvSpPr>
          <p:cNvPr id="9" name="Rectangle 5"/>
          <p:cNvSpPr>
            <a:spLocks noGrp="1" noChangeArrowheads="1"/>
          </p:cNvSpPr>
          <p:nvPr>
            <p:ph type="ftr" sz="quarter" idx="11"/>
          </p:nvPr>
        </p:nvSpPr>
        <p:spPr/>
        <p:txBody>
          <a:bodyPr/>
          <a:lstStyle>
            <a:lvl1pPr>
              <a:defRPr/>
            </a:lvl1pPr>
          </a:lstStyle>
          <a:p>
            <a:pPr>
              <a:defRPr/>
            </a:pPr>
            <a:endParaRPr lang="en-US"/>
          </a:p>
        </p:txBody>
      </p:sp>
      <p:sp>
        <p:nvSpPr>
          <p:cNvPr id="10" name="Rectangle 6"/>
          <p:cNvSpPr>
            <a:spLocks noGrp="1" noChangeArrowheads="1"/>
          </p:cNvSpPr>
          <p:nvPr>
            <p:ph type="sldNum" sz="quarter" idx="12"/>
          </p:nvPr>
        </p:nvSpPr>
        <p:spPr/>
        <p:txBody>
          <a:bodyPr/>
          <a:lstStyle>
            <a:lvl1pPr>
              <a:defRPr/>
            </a:lvl1pPr>
          </a:lstStyle>
          <a:p>
            <a:pPr>
              <a:defRPr/>
            </a:pPr>
            <a:fld id="{79356B9A-5E1B-46ED-BC75-8F5EB8F1F2D6}"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7C9ADC0-098F-430B-A267-5428D7E114E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E06B215-4633-4FEC-AF9B-B3E87FD1953B}"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C3B0099-3F4C-4C6F-BC5B-1AA1BD53591D}"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E00553B-37F8-446F-AEB0-10D03AEDDA86}" type="slidenum">
              <a:rPr lang="en-US" smtClean="0"/>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cSld name="TPOnTheFly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CE00553B-37F8-446F-AEB0-10D03AEDDA86}" type="slidenum">
              <a:rPr lang="en-US" smtClean="0"/>
              <a:pPr>
                <a:defRPr/>
              </a:pPr>
              <a:t>‹#›</a:t>
            </a:fld>
            <a:endParaRPr lang="en-US"/>
          </a:p>
        </p:txBody>
      </p:sp>
      <p:graphicFrame>
        <p:nvGraphicFramePr>
          <p:cNvPr id="6" name="TPChart" hidden="1"/>
          <p:cNvGraphicFramePr/>
          <p:nvPr userDrawn="1">
            <p:extLst>
              <p:ext uri="{D42A27DB-BD31-4B8C-83A1-F6EECF244321}">
                <p14:modId xmlns:p14="http://schemas.microsoft.com/office/powerpoint/2010/main" val="2631537346"/>
              </p:ext>
            </p:extLst>
          </p:nvPr>
        </p:nvGraphicFramePr>
        <p:xfrm>
          <a:off x="6350000" y="1600200"/>
          <a:ext cx="2540000" cy="254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1932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42059CE-5F31-47BD-9F3B-7C039DC7D36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4B3FB26-3643-4041-B914-4AD0422FFA99}"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96A48B6-AFE1-4E2F-AA05-B5B3A667D894}"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1FFBB8E3-2AFC-4747-AEA4-3E23447C0F0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11FC0D11-C0ED-4283-8A18-5AD01EC1A91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0A81B34B-611A-4CCB-B6FD-07FFEB967D0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17CB4CE-18ED-47E0-8385-2A0D86CAD26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EF3B7F8-36EB-4640-A721-8BFE709F32E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988" name="Rectangle 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lvl1pPr>
          </a:lstStyle>
          <a:p>
            <a:pPr>
              <a:defRPr/>
            </a:pPr>
            <a:endParaRPr lang="en-US"/>
          </a:p>
        </p:txBody>
      </p:sp>
      <p:sp>
        <p:nvSpPr>
          <p:cNvPr id="4198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lvl1pPr>
          </a:lstStyle>
          <a:p>
            <a:pPr>
              <a:defRPr/>
            </a:pPr>
            <a:endParaRPr lang="en-US"/>
          </a:p>
        </p:txBody>
      </p:sp>
      <p:sp>
        <p:nvSpPr>
          <p:cNvPr id="41990" name="Rectangle 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vl1pPr>
          </a:lstStyle>
          <a:p>
            <a:pPr>
              <a:defRPr/>
            </a:pPr>
            <a:fld id="{CE00553B-37F8-446F-AEB0-10D03AEDDA86}" type="slidenum">
              <a:rPr lang="en-US"/>
              <a:pPr>
                <a:defRPr/>
              </a:pPr>
              <a:t>‹#›</a:t>
            </a:fld>
            <a:endParaRPr lang="en-US"/>
          </a:p>
        </p:txBody>
      </p:sp>
      <p:sp>
        <p:nvSpPr>
          <p:cNvPr id="41991" name="Rectangle 7"/>
          <p:cNvSpPr>
            <a:spLocks noChangeArrowheads="1"/>
          </p:cNvSpPr>
          <p:nvPr/>
        </p:nvSpPr>
        <p:spPr bwMode="auto">
          <a:xfrm>
            <a:off x="0" y="0"/>
            <a:ext cx="228600" cy="2286000"/>
          </a:xfrm>
          <a:prstGeom prst="rect">
            <a:avLst/>
          </a:prstGeom>
          <a:solidFill>
            <a:schemeClr val="bg2"/>
          </a:solidFill>
          <a:ln w="9525">
            <a:noFill/>
            <a:miter lim="800000"/>
            <a:headEnd/>
            <a:tailEnd/>
          </a:ln>
          <a:effectLst/>
        </p:spPr>
        <p:txBody>
          <a:bodyPr wrap="none" anchor="ctr"/>
          <a:lstStyle/>
          <a:p>
            <a:pPr algn="ctr" eaLnBrk="1" hangingPunct="1">
              <a:defRPr/>
            </a:pPr>
            <a:endParaRPr lang="en-US" sz="2400">
              <a:latin typeface="Times New Roman" pitchFamily="18" charset="0"/>
            </a:endParaRPr>
          </a:p>
        </p:txBody>
      </p:sp>
      <p:sp>
        <p:nvSpPr>
          <p:cNvPr id="41992" name="Line 8"/>
          <p:cNvSpPr>
            <a:spLocks noChangeShapeType="1"/>
          </p:cNvSpPr>
          <p:nvPr/>
        </p:nvSpPr>
        <p:spPr bwMode="auto">
          <a:xfrm>
            <a:off x="457200" y="1447800"/>
            <a:ext cx="8077200" cy="0"/>
          </a:xfrm>
          <a:prstGeom prst="line">
            <a:avLst/>
          </a:prstGeom>
          <a:noFill/>
          <a:ln w="19050">
            <a:solidFill>
              <a:schemeClr val="tx2"/>
            </a:solidFill>
            <a:round/>
            <a:headEnd/>
            <a:tailEnd/>
          </a:ln>
          <a:effectLst/>
        </p:spPr>
        <p:txBody>
          <a:bodyPr/>
          <a:lstStyle/>
          <a:p>
            <a:pPr>
              <a:defRPr/>
            </a:pPr>
            <a:endParaRPr lang="en-US"/>
          </a:p>
        </p:txBody>
      </p:sp>
      <p:sp>
        <p:nvSpPr>
          <p:cNvPr id="41993" name="Rectangle 9"/>
          <p:cNvSpPr>
            <a:spLocks noChangeArrowheads="1"/>
          </p:cNvSpPr>
          <p:nvPr/>
        </p:nvSpPr>
        <p:spPr bwMode="auto">
          <a:xfrm>
            <a:off x="0" y="2286000"/>
            <a:ext cx="228600" cy="2286000"/>
          </a:xfrm>
          <a:prstGeom prst="rect">
            <a:avLst/>
          </a:prstGeom>
          <a:solidFill>
            <a:schemeClr val="accent2"/>
          </a:solidFill>
          <a:ln w="9525">
            <a:noFill/>
            <a:miter lim="800000"/>
            <a:headEnd/>
            <a:tailEnd/>
          </a:ln>
          <a:effectLst/>
        </p:spPr>
        <p:txBody>
          <a:bodyPr wrap="none" anchor="ctr"/>
          <a:lstStyle/>
          <a:p>
            <a:pPr algn="ctr" eaLnBrk="1" hangingPunct="1">
              <a:defRPr/>
            </a:pPr>
            <a:endParaRPr lang="en-US" sz="2400">
              <a:latin typeface="Times New Roman" pitchFamily="18" charset="0"/>
            </a:endParaRPr>
          </a:p>
        </p:txBody>
      </p:sp>
      <p:sp>
        <p:nvSpPr>
          <p:cNvPr id="41994" name="Rectangle 10"/>
          <p:cNvSpPr>
            <a:spLocks noChangeArrowheads="1"/>
          </p:cNvSpPr>
          <p:nvPr/>
        </p:nvSpPr>
        <p:spPr bwMode="auto">
          <a:xfrm>
            <a:off x="0" y="4572000"/>
            <a:ext cx="228600" cy="2286000"/>
          </a:xfrm>
          <a:prstGeom prst="rect">
            <a:avLst/>
          </a:prstGeom>
          <a:solidFill>
            <a:schemeClr val="tx2"/>
          </a:solidFill>
          <a:ln w="9525">
            <a:noFill/>
            <a:miter lim="800000"/>
            <a:headEnd/>
            <a:tailEnd/>
          </a:ln>
          <a:effectLst/>
        </p:spPr>
        <p:txBody>
          <a:bodyPr wrap="none" anchor="ctr"/>
          <a:lstStyle/>
          <a:p>
            <a:pPr algn="ctr" eaLnBrk="1" hangingPunct="1">
              <a:defRPr/>
            </a:pPr>
            <a:endParaRPr lang="en-US" sz="2400">
              <a:latin typeface="Times New Roman" pitchFamily="18" charset="0"/>
            </a:endParaRPr>
          </a:p>
        </p:txBody>
      </p:sp>
    </p:spTree>
  </p:cSld>
  <p:clrMap bg1="lt1" tx1="dk1" bg2="lt2" tx2="dk2" accent1="accent1" accent2="accent2" accent3="accent3" accent4="accent4" accent5="accent5" accent6="accent6" hlink="hlink" folHlink="folHlink"/>
  <p:sldLayoutIdLst>
    <p:sldLayoutId id="2147483747"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 id="2147483744" r:id="rId10"/>
    <p:sldLayoutId id="2147483745" r:id="rId11"/>
    <p:sldLayoutId id="2147483746" r:id="rId12"/>
    <p:sldLayoutId id="2147483748" r:id="rId13"/>
    <p:sldLayoutId id="2147483749" r:id="rId14"/>
  </p:sldLayoutIdLst>
  <p:timing>
    <p:tnLst>
      <p:par>
        <p:cTn id="1" dur="indefinite" restart="never" nodeType="tmRoot"/>
      </p:par>
    </p:tnLst>
  </p:timing>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Garamond" pitchFamily="18" charset="0"/>
        </a:defRPr>
      </a:lvl2pPr>
      <a:lvl3pPr algn="l" rtl="0" eaLnBrk="0" fontAlgn="base" hangingPunct="0">
        <a:spcBef>
          <a:spcPct val="0"/>
        </a:spcBef>
        <a:spcAft>
          <a:spcPct val="0"/>
        </a:spcAft>
        <a:defRPr sz="4400">
          <a:solidFill>
            <a:schemeClr val="tx2"/>
          </a:solidFill>
          <a:latin typeface="Garamond" pitchFamily="18" charset="0"/>
        </a:defRPr>
      </a:lvl3pPr>
      <a:lvl4pPr algn="l" rtl="0" eaLnBrk="0" fontAlgn="base" hangingPunct="0">
        <a:spcBef>
          <a:spcPct val="0"/>
        </a:spcBef>
        <a:spcAft>
          <a:spcPct val="0"/>
        </a:spcAft>
        <a:defRPr sz="4400">
          <a:solidFill>
            <a:schemeClr val="tx2"/>
          </a:solidFill>
          <a:latin typeface="Garamond" pitchFamily="18" charset="0"/>
        </a:defRPr>
      </a:lvl4pPr>
      <a:lvl5pPr algn="l" rtl="0" eaLnBrk="0" fontAlgn="base" hangingPunct="0">
        <a:spcBef>
          <a:spcPct val="0"/>
        </a:spcBef>
        <a:spcAft>
          <a:spcPct val="0"/>
        </a:spcAft>
        <a:defRPr sz="4400">
          <a:solidFill>
            <a:schemeClr val="tx2"/>
          </a:solidFill>
          <a:latin typeface="Garamond" pitchFamily="18" charset="0"/>
        </a:defRPr>
      </a:lvl5pPr>
      <a:lvl6pPr marL="457200" algn="l" rtl="0" fontAlgn="base">
        <a:spcBef>
          <a:spcPct val="0"/>
        </a:spcBef>
        <a:spcAft>
          <a:spcPct val="0"/>
        </a:spcAft>
        <a:defRPr sz="4400">
          <a:solidFill>
            <a:schemeClr val="tx2"/>
          </a:solidFill>
          <a:latin typeface="Garamond" pitchFamily="18" charset="0"/>
        </a:defRPr>
      </a:lvl6pPr>
      <a:lvl7pPr marL="914400" algn="l" rtl="0" fontAlgn="base">
        <a:spcBef>
          <a:spcPct val="0"/>
        </a:spcBef>
        <a:spcAft>
          <a:spcPct val="0"/>
        </a:spcAft>
        <a:defRPr sz="4400">
          <a:solidFill>
            <a:schemeClr val="tx2"/>
          </a:solidFill>
          <a:latin typeface="Garamond" pitchFamily="18" charset="0"/>
        </a:defRPr>
      </a:lvl7pPr>
      <a:lvl8pPr marL="1371600" algn="l" rtl="0" fontAlgn="base">
        <a:spcBef>
          <a:spcPct val="0"/>
        </a:spcBef>
        <a:spcAft>
          <a:spcPct val="0"/>
        </a:spcAft>
        <a:defRPr sz="4400">
          <a:solidFill>
            <a:schemeClr val="tx2"/>
          </a:solidFill>
          <a:latin typeface="Garamond" pitchFamily="18" charset="0"/>
        </a:defRPr>
      </a:lvl8pPr>
      <a:lvl9pPr marL="1828800" algn="l" rtl="0" fontAlgn="base">
        <a:spcBef>
          <a:spcPct val="0"/>
        </a:spcBef>
        <a:spcAft>
          <a:spcPct val="0"/>
        </a:spcAft>
        <a:defRPr sz="4400">
          <a:solidFill>
            <a:schemeClr val="tx2"/>
          </a:solidFill>
          <a:latin typeface="Garamond" pitchFamily="18" charset="0"/>
        </a:defRPr>
      </a:lvl9pPr>
    </p:titleStyle>
    <p:bodyStyle>
      <a:lvl1pPr marL="342900" indent="-342900" algn="l" rtl="0" eaLnBrk="0" fontAlgn="base" hangingPunct="0">
        <a:spcBef>
          <a:spcPct val="20000"/>
        </a:spcBef>
        <a:spcAft>
          <a:spcPct val="0"/>
        </a:spcAft>
        <a:buClr>
          <a:schemeClr val="bg2"/>
        </a:buClr>
        <a:buSzPct val="75000"/>
        <a:buFont typeface="Wingdings" pitchFamily="2" charset="2"/>
        <a:buChar char="p"/>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Wingdings" pitchFamily="2" charset="2"/>
        <a:buChar char="n"/>
        <a:defRPr sz="2400">
          <a:solidFill>
            <a:schemeClr val="tx1"/>
          </a:solidFill>
          <a:latin typeface="+mn-lt"/>
        </a:defRPr>
      </a:lvl2pPr>
      <a:lvl3pPr marL="1143000" indent="-228600" algn="l" rtl="0" eaLnBrk="0" fontAlgn="base" hangingPunct="0">
        <a:spcBef>
          <a:spcPct val="20000"/>
        </a:spcBef>
        <a:spcAft>
          <a:spcPct val="0"/>
        </a:spcAft>
        <a:buClr>
          <a:schemeClr val="accent1"/>
        </a:buClr>
        <a:buSzPct val="65000"/>
        <a:buFont typeface="Wingdings" pitchFamily="2" charset="2"/>
        <a:buChar char="p"/>
        <a:defRPr sz="2000">
          <a:solidFill>
            <a:schemeClr val="tx1"/>
          </a:solidFill>
          <a:latin typeface="+mn-lt"/>
        </a:defRPr>
      </a:lvl3pPr>
      <a:lvl4pPr marL="16002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SzPct val="80000"/>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6pPr>
      <a:lvl7pPr marL="29718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7pPr>
      <a:lvl8pPr marL="34290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8pPr>
      <a:lvl9pPr marL="38862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2007-08-23.ppt"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2007-08-23.ppt"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8" Type="http://schemas.openxmlformats.org/officeDocument/2006/relationships/image" Target="../media/image5.emf"/><Relationship Id="rId3" Type="http://schemas.openxmlformats.org/officeDocument/2006/relationships/tags" Target="../tags/tag3.xml"/><Relationship Id="rId7" Type="http://schemas.openxmlformats.org/officeDocument/2006/relationships/oleObject" Target="../embeddings/oleObject1.bin"/><Relationship Id="rId2" Type="http://schemas.openxmlformats.org/officeDocument/2006/relationships/tags" Target="../tags/tag2.xml"/><Relationship Id="rId1" Type="http://schemas.openxmlformats.org/officeDocument/2006/relationships/vmlDrawing" Target="../drawings/vmlDrawing1.vml"/><Relationship Id="rId6" Type="http://schemas.openxmlformats.org/officeDocument/2006/relationships/slideLayout" Target="../slideLayouts/slideLayout13.xml"/><Relationship Id="rId5" Type="http://schemas.openxmlformats.org/officeDocument/2006/relationships/tags" Target="../tags/tag5.xml"/><Relationship Id="rId4" Type="http://schemas.openxmlformats.org/officeDocument/2006/relationships/tags" Target="../tags/tag4.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en-US" smtClean="0"/>
              <a:t>Networks and TCP/IP</a:t>
            </a:r>
          </a:p>
        </p:txBody>
      </p:sp>
      <p:sp>
        <p:nvSpPr>
          <p:cNvPr id="3075" name="Rectangle 3"/>
          <p:cNvSpPr>
            <a:spLocks noGrp="1" noChangeArrowheads="1"/>
          </p:cNvSpPr>
          <p:nvPr>
            <p:ph type="subTitle" idx="1"/>
          </p:nvPr>
        </p:nvSpPr>
        <p:spPr/>
        <p:txBody>
          <a:bodyPr/>
          <a:lstStyle/>
          <a:p>
            <a:pPr eaLnBrk="1" hangingPunct="1"/>
            <a:r>
              <a:rPr lang="en-US" dirty="0" smtClean="0"/>
              <a:t>Part 1 - Addressing</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smtClean="0"/>
              <a:t>Sidebar - Warning</a:t>
            </a:r>
          </a:p>
        </p:txBody>
      </p:sp>
      <p:sp>
        <p:nvSpPr>
          <p:cNvPr id="11267" name="Rectangle 3"/>
          <p:cNvSpPr>
            <a:spLocks noGrp="1" noChangeArrowheads="1"/>
          </p:cNvSpPr>
          <p:nvPr>
            <p:ph type="body" idx="1"/>
          </p:nvPr>
        </p:nvSpPr>
        <p:spPr/>
        <p:txBody>
          <a:bodyPr/>
          <a:lstStyle/>
          <a:p>
            <a:pPr eaLnBrk="1" hangingPunct="1"/>
            <a:r>
              <a:rPr lang="en-US" dirty="0" smtClean="0"/>
              <a:t>The OSI and TCP/IP  and </a:t>
            </a:r>
            <a:r>
              <a:rPr lang="en-US" dirty="0"/>
              <a:t>E</a:t>
            </a:r>
            <a:r>
              <a:rPr lang="en-US" dirty="0" smtClean="0"/>
              <a:t>thernet models do not have 1-1 mappings</a:t>
            </a:r>
          </a:p>
          <a:p>
            <a:pPr lvl="1" eaLnBrk="1" hangingPunct="1"/>
            <a:r>
              <a:rPr lang="en-US" dirty="0" smtClean="0"/>
              <a:t>A layer in OSI may be defined by 1, 2 or 3 different TCP/IP layers/definitions</a:t>
            </a:r>
          </a:p>
          <a:p>
            <a:pPr lvl="1" eaLnBrk="1" hangingPunct="1"/>
            <a:r>
              <a:rPr lang="en-US" dirty="0" smtClean="0"/>
              <a:t>A lot of different interpretations of mappings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smtClean="0"/>
              <a:t>OSI – Layer  1: Physical</a:t>
            </a:r>
          </a:p>
        </p:txBody>
      </p:sp>
      <p:sp>
        <p:nvSpPr>
          <p:cNvPr id="12291" name="Rectangle 3"/>
          <p:cNvSpPr>
            <a:spLocks noGrp="1" noChangeArrowheads="1"/>
          </p:cNvSpPr>
          <p:nvPr>
            <p:ph type="body" idx="1"/>
          </p:nvPr>
        </p:nvSpPr>
        <p:spPr>
          <a:xfrm>
            <a:off x="457200" y="1447800"/>
            <a:ext cx="8229600" cy="5410200"/>
          </a:xfrm>
        </p:spPr>
        <p:txBody>
          <a:bodyPr/>
          <a:lstStyle/>
          <a:p>
            <a:pPr eaLnBrk="1" hangingPunct="1"/>
            <a:r>
              <a:rPr lang="en-US" dirty="0" smtClean="0"/>
              <a:t>Hardware and interconnection</a:t>
            </a:r>
          </a:p>
          <a:p>
            <a:pPr lvl="1" eaLnBrk="1" hangingPunct="1"/>
            <a:r>
              <a:rPr lang="en-US" dirty="0" smtClean="0"/>
              <a:t>Electronic Interfaces</a:t>
            </a:r>
          </a:p>
          <a:p>
            <a:pPr lvl="2" eaLnBrk="1" hangingPunct="1"/>
            <a:r>
              <a:rPr lang="en-US" dirty="0" smtClean="0"/>
              <a:t>Real live silicon</a:t>
            </a:r>
          </a:p>
          <a:p>
            <a:pPr lvl="3" eaLnBrk="1" hangingPunct="1"/>
            <a:r>
              <a:rPr lang="en-US" dirty="0" smtClean="0"/>
              <a:t>Ethernet card</a:t>
            </a:r>
          </a:p>
          <a:p>
            <a:pPr lvl="3" eaLnBrk="1" hangingPunct="1"/>
            <a:r>
              <a:rPr lang="en-US" dirty="0" smtClean="0"/>
              <a:t>Token-Ring card</a:t>
            </a:r>
          </a:p>
          <a:p>
            <a:pPr lvl="1" eaLnBrk="1" hangingPunct="1"/>
            <a:r>
              <a:rPr lang="en-US" dirty="0" smtClean="0"/>
              <a:t>Cables</a:t>
            </a:r>
          </a:p>
          <a:p>
            <a:pPr lvl="2" eaLnBrk="1" hangingPunct="1"/>
            <a:r>
              <a:rPr lang="en-US" dirty="0" smtClean="0"/>
              <a:t>E.g. Cat 5e cables</a:t>
            </a:r>
          </a:p>
          <a:p>
            <a:pPr lvl="1" eaLnBrk="1" hangingPunct="1"/>
            <a:r>
              <a:rPr lang="en-US" dirty="0" smtClean="0"/>
              <a:t>Connectors</a:t>
            </a:r>
          </a:p>
          <a:p>
            <a:pPr lvl="2" eaLnBrk="1" hangingPunct="1"/>
            <a:r>
              <a:rPr lang="en-US" dirty="0" smtClean="0"/>
              <a:t>E.g. RS-232C or RJ-45</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smtClean="0"/>
              <a:t>OSI – Layer  1: Physical</a:t>
            </a:r>
          </a:p>
        </p:txBody>
      </p:sp>
      <p:sp>
        <p:nvSpPr>
          <p:cNvPr id="13315" name="Rectangle 3"/>
          <p:cNvSpPr>
            <a:spLocks noGrp="1" noChangeArrowheads="1"/>
          </p:cNvSpPr>
          <p:nvPr>
            <p:ph type="body" idx="1"/>
          </p:nvPr>
        </p:nvSpPr>
        <p:spPr>
          <a:xfrm>
            <a:off x="457200" y="1447800"/>
            <a:ext cx="8229600" cy="5410200"/>
          </a:xfrm>
        </p:spPr>
        <p:txBody>
          <a:bodyPr/>
          <a:lstStyle/>
          <a:p>
            <a:pPr eaLnBrk="1" hangingPunct="1">
              <a:lnSpc>
                <a:spcPct val="80000"/>
              </a:lnSpc>
            </a:pPr>
            <a:r>
              <a:rPr lang="en-US" sz="1800" dirty="0" smtClean="0"/>
              <a:t>Examples</a:t>
            </a:r>
          </a:p>
          <a:p>
            <a:pPr lvl="1" eaLnBrk="1" hangingPunct="1">
              <a:lnSpc>
                <a:spcPct val="80000"/>
              </a:lnSpc>
            </a:pPr>
            <a:r>
              <a:rPr lang="en-US" sz="1600" dirty="0" smtClean="0"/>
              <a:t>IEEE 802.5</a:t>
            </a:r>
          </a:p>
          <a:p>
            <a:pPr lvl="2" eaLnBrk="1" hangingPunct="1">
              <a:lnSpc>
                <a:spcPct val="80000"/>
              </a:lnSpc>
            </a:pPr>
            <a:r>
              <a:rPr lang="en-US" sz="1400" dirty="0" smtClean="0"/>
              <a:t>Token Ring hardware specs</a:t>
            </a:r>
          </a:p>
          <a:p>
            <a:pPr lvl="1" eaLnBrk="1" hangingPunct="1">
              <a:lnSpc>
                <a:spcPct val="80000"/>
              </a:lnSpc>
            </a:pPr>
            <a:r>
              <a:rPr lang="en-US" sz="1600" dirty="0" smtClean="0"/>
              <a:t>RS-232c</a:t>
            </a:r>
          </a:p>
          <a:p>
            <a:pPr lvl="2" eaLnBrk="1" hangingPunct="1">
              <a:lnSpc>
                <a:spcPct val="80000"/>
              </a:lnSpc>
            </a:pPr>
            <a:r>
              <a:rPr lang="en-US" sz="1400" dirty="0" smtClean="0"/>
              <a:t>“Traditional” Serial Link</a:t>
            </a:r>
          </a:p>
          <a:p>
            <a:pPr lvl="1" eaLnBrk="1" hangingPunct="1">
              <a:lnSpc>
                <a:spcPct val="80000"/>
              </a:lnSpc>
            </a:pPr>
            <a:r>
              <a:rPr lang="en-US" sz="1600" dirty="0" smtClean="0"/>
              <a:t>IEEE-488</a:t>
            </a:r>
          </a:p>
          <a:p>
            <a:pPr lvl="2" eaLnBrk="1" hangingPunct="1">
              <a:lnSpc>
                <a:spcPct val="80000"/>
              </a:lnSpc>
            </a:pPr>
            <a:r>
              <a:rPr lang="en-US" sz="1400" dirty="0" smtClean="0"/>
              <a:t>GPIB or HPIB</a:t>
            </a:r>
          </a:p>
          <a:p>
            <a:pPr lvl="2" eaLnBrk="1" hangingPunct="1">
              <a:lnSpc>
                <a:spcPct val="80000"/>
              </a:lnSpc>
            </a:pPr>
            <a:r>
              <a:rPr lang="en-US" sz="1400" dirty="0" smtClean="0"/>
              <a:t>Instrumentation Bus</a:t>
            </a:r>
          </a:p>
          <a:p>
            <a:pPr lvl="1" eaLnBrk="1" hangingPunct="1">
              <a:lnSpc>
                <a:spcPct val="80000"/>
              </a:lnSpc>
            </a:pPr>
            <a:r>
              <a:rPr lang="en-US" sz="1600" dirty="0" smtClean="0"/>
              <a:t>IEEE-1394</a:t>
            </a:r>
          </a:p>
          <a:p>
            <a:pPr lvl="2" eaLnBrk="1" hangingPunct="1">
              <a:lnSpc>
                <a:spcPct val="80000"/>
              </a:lnSpc>
            </a:pPr>
            <a:r>
              <a:rPr lang="en-US" sz="1400" dirty="0" smtClean="0"/>
              <a:t>FireWire</a:t>
            </a:r>
          </a:p>
          <a:p>
            <a:pPr lvl="1" eaLnBrk="1" hangingPunct="1">
              <a:lnSpc>
                <a:spcPct val="80000"/>
              </a:lnSpc>
            </a:pPr>
            <a:r>
              <a:rPr lang="en-US" sz="1600" dirty="0" smtClean="0"/>
              <a:t>IEEE-1284</a:t>
            </a:r>
          </a:p>
          <a:p>
            <a:pPr lvl="2" eaLnBrk="1" hangingPunct="1">
              <a:lnSpc>
                <a:spcPct val="80000"/>
              </a:lnSpc>
            </a:pPr>
            <a:r>
              <a:rPr lang="en-US" sz="1400" dirty="0" smtClean="0"/>
              <a:t>Parallel interface</a:t>
            </a:r>
          </a:p>
          <a:p>
            <a:pPr lvl="2" eaLnBrk="1" hangingPunct="1">
              <a:lnSpc>
                <a:spcPct val="80000"/>
              </a:lnSpc>
            </a:pPr>
            <a:r>
              <a:rPr lang="en-US" sz="1400" dirty="0" smtClean="0"/>
              <a:t>“Centronics”</a:t>
            </a:r>
          </a:p>
          <a:p>
            <a:pPr lvl="1" eaLnBrk="1" hangingPunct="1">
              <a:lnSpc>
                <a:spcPct val="80000"/>
              </a:lnSpc>
            </a:pPr>
            <a:r>
              <a:rPr lang="en-US" sz="1600" dirty="0" smtClean="0">
                <a:solidFill>
                  <a:srgbClr val="FF0000"/>
                </a:solidFill>
              </a:rPr>
              <a:t>IEEE 802.3</a:t>
            </a:r>
          </a:p>
          <a:p>
            <a:pPr lvl="2" eaLnBrk="1" hangingPunct="1">
              <a:lnSpc>
                <a:spcPct val="80000"/>
              </a:lnSpc>
            </a:pPr>
            <a:r>
              <a:rPr lang="en-US" sz="1400" dirty="0" smtClean="0"/>
              <a:t>Most Common: 10/100/1000 Base T (for Ethernet)</a:t>
            </a:r>
          </a:p>
          <a:p>
            <a:pPr lvl="2" eaLnBrk="1" hangingPunct="1">
              <a:lnSpc>
                <a:spcPct val="80000"/>
              </a:lnSpc>
            </a:pPr>
            <a:r>
              <a:rPr lang="en-US" sz="1400" dirty="0" smtClean="0"/>
              <a:t>Many variants (coax, copper, fiber, etc.)</a:t>
            </a:r>
          </a:p>
          <a:p>
            <a:pPr lvl="3" eaLnBrk="1" hangingPunct="1">
              <a:lnSpc>
                <a:spcPct val="80000"/>
              </a:lnSpc>
            </a:pPr>
            <a:r>
              <a:rPr lang="en-US" sz="1200" dirty="0" smtClean="0"/>
              <a:t>10Base2 (Coax)</a:t>
            </a:r>
          </a:p>
          <a:p>
            <a:pPr lvl="3" eaLnBrk="1" hangingPunct="1">
              <a:lnSpc>
                <a:spcPct val="80000"/>
              </a:lnSpc>
            </a:pPr>
            <a:r>
              <a:rPr lang="en-US" sz="1200" dirty="0" smtClean="0"/>
              <a:t>10Base-T</a:t>
            </a:r>
          </a:p>
          <a:p>
            <a:pPr lvl="3" eaLnBrk="1" hangingPunct="1">
              <a:lnSpc>
                <a:spcPct val="80000"/>
              </a:lnSpc>
            </a:pPr>
            <a:r>
              <a:rPr lang="en-US" sz="1200" dirty="0" smtClean="0"/>
              <a:t>100Base-T</a:t>
            </a:r>
          </a:p>
          <a:p>
            <a:pPr lvl="3" eaLnBrk="1" hangingPunct="1">
              <a:lnSpc>
                <a:spcPct val="80000"/>
              </a:lnSpc>
            </a:pPr>
            <a:r>
              <a:rPr lang="en-US" sz="1200" dirty="0" smtClean="0"/>
              <a:t>1000Base-T</a:t>
            </a:r>
          </a:p>
          <a:p>
            <a:pPr lvl="3" eaLnBrk="1" hangingPunct="1">
              <a:lnSpc>
                <a:spcPct val="80000"/>
              </a:lnSpc>
            </a:pPr>
            <a:r>
              <a:rPr lang="en-US" sz="1200" dirty="0" smtClean="0"/>
              <a:t>1000Base-X (fiber)</a:t>
            </a:r>
          </a:p>
          <a:p>
            <a:pPr lvl="3" eaLnBrk="1" hangingPunct="1">
              <a:lnSpc>
                <a:spcPct val="80000"/>
              </a:lnSpc>
            </a:pPr>
            <a:r>
              <a:rPr lang="en-US" sz="1200" dirty="0" smtClean="0"/>
              <a:t>10GBase-T</a:t>
            </a:r>
          </a:p>
          <a:p>
            <a:pPr lvl="2" eaLnBrk="1" hangingPunct="1">
              <a:lnSpc>
                <a:spcPct val="80000"/>
              </a:lnSpc>
            </a:pPr>
            <a:endParaRPr lang="en-US" sz="14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smtClean="0"/>
              <a:t>OSI – Layer 2: Data Link</a:t>
            </a:r>
          </a:p>
        </p:txBody>
      </p:sp>
      <p:sp>
        <p:nvSpPr>
          <p:cNvPr id="14339" name="Rectangle 3"/>
          <p:cNvSpPr>
            <a:spLocks noGrp="1" noChangeArrowheads="1"/>
          </p:cNvSpPr>
          <p:nvPr>
            <p:ph type="body" idx="1"/>
          </p:nvPr>
        </p:nvSpPr>
        <p:spPr/>
        <p:txBody>
          <a:bodyPr/>
          <a:lstStyle/>
          <a:p>
            <a:pPr eaLnBrk="1" hangingPunct="1"/>
            <a:r>
              <a:rPr lang="en-US" dirty="0" smtClean="0"/>
              <a:t>Local Network Addressing</a:t>
            </a:r>
          </a:p>
          <a:p>
            <a:pPr lvl="1" eaLnBrk="1" hangingPunct="1"/>
            <a:r>
              <a:rPr lang="en-US" dirty="0" smtClean="0"/>
              <a:t>Getting data from one node to another adjacent (near-by) node</a:t>
            </a:r>
          </a:p>
          <a:p>
            <a:pPr eaLnBrk="1" hangingPunct="1"/>
            <a:r>
              <a:rPr lang="en-US" dirty="0" smtClean="0"/>
              <a:t>Examples</a:t>
            </a:r>
          </a:p>
          <a:p>
            <a:pPr lvl="1" eaLnBrk="1" hangingPunct="1"/>
            <a:r>
              <a:rPr lang="en-US" dirty="0" smtClean="0">
                <a:solidFill>
                  <a:srgbClr val="FF0000"/>
                </a:solidFill>
              </a:rPr>
              <a:t>Ethernet (802.3y, 802.3z, etc.)</a:t>
            </a:r>
          </a:p>
          <a:p>
            <a:pPr lvl="1" eaLnBrk="1" hangingPunct="1"/>
            <a:r>
              <a:rPr lang="en-US" dirty="0" smtClean="0"/>
              <a:t>Token Ring (802.5)</a:t>
            </a:r>
          </a:p>
          <a:p>
            <a:pPr lvl="1" eaLnBrk="1" hangingPunct="1"/>
            <a:r>
              <a:rPr lang="en-US" dirty="0" smtClean="0"/>
              <a:t>ATM (Asynchronous Transfer Mode)</a:t>
            </a:r>
          </a:p>
        </p:txBody>
      </p:sp>
      <p:pic>
        <p:nvPicPr>
          <p:cNvPr id="14340" name="Picture 4" descr="Ethernet packet encapsulation"/>
          <p:cNvPicPr>
            <a:picLocks noChangeAspect="1" noChangeArrowheads="1"/>
          </p:cNvPicPr>
          <p:nvPr/>
        </p:nvPicPr>
        <p:blipFill>
          <a:blip r:embed="rId2" cstate="print"/>
          <a:srcRect/>
          <a:stretch>
            <a:fillRect/>
          </a:stretch>
        </p:blipFill>
        <p:spPr bwMode="auto">
          <a:xfrm>
            <a:off x="4267200" y="5257800"/>
            <a:ext cx="4876800" cy="1403350"/>
          </a:xfrm>
          <a:prstGeom prst="rect">
            <a:avLst/>
          </a:prstGeom>
          <a:noFill/>
          <a:ln w="9525">
            <a:noFill/>
            <a:miter lim="800000"/>
            <a:headEnd/>
            <a:tailEnd/>
          </a:ln>
        </p:spPr>
      </p:pic>
      <p:sp>
        <p:nvSpPr>
          <p:cNvPr id="14341" name="Oval 7"/>
          <p:cNvSpPr>
            <a:spLocks noChangeArrowheads="1"/>
          </p:cNvSpPr>
          <p:nvPr/>
        </p:nvSpPr>
        <p:spPr bwMode="auto">
          <a:xfrm>
            <a:off x="4114800" y="5638800"/>
            <a:ext cx="1981200" cy="914400"/>
          </a:xfrm>
          <a:prstGeom prst="ellipse">
            <a:avLst/>
          </a:prstGeom>
          <a:solidFill>
            <a:srgbClr val="FFFF00">
              <a:alpha val="30196"/>
            </a:srgbClr>
          </a:solidFill>
          <a:ln w="9525">
            <a:solidFill>
              <a:schemeClr val="tx1"/>
            </a:solidFill>
            <a:round/>
            <a:headEnd/>
            <a:tailEnd/>
          </a:ln>
        </p:spPr>
        <p:txBody>
          <a:bodyPr wrap="none" anchor="ctr"/>
          <a:lstStyle/>
          <a:p>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smtClean="0"/>
              <a:t>OSI – Layer 3: Network Layer</a:t>
            </a:r>
          </a:p>
        </p:txBody>
      </p:sp>
      <p:sp>
        <p:nvSpPr>
          <p:cNvPr id="15363" name="Rectangle 3"/>
          <p:cNvSpPr>
            <a:spLocks noGrp="1" noChangeArrowheads="1"/>
          </p:cNvSpPr>
          <p:nvPr>
            <p:ph type="body" idx="1"/>
          </p:nvPr>
        </p:nvSpPr>
        <p:spPr>
          <a:xfrm>
            <a:off x="457200" y="1600201"/>
            <a:ext cx="8229600" cy="4038600"/>
          </a:xfrm>
        </p:spPr>
        <p:txBody>
          <a:bodyPr/>
          <a:lstStyle/>
          <a:p>
            <a:pPr eaLnBrk="1" hangingPunct="1"/>
            <a:r>
              <a:rPr lang="en-US" dirty="0" smtClean="0"/>
              <a:t>Inter-network</a:t>
            </a:r>
          </a:p>
          <a:p>
            <a:pPr lvl="1" eaLnBrk="1" hangingPunct="1"/>
            <a:r>
              <a:rPr lang="en-US" dirty="0" smtClean="0"/>
              <a:t>Getting data from one device to another within a network</a:t>
            </a:r>
          </a:p>
          <a:p>
            <a:pPr lvl="1" eaLnBrk="1" hangingPunct="1"/>
            <a:r>
              <a:rPr lang="en-US" dirty="0" smtClean="0"/>
              <a:t>Establishing unique addresses on a network</a:t>
            </a:r>
          </a:p>
          <a:p>
            <a:pPr eaLnBrk="1" hangingPunct="1"/>
            <a:r>
              <a:rPr lang="en-US" dirty="0" smtClean="0"/>
              <a:t>Examples</a:t>
            </a:r>
          </a:p>
          <a:p>
            <a:pPr lvl="1" eaLnBrk="1" hangingPunct="1"/>
            <a:r>
              <a:rPr lang="en-US" dirty="0" smtClean="0">
                <a:solidFill>
                  <a:srgbClr val="FF0000"/>
                </a:solidFill>
              </a:rPr>
              <a:t>IP</a:t>
            </a:r>
          </a:p>
          <a:p>
            <a:pPr lvl="1" eaLnBrk="1" hangingPunct="1"/>
            <a:r>
              <a:rPr lang="en-US" dirty="0" smtClean="0"/>
              <a:t>IPX</a:t>
            </a:r>
          </a:p>
          <a:p>
            <a:pPr lvl="2" eaLnBrk="1" hangingPunct="1"/>
            <a:r>
              <a:rPr lang="en-US" dirty="0" smtClean="0"/>
              <a:t>Novell networks</a:t>
            </a:r>
          </a:p>
          <a:p>
            <a:pPr lvl="1" eaLnBrk="1" hangingPunct="1"/>
            <a:r>
              <a:rPr lang="en-US" dirty="0" smtClean="0"/>
              <a:t>AppleTalk</a:t>
            </a:r>
          </a:p>
        </p:txBody>
      </p:sp>
      <p:pic>
        <p:nvPicPr>
          <p:cNvPr id="15364" name="Picture 4" descr="Ethernet packet encapsulation"/>
          <p:cNvPicPr>
            <a:picLocks noChangeAspect="1" noChangeArrowheads="1"/>
          </p:cNvPicPr>
          <p:nvPr/>
        </p:nvPicPr>
        <p:blipFill>
          <a:blip r:embed="rId2" cstate="print"/>
          <a:srcRect/>
          <a:stretch>
            <a:fillRect/>
          </a:stretch>
        </p:blipFill>
        <p:spPr bwMode="auto">
          <a:xfrm>
            <a:off x="4267200" y="5257800"/>
            <a:ext cx="4876800" cy="1403350"/>
          </a:xfrm>
          <a:prstGeom prst="rect">
            <a:avLst/>
          </a:prstGeom>
          <a:noFill/>
          <a:ln w="9525">
            <a:noFill/>
            <a:miter lim="800000"/>
            <a:headEnd/>
            <a:tailEnd/>
          </a:ln>
        </p:spPr>
      </p:pic>
      <p:sp>
        <p:nvSpPr>
          <p:cNvPr id="15365" name="Oval 5"/>
          <p:cNvSpPr>
            <a:spLocks noChangeArrowheads="1"/>
          </p:cNvSpPr>
          <p:nvPr/>
        </p:nvSpPr>
        <p:spPr bwMode="auto">
          <a:xfrm>
            <a:off x="5486400" y="5638800"/>
            <a:ext cx="1981200" cy="838200"/>
          </a:xfrm>
          <a:prstGeom prst="ellipse">
            <a:avLst/>
          </a:prstGeom>
          <a:solidFill>
            <a:srgbClr val="FFFF00">
              <a:alpha val="30196"/>
            </a:srgbClr>
          </a:solidFill>
          <a:ln w="9525">
            <a:solidFill>
              <a:schemeClr val="tx1"/>
            </a:solidFill>
            <a:round/>
            <a:headEnd/>
            <a:tailEnd/>
          </a:ln>
        </p:spPr>
        <p:txBody>
          <a:bodyPr wrap="none" anchor="ctr"/>
          <a:lstStyle/>
          <a:p>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smtClean="0"/>
              <a:t>OSI – Layer 4: Transport Layer</a:t>
            </a:r>
          </a:p>
        </p:txBody>
      </p:sp>
      <p:sp>
        <p:nvSpPr>
          <p:cNvPr id="16387" name="Rectangle 3"/>
          <p:cNvSpPr>
            <a:spLocks noGrp="1" noChangeArrowheads="1"/>
          </p:cNvSpPr>
          <p:nvPr>
            <p:ph type="body" idx="1"/>
          </p:nvPr>
        </p:nvSpPr>
        <p:spPr/>
        <p:txBody>
          <a:bodyPr/>
          <a:lstStyle/>
          <a:p>
            <a:pPr eaLnBrk="1" hangingPunct="1"/>
            <a:r>
              <a:rPr lang="en-US" dirty="0" smtClean="0"/>
              <a:t>Service Identification</a:t>
            </a:r>
          </a:p>
          <a:p>
            <a:pPr lvl="1" eaLnBrk="1" hangingPunct="1"/>
            <a:r>
              <a:rPr lang="en-US" dirty="0" smtClean="0"/>
              <a:t>“Reliably” getting data from node to node</a:t>
            </a:r>
          </a:p>
          <a:p>
            <a:pPr lvl="1" eaLnBrk="1" hangingPunct="1"/>
            <a:r>
              <a:rPr lang="en-US" dirty="0" smtClean="0"/>
              <a:t>What application is it going to</a:t>
            </a:r>
          </a:p>
          <a:p>
            <a:pPr eaLnBrk="1" hangingPunct="1"/>
            <a:r>
              <a:rPr lang="en-US" dirty="0" smtClean="0"/>
              <a:t>Examples</a:t>
            </a:r>
          </a:p>
          <a:p>
            <a:pPr lvl="1" eaLnBrk="1" hangingPunct="1"/>
            <a:r>
              <a:rPr lang="en-US" dirty="0" smtClean="0">
                <a:solidFill>
                  <a:srgbClr val="FF0000"/>
                </a:solidFill>
              </a:rPr>
              <a:t>TCP</a:t>
            </a:r>
          </a:p>
          <a:p>
            <a:pPr lvl="1" eaLnBrk="1" hangingPunct="1"/>
            <a:r>
              <a:rPr lang="en-US" dirty="0" smtClean="0">
                <a:solidFill>
                  <a:srgbClr val="FF0000"/>
                </a:solidFill>
              </a:rPr>
              <a:t>UDP</a:t>
            </a:r>
          </a:p>
          <a:p>
            <a:pPr lvl="1" eaLnBrk="1" hangingPunct="1"/>
            <a:r>
              <a:rPr lang="en-US" dirty="0" smtClean="0"/>
              <a:t>SPX</a:t>
            </a:r>
          </a:p>
          <a:p>
            <a:pPr lvl="1" eaLnBrk="1" hangingPunct="1"/>
            <a:r>
              <a:rPr lang="en-US" dirty="0" smtClean="0"/>
              <a:t>AppleTalk</a:t>
            </a:r>
          </a:p>
        </p:txBody>
      </p:sp>
      <p:pic>
        <p:nvPicPr>
          <p:cNvPr id="16388" name="Picture 4" descr="Ethernet packet encapsulation"/>
          <p:cNvPicPr>
            <a:picLocks noChangeAspect="1" noChangeArrowheads="1"/>
          </p:cNvPicPr>
          <p:nvPr/>
        </p:nvPicPr>
        <p:blipFill>
          <a:blip r:embed="rId2" cstate="print"/>
          <a:srcRect/>
          <a:stretch>
            <a:fillRect/>
          </a:stretch>
        </p:blipFill>
        <p:spPr bwMode="auto">
          <a:xfrm>
            <a:off x="4267200" y="5257800"/>
            <a:ext cx="4876800" cy="1403350"/>
          </a:xfrm>
          <a:prstGeom prst="rect">
            <a:avLst/>
          </a:prstGeom>
          <a:noFill/>
          <a:ln w="9525">
            <a:noFill/>
            <a:miter lim="800000"/>
            <a:headEnd/>
            <a:tailEnd/>
          </a:ln>
        </p:spPr>
      </p:pic>
      <p:sp>
        <p:nvSpPr>
          <p:cNvPr id="16389" name="Oval 5"/>
          <p:cNvSpPr>
            <a:spLocks noChangeArrowheads="1"/>
          </p:cNvSpPr>
          <p:nvPr/>
        </p:nvSpPr>
        <p:spPr bwMode="auto">
          <a:xfrm>
            <a:off x="6858000" y="5715000"/>
            <a:ext cx="1981200" cy="838200"/>
          </a:xfrm>
          <a:prstGeom prst="ellipse">
            <a:avLst/>
          </a:prstGeom>
          <a:solidFill>
            <a:srgbClr val="FFFF00">
              <a:alpha val="30196"/>
            </a:srgbClr>
          </a:solidFill>
          <a:ln w="9525">
            <a:solidFill>
              <a:schemeClr val="tx1"/>
            </a:solidFill>
            <a:round/>
            <a:headEnd/>
            <a:tailEnd/>
          </a:ln>
        </p:spPr>
        <p:txBody>
          <a:bodyPr wrap="none" anchor="ctr"/>
          <a:lstStyle/>
          <a:p>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smtClean="0"/>
              <a:t>OSI – Layer 5: Session Layer</a:t>
            </a:r>
          </a:p>
        </p:txBody>
      </p:sp>
      <p:sp>
        <p:nvSpPr>
          <p:cNvPr id="17411" name="Rectangle 3"/>
          <p:cNvSpPr>
            <a:spLocks noGrp="1" noChangeArrowheads="1"/>
          </p:cNvSpPr>
          <p:nvPr>
            <p:ph type="body" idx="1"/>
          </p:nvPr>
        </p:nvSpPr>
        <p:spPr/>
        <p:txBody>
          <a:bodyPr/>
          <a:lstStyle/>
          <a:p>
            <a:pPr eaLnBrk="1" hangingPunct="1"/>
            <a:r>
              <a:rPr lang="en-US" smtClean="0"/>
              <a:t>Communications between computers</a:t>
            </a:r>
          </a:p>
          <a:p>
            <a:pPr lvl="1" eaLnBrk="1" hangingPunct="1"/>
            <a:r>
              <a:rPr lang="en-US" smtClean="0"/>
              <a:t>Maintains communications between applications on the computers</a:t>
            </a:r>
          </a:p>
        </p:txBody>
      </p:sp>
      <p:pic>
        <p:nvPicPr>
          <p:cNvPr id="17412" name="Picture 4" descr="Ethernet packet encapsulation"/>
          <p:cNvPicPr>
            <a:picLocks noChangeAspect="1" noChangeArrowheads="1"/>
          </p:cNvPicPr>
          <p:nvPr/>
        </p:nvPicPr>
        <p:blipFill>
          <a:blip r:embed="rId2" cstate="print"/>
          <a:srcRect/>
          <a:stretch>
            <a:fillRect/>
          </a:stretch>
        </p:blipFill>
        <p:spPr bwMode="auto">
          <a:xfrm>
            <a:off x="4267200" y="5257800"/>
            <a:ext cx="4876800" cy="1403350"/>
          </a:xfrm>
          <a:prstGeom prst="rect">
            <a:avLst/>
          </a:prstGeom>
          <a:noFill/>
          <a:ln w="9525">
            <a:noFill/>
            <a:miter lim="800000"/>
            <a:headEnd/>
            <a:tailEnd/>
          </a:ln>
        </p:spPr>
      </p:pic>
      <p:sp>
        <p:nvSpPr>
          <p:cNvPr id="17413" name="Rectangle 5"/>
          <p:cNvSpPr>
            <a:spLocks noChangeArrowheads="1"/>
          </p:cNvSpPr>
          <p:nvPr/>
        </p:nvSpPr>
        <p:spPr bwMode="auto">
          <a:xfrm>
            <a:off x="0" y="3246438"/>
            <a:ext cx="9144000" cy="366712"/>
          </a:xfrm>
          <a:prstGeom prst="rect">
            <a:avLst/>
          </a:prstGeom>
          <a:noFill/>
          <a:ln w="9525">
            <a:noFill/>
            <a:miter lim="800000"/>
            <a:headEnd/>
            <a:tailEnd/>
          </a:ln>
        </p:spPr>
        <p:txBody>
          <a:bodyPr anchor="ctr">
            <a:spAutoFit/>
          </a:bodyPr>
          <a:lstStyle/>
          <a:p>
            <a:pPr eaLnBrk="1" hangingPunct="1"/>
            <a:r>
              <a:rPr lang="en-US">
                <a:hlinkClick r:id="rId3"/>
              </a:rPr>
              <a:t> </a:t>
            </a:r>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smtClean="0"/>
              <a:t>OSI – Layer 6: Presentation Layer</a:t>
            </a:r>
            <a:r>
              <a:rPr lang="en-US" smtClean="0">
                <a:hlinkClick r:id="rId2" action="ppaction://hlinkpres?slideindex=1&amp;slidetitle="/>
              </a:rPr>
              <a:t> </a:t>
            </a:r>
            <a:endParaRPr lang="en-US" smtClean="0"/>
          </a:p>
        </p:txBody>
      </p:sp>
      <p:sp>
        <p:nvSpPr>
          <p:cNvPr id="18435" name="Rectangle 3"/>
          <p:cNvSpPr>
            <a:spLocks noGrp="1" noChangeArrowheads="1"/>
          </p:cNvSpPr>
          <p:nvPr>
            <p:ph type="body" idx="1"/>
          </p:nvPr>
        </p:nvSpPr>
        <p:spPr/>
        <p:txBody>
          <a:bodyPr/>
          <a:lstStyle/>
          <a:p>
            <a:pPr eaLnBrk="1" hangingPunct="1"/>
            <a:r>
              <a:rPr lang="en-US" dirty="0" smtClean="0"/>
              <a:t>Standard interface</a:t>
            </a:r>
          </a:p>
          <a:p>
            <a:pPr eaLnBrk="1" hangingPunct="1"/>
            <a:r>
              <a:rPr lang="en-US" dirty="0" smtClean="0"/>
              <a:t>Data manipulation, if needed	</a:t>
            </a:r>
          </a:p>
          <a:p>
            <a:pPr lvl="1" eaLnBrk="1" hangingPunct="1"/>
            <a:r>
              <a:rPr lang="en-US" dirty="0" smtClean="0"/>
              <a:t>Encoding/Decoding</a:t>
            </a:r>
          </a:p>
          <a:p>
            <a:pPr lvl="2" eaLnBrk="1" hangingPunct="1"/>
            <a:r>
              <a:rPr lang="en-US" dirty="0" smtClean="0"/>
              <a:t>EBCIC </a:t>
            </a:r>
            <a:r>
              <a:rPr lang="en-US" dirty="0" smtClean="0">
                <a:sym typeface="Wingdings" pitchFamily="2" charset="2"/>
              </a:rPr>
              <a:t> ASCII</a:t>
            </a:r>
          </a:p>
          <a:p>
            <a:pPr lvl="1" eaLnBrk="1" hangingPunct="1"/>
            <a:r>
              <a:rPr lang="en-US" dirty="0" smtClean="0"/>
              <a:t>Encrypting</a:t>
            </a:r>
          </a:p>
          <a:p>
            <a:pPr lvl="1" eaLnBrk="1" hangingPunct="1"/>
            <a:r>
              <a:rPr lang="en-US" dirty="0" smtClean="0"/>
              <a:t>Serializing Objects</a:t>
            </a:r>
          </a:p>
          <a:p>
            <a:pPr lvl="1" eaLnBrk="1" hangingPunct="1"/>
            <a:r>
              <a:rPr lang="en-US" dirty="0" smtClean="0"/>
              <a:t>Loading / Unloading data structure into XML</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smtClean="0"/>
              <a:t>OSI – Layer 7: Application Layer</a:t>
            </a:r>
          </a:p>
        </p:txBody>
      </p:sp>
      <p:sp>
        <p:nvSpPr>
          <p:cNvPr id="19459" name="Rectangle 3"/>
          <p:cNvSpPr>
            <a:spLocks noGrp="1" noChangeArrowheads="1"/>
          </p:cNvSpPr>
          <p:nvPr>
            <p:ph type="body" idx="1"/>
          </p:nvPr>
        </p:nvSpPr>
        <p:spPr/>
        <p:txBody>
          <a:bodyPr/>
          <a:lstStyle/>
          <a:p>
            <a:pPr eaLnBrk="1" hangingPunct="1"/>
            <a:r>
              <a:rPr lang="en-US" smtClean="0"/>
              <a:t>Interfaces directly to the application</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5"/>
          <p:cNvSpPr>
            <a:spLocks noGrp="1" noChangeArrowheads="1"/>
          </p:cNvSpPr>
          <p:nvPr>
            <p:ph type="title"/>
          </p:nvPr>
        </p:nvSpPr>
        <p:spPr/>
        <p:txBody>
          <a:bodyPr/>
          <a:lstStyle/>
          <a:p>
            <a:pPr eaLnBrk="1" hangingPunct="1"/>
            <a:r>
              <a:rPr lang="en-US" smtClean="0"/>
              <a:t>OSI – What’s it all Mean?</a:t>
            </a:r>
          </a:p>
        </p:txBody>
      </p:sp>
      <p:sp>
        <p:nvSpPr>
          <p:cNvPr id="20483" name="Rectangle 7"/>
          <p:cNvSpPr>
            <a:spLocks noGrp="1" noChangeArrowheads="1"/>
          </p:cNvSpPr>
          <p:nvPr>
            <p:ph type="body" sz="half" idx="1"/>
          </p:nvPr>
        </p:nvSpPr>
        <p:spPr/>
        <p:txBody>
          <a:bodyPr/>
          <a:lstStyle/>
          <a:p>
            <a:pPr eaLnBrk="1" hangingPunct="1"/>
            <a:r>
              <a:rPr lang="en-US" sz="2400" smtClean="0"/>
              <a:t>Sending Application</a:t>
            </a:r>
          </a:p>
          <a:p>
            <a:pPr lvl="1" eaLnBrk="1" hangingPunct="1"/>
            <a:r>
              <a:rPr lang="en-US" sz="2000" smtClean="0"/>
              <a:t>Sends the data down the layers on its side where it finally gets sent over the physical media</a:t>
            </a:r>
          </a:p>
          <a:p>
            <a:pPr eaLnBrk="1" hangingPunct="1"/>
            <a:r>
              <a:rPr lang="en-US" sz="2400" smtClean="0"/>
              <a:t>Receiving Application</a:t>
            </a:r>
          </a:p>
          <a:p>
            <a:pPr lvl="1" eaLnBrk="1" hangingPunct="1"/>
            <a:r>
              <a:rPr lang="en-US" sz="2000" smtClean="0"/>
              <a:t>Physical media receives the data and sends the data back up the layers to the receiving application</a:t>
            </a:r>
          </a:p>
        </p:txBody>
      </p:sp>
      <p:pic>
        <p:nvPicPr>
          <p:cNvPr id="20485" name="Picture 6"/>
          <p:cNvPicPr>
            <a:picLocks noChangeAspect="1" noChangeArrowheads="1"/>
          </p:cNvPicPr>
          <p:nvPr/>
        </p:nvPicPr>
        <p:blipFill>
          <a:blip r:embed="rId2" cstate="print"/>
          <a:srcRect/>
          <a:stretch>
            <a:fillRect/>
          </a:stretch>
        </p:blipFill>
        <p:spPr bwMode="auto">
          <a:xfrm>
            <a:off x="4343400" y="2057400"/>
            <a:ext cx="4800600" cy="4135438"/>
          </a:xfrm>
          <a:prstGeom prst="rect">
            <a:avLst/>
          </a:prstGeom>
          <a:noFill/>
          <a:ln w="9525">
            <a:noFill/>
            <a:miter lim="800000"/>
            <a:headEnd/>
            <a:tailEnd/>
          </a:ln>
        </p:spPr>
      </p:pic>
      <p:sp>
        <p:nvSpPr>
          <p:cNvPr id="6" name="TextBox 5"/>
          <p:cNvSpPr txBox="1"/>
          <p:nvPr/>
        </p:nvSpPr>
        <p:spPr>
          <a:xfrm>
            <a:off x="6629400" y="5562600"/>
            <a:ext cx="393056" cy="369332"/>
          </a:xfrm>
          <a:prstGeom prst="rect">
            <a:avLst/>
          </a:prstGeom>
          <a:noFill/>
        </p:spPr>
        <p:txBody>
          <a:bodyPr wrap="none" rtlCol="0">
            <a:spAutoFit/>
          </a:bodyPr>
          <a:lstStyle/>
          <a:p>
            <a:r>
              <a:rPr lang="en-US" dirty="0" smtClean="0"/>
              <a:t>//</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Quick Preview</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Networked devices can only talk to devices they are directly connected to</a:t>
            </a:r>
          </a:p>
          <a:p>
            <a:pPr lvl="1"/>
            <a:r>
              <a:rPr lang="en-US" dirty="0" smtClean="0"/>
              <a:t>Typically via a switch or hub</a:t>
            </a:r>
          </a:p>
          <a:p>
            <a:pPr lvl="1"/>
            <a:r>
              <a:rPr lang="en-US" dirty="0" smtClean="0"/>
              <a:t>Can be a router</a:t>
            </a:r>
          </a:p>
          <a:p>
            <a:r>
              <a:rPr lang="en-US" u="sng" dirty="0" smtClean="0"/>
              <a:t>All</a:t>
            </a:r>
            <a:r>
              <a:rPr lang="en-US" dirty="0" smtClean="0"/>
              <a:t> computers </a:t>
            </a:r>
            <a:r>
              <a:rPr lang="en-US" u="sng" dirty="0" smtClean="0"/>
              <a:t>in a network</a:t>
            </a:r>
            <a:r>
              <a:rPr lang="en-US" dirty="0" smtClean="0"/>
              <a:t> have to have unique address</a:t>
            </a:r>
          </a:p>
          <a:p>
            <a:pPr lvl="1"/>
            <a:r>
              <a:rPr lang="en-US" dirty="0" smtClean="0"/>
              <a:t>Includes</a:t>
            </a:r>
          </a:p>
          <a:p>
            <a:pPr lvl="2"/>
            <a:r>
              <a:rPr lang="en-US" dirty="0" smtClean="0"/>
              <a:t>Local computers</a:t>
            </a:r>
          </a:p>
          <a:p>
            <a:pPr lvl="2"/>
            <a:r>
              <a:rPr lang="en-US" dirty="0" smtClean="0"/>
              <a:t>All other computers/devices in the network</a:t>
            </a:r>
          </a:p>
          <a:p>
            <a:r>
              <a:rPr lang="en-US" dirty="0" smtClean="0"/>
              <a:t>Need to change things easily</a:t>
            </a:r>
          </a:p>
          <a:p>
            <a:pPr lvl="1"/>
            <a:r>
              <a:rPr lang="en-US" dirty="0" smtClean="0"/>
              <a:t>Update a network card</a:t>
            </a:r>
          </a:p>
          <a:p>
            <a:pPr lvl="1"/>
            <a:r>
              <a:rPr lang="en-US" dirty="0" smtClean="0"/>
              <a:t>Replace a server with at better one</a:t>
            </a:r>
          </a:p>
          <a:p>
            <a:r>
              <a:rPr lang="en-US" dirty="0" smtClean="0"/>
              <a:t>How can this be reliably (and easily) done?</a:t>
            </a:r>
            <a:endParaRPr lang="en-US" dirty="0"/>
          </a:p>
        </p:txBody>
      </p:sp>
    </p:spTree>
    <p:extLst>
      <p:ext uri="{BB962C8B-B14F-4D97-AF65-F5344CB8AC3E}">
        <p14:creationId xmlns:p14="http://schemas.microsoft.com/office/powerpoint/2010/main" val="20700712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solidFill>
                  <a:srgbClr val="FF0000"/>
                </a:solidFill>
              </a:rPr>
              <a:t>Resume 1/23</a:t>
            </a:r>
            <a:endParaRPr lang="en-US" sz="6000" dirty="0">
              <a:solidFill>
                <a:srgbClr val="FF0000"/>
              </a:solidFill>
            </a:endParaRPr>
          </a:p>
        </p:txBody>
      </p:sp>
      <p:sp>
        <p:nvSpPr>
          <p:cNvPr id="3" name="Text Placeholder 2"/>
          <p:cNvSpPr>
            <a:spLocks noGrp="1"/>
          </p:cNvSpPr>
          <p:nvPr>
            <p:ph type="body" sz="half" idx="1"/>
          </p:nvPr>
        </p:nvSpPr>
        <p:spPr/>
        <p:txBody>
          <a:bodyPr/>
          <a:lstStyle/>
          <a:p>
            <a:endParaRPr lang="en-US"/>
          </a:p>
        </p:txBody>
      </p:sp>
      <p:sp>
        <p:nvSpPr>
          <p:cNvPr id="4" name="Content Placeholder 3"/>
          <p:cNvSpPr>
            <a:spLocks noGrp="1"/>
          </p:cNvSpPr>
          <p:nvPr>
            <p:ph sz="half" idx="2"/>
          </p:nvPr>
        </p:nvSpPr>
        <p:spPr/>
        <p:txBody>
          <a:bodyPr/>
          <a:lstStyle/>
          <a:p>
            <a:endParaRPr lang="en-US"/>
          </a:p>
        </p:txBody>
      </p:sp>
    </p:spTree>
    <p:extLst>
      <p:ext uri="{BB962C8B-B14F-4D97-AF65-F5344CB8AC3E}">
        <p14:creationId xmlns:p14="http://schemas.microsoft.com/office/powerpoint/2010/main" val="250783019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defRPr/>
            </a:pPr>
            <a:r>
              <a:rPr lang="en-US" smtClean="0"/>
              <a:t>Part Two </a:t>
            </a:r>
          </a:p>
        </p:txBody>
      </p:sp>
      <p:sp>
        <p:nvSpPr>
          <p:cNvPr id="21507" name="Rectangle 3"/>
          <p:cNvSpPr>
            <a:spLocks noGrp="1" noChangeArrowheads="1"/>
          </p:cNvSpPr>
          <p:nvPr>
            <p:ph type="body" idx="1"/>
          </p:nvPr>
        </p:nvSpPr>
        <p:spPr/>
        <p:txBody>
          <a:bodyPr/>
          <a:lstStyle/>
          <a:p>
            <a:pPr eaLnBrk="1" hangingPunct="1"/>
            <a:r>
              <a:rPr lang="en-US" smtClean="0"/>
              <a:t>Internet and TCP/IP</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Sidebar: Mac Addresses</a:t>
            </a:r>
            <a:endParaRPr lang="en-US" dirty="0"/>
          </a:p>
        </p:txBody>
      </p:sp>
      <p:sp>
        <p:nvSpPr>
          <p:cNvPr id="3" name="Text Placeholder 2"/>
          <p:cNvSpPr>
            <a:spLocks noGrp="1"/>
          </p:cNvSpPr>
          <p:nvPr>
            <p:ph type="body" idx="1"/>
          </p:nvPr>
        </p:nvSpPr>
        <p:spPr/>
        <p:txBody>
          <a:bodyPr/>
          <a:lstStyle/>
          <a:p>
            <a:r>
              <a:rPr lang="en-US" dirty="0" smtClean="0"/>
              <a:t>Media Access Control</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dirty="0" smtClean="0"/>
              <a:t>MAC addresses:</a:t>
            </a:r>
            <a:br>
              <a:rPr lang="en-US" dirty="0" smtClean="0"/>
            </a:br>
            <a:r>
              <a:rPr lang="en-US" sz="2400" u="sng" dirty="0" smtClean="0"/>
              <a:t>M</a:t>
            </a:r>
            <a:r>
              <a:rPr lang="en-US" sz="2400" dirty="0" smtClean="0"/>
              <a:t>edia </a:t>
            </a:r>
            <a:r>
              <a:rPr lang="en-US" sz="2400" u="sng" dirty="0" smtClean="0"/>
              <a:t>A</a:t>
            </a:r>
            <a:r>
              <a:rPr lang="en-US" sz="2400" dirty="0" smtClean="0"/>
              <a:t>ccess </a:t>
            </a:r>
            <a:r>
              <a:rPr lang="en-US" sz="2400" u="sng" dirty="0" smtClean="0"/>
              <a:t>C</a:t>
            </a:r>
            <a:r>
              <a:rPr lang="en-US" sz="2400" dirty="0" smtClean="0"/>
              <a:t>ontrol</a:t>
            </a:r>
            <a:endParaRPr lang="en-US" dirty="0" smtClean="0"/>
          </a:p>
        </p:txBody>
      </p:sp>
      <p:sp>
        <p:nvSpPr>
          <p:cNvPr id="22531" name="Rectangle 3"/>
          <p:cNvSpPr>
            <a:spLocks noGrp="1" noChangeArrowheads="1"/>
          </p:cNvSpPr>
          <p:nvPr>
            <p:ph type="body" idx="1"/>
          </p:nvPr>
        </p:nvSpPr>
        <p:spPr>
          <a:xfrm>
            <a:off x="457200" y="1600200"/>
            <a:ext cx="8229600" cy="5105400"/>
          </a:xfrm>
        </p:spPr>
        <p:txBody>
          <a:bodyPr>
            <a:normAutofit fontScale="92500" lnSpcReduction="20000"/>
          </a:bodyPr>
          <a:lstStyle/>
          <a:p>
            <a:pPr eaLnBrk="1" hangingPunct="1"/>
            <a:r>
              <a:rPr lang="en-US" i="1" u="sng" dirty="0" smtClean="0"/>
              <a:t>Every</a:t>
            </a:r>
            <a:r>
              <a:rPr lang="en-US" dirty="0" smtClean="0"/>
              <a:t> addressable network device has a </a:t>
            </a:r>
            <a:r>
              <a:rPr lang="en-US" i="1" u="sng" dirty="0" smtClean="0"/>
              <a:t>unique</a:t>
            </a:r>
            <a:r>
              <a:rPr lang="en-US" dirty="0" smtClean="0"/>
              <a:t> address for each of its interfaces</a:t>
            </a:r>
          </a:p>
          <a:p>
            <a:pPr lvl="1" eaLnBrk="1" hangingPunct="1"/>
            <a:r>
              <a:rPr lang="en-US" dirty="0" smtClean="0"/>
              <a:t>48 bits long</a:t>
            </a:r>
          </a:p>
          <a:p>
            <a:pPr lvl="1" eaLnBrk="1" hangingPunct="1"/>
            <a:r>
              <a:rPr lang="en-US" dirty="0" smtClean="0"/>
              <a:t>281,474,976,710,656 addresses!</a:t>
            </a:r>
          </a:p>
          <a:p>
            <a:pPr lvl="2" eaLnBrk="1" hangingPunct="1"/>
            <a:r>
              <a:rPr lang="en-US" dirty="0" smtClean="0"/>
              <a:t>48 bit addresses will run out about 2100!</a:t>
            </a:r>
          </a:p>
          <a:p>
            <a:pPr lvl="3" eaLnBrk="1" hangingPunct="1"/>
            <a:r>
              <a:rPr lang="en-US" dirty="0" smtClean="0"/>
              <a:t>2013 update: could happen in 25 years</a:t>
            </a:r>
          </a:p>
          <a:p>
            <a:pPr lvl="2" eaLnBrk="1" hangingPunct="1"/>
            <a:r>
              <a:rPr lang="en-US" dirty="0" smtClean="0"/>
              <a:t>64 bit standard has been defined!</a:t>
            </a:r>
          </a:p>
          <a:p>
            <a:pPr lvl="3" eaLnBrk="1" hangingPunct="1"/>
            <a:r>
              <a:rPr lang="en-US" dirty="0" smtClean="0"/>
              <a:t>EUI-64</a:t>
            </a:r>
          </a:p>
          <a:p>
            <a:pPr lvl="1" eaLnBrk="1" hangingPunct="1"/>
            <a:r>
              <a:rPr lang="en-US" dirty="0" smtClean="0"/>
              <a:t>Divided into 2 parts:</a:t>
            </a:r>
          </a:p>
          <a:p>
            <a:pPr lvl="2" eaLnBrk="1" hangingPunct="1"/>
            <a:r>
              <a:rPr lang="en-US" dirty="0" smtClean="0"/>
              <a:t>Organization Unique Identifier (OUI) part</a:t>
            </a:r>
          </a:p>
          <a:p>
            <a:pPr lvl="3" eaLnBrk="1" hangingPunct="1"/>
            <a:r>
              <a:rPr lang="en-US" sz="1800" dirty="0" smtClean="0"/>
              <a:t>Think of this as the manufacturer id</a:t>
            </a:r>
          </a:p>
          <a:p>
            <a:pPr lvl="2" eaLnBrk="1" hangingPunct="1"/>
            <a:r>
              <a:rPr lang="en-US" dirty="0" smtClean="0"/>
              <a:t>Network Interface Controller (NIC) part</a:t>
            </a:r>
          </a:p>
          <a:p>
            <a:pPr lvl="2" eaLnBrk="1" hangingPunct="1"/>
            <a:endParaRPr lang="en-US" dirty="0" smtClean="0"/>
          </a:p>
          <a:p>
            <a:pPr eaLnBrk="1" hangingPunct="1"/>
            <a:r>
              <a:rPr lang="en-US" dirty="0" smtClean="0"/>
              <a:t>Note: there is also an EUI-48</a:t>
            </a:r>
          </a:p>
          <a:p>
            <a:pPr lvl="1" eaLnBrk="1" hangingPunct="1"/>
            <a:r>
              <a:rPr lang="en-US" dirty="0" smtClean="0"/>
              <a:t>Basically the same as MAC-48</a:t>
            </a:r>
          </a:p>
          <a:p>
            <a:pPr lvl="2" eaLnBrk="1" hangingPunct="1"/>
            <a:endParaRPr lang="en-US"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dirty="0" smtClean="0"/>
              <a:t>MAC addresses</a:t>
            </a:r>
          </a:p>
        </p:txBody>
      </p:sp>
      <p:sp>
        <p:nvSpPr>
          <p:cNvPr id="23555" name="Rectangle 3"/>
          <p:cNvSpPr>
            <a:spLocks noGrp="1" noChangeArrowheads="1"/>
          </p:cNvSpPr>
          <p:nvPr>
            <p:ph type="body" idx="1"/>
          </p:nvPr>
        </p:nvSpPr>
        <p:spPr/>
        <p:txBody>
          <a:bodyPr/>
          <a:lstStyle/>
          <a:p>
            <a:pPr eaLnBrk="1" hangingPunct="1"/>
            <a:r>
              <a:rPr lang="en-US" dirty="0" smtClean="0"/>
              <a:t>Why not use MAC for all communication?</a:t>
            </a:r>
          </a:p>
          <a:p>
            <a:pPr lvl="1" eaLnBrk="1" hangingPunct="1"/>
            <a:r>
              <a:rPr lang="en-US" dirty="0" smtClean="0"/>
              <a:t>What if network card fails and gets replaced?</a:t>
            </a:r>
          </a:p>
          <a:p>
            <a:pPr lvl="1" eaLnBrk="1" hangingPunct="1"/>
            <a:r>
              <a:rPr lang="en-US" dirty="0" smtClean="0"/>
              <a:t>What if network card gets upgraded?</a:t>
            </a:r>
          </a:p>
          <a:p>
            <a:pPr lvl="2" eaLnBrk="1" hangingPunct="1"/>
            <a:r>
              <a:rPr lang="en-US" dirty="0" smtClean="0">
                <a:sym typeface="Wingdings" pitchFamily="2" charset="2"/>
              </a:rPr>
              <a:t>Token ring  Ethernet</a:t>
            </a:r>
          </a:p>
          <a:p>
            <a:pPr lvl="2" eaLnBrk="1" hangingPunct="1"/>
            <a:r>
              <a:rPr lang="en-US" dirty="0" smtClean="0"/>
              <a:t>Ethernet 10Mb/s </a:t>
            </a:r>
            <a:r>
              <a:rPr lang="en-US" dirty="0" smtClean="0">
                <a:sym typeface="Wingdings" pitchFamily="2" charset="2"/>
              </a:rPr>
              <a:t> Fast Ethernet (100Mb/s)</a:t>
            </a:r>
          </a:p>
          <a:p>
            <a:pPr lvl="2" eaLnBrk="1" hangingPunct="1"/>
            <a:r>
              <a:rPr lang="en-US" dirty="0" smtClean="0">
                <a:sym typeface="Wingdings" pitchFamily="2" charset="2"/>
              </a:rPr>
              <a:t>Ethernet1G  ????</a:t>
            </a:r>
          </a:p>
          <a:p>
            <a:pPr lvl="1" eaLnBrk="1" hangingPunct="1"/>
            <a:r>
              <a:rPr lang="en-US" dirty="0" smtClean="0">
                <a:sym typeface="Wingdings" pitchFamily="2" charset="2"/>
              </a:rPr>
              <a:t>What if computer gets replaced?</a:t>
            </a:r>
          </a:p>
          <a:p>
            <a:pPr eaLnBrk="1" hangingPunct="1"/>
            <a:r>
              <a:rPr lang="en-US" dirty="0" smtClean="0">
                <a:sym typeface="Wingdings" pitchFamily="2" charset="2"/>
              </a:rPr>
              <a:t>Don’t want to update all the old card references with the new card address</a:t>
            </a:r>
          </a:p>
          <a:p>
            <a:pPr lvl="2" eaLnBrk="1" hangingPunct="1"/>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55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55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3555">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3555">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3555">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3555">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355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4"/>
          <p:cNvSpPr>
            <a:spLocks noGrp="1" noChangeArrowheads="1"/>
          </p:cNvSpPr>
          <p:nvPr>
            <p:ph type="title"/>
          </p:nvPr>
        </p:nvSpPr>
        <p:spPr/>
        <p:txBody>
          <a:bodyPr/>
          <a:lstStyle/>
          <a:p>
            <a:pPr eaLnBrk="1" hangingPunct="1">
              <a:defRPr/>
            </a:pPr>
            <a:r>
              <a:rPr lang="en-US" smtClean="0"/>
              <a:t>Internet</a:t>
            </a:r>
          </a:p>
        </p:txBody>
      </p:sp>
      <p:sp>
        <p:nvSpPr>
          <p:cNvPr id="24579" name="Rectangle 5"/>
          <p:cNvSpPr>
            <a:spLocks noGrp="1" noChangeArrowheads="1"/>
          </p:cNvSpPr>
          <p:nvPr>
            <p:ph type="body" idx="1"/>
          </p:nvPr>
        </p:nvSpPr>
        <p:spPr/>
        <p:txBody>
          <a:bodyPr/>
          <a:lstStyle/>
          <a:p>
            <a:pPr eaLnBrk="1" hangingPunct="1"/>
            <a:r>
              <a:rPr lang="en-US" smtClean="0"/>
              <a:t>What is it?</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smtClean="0"/>
              <a:t>Internet</a:t>
            </a:r>
          </a:p>
        </p:txBody>
      </p:sp>
      <p:sp>
        <p:nvSpPr>
          <p:cNvPr id="25603" name="Rectangle 3"/>
          <p:cNvSpPr>
            <a:spLocks noGrp="1" noChangeArrowheads="1"/>
          </p:cNvSpPr>
          <p:nvPr>
            <p:ph type="body" idx="1"/>
          </p:nvPr>
        </p:nvSpPr>
        <p:spPr>
          <a:xfrm>
            <a:off x="457200" y="1600200"/>
            <a:ext cx="8686800" cy="5257800"/>
          </a:xfrm>
        </p:spPr>
        <p:txBody>
          <a:bodyPr/>
          <a:lstStyle/>
          <a:p>
            <a:pPr eaLnBrk="1" hangingPunct="1"/>
            <a:r>
              <a:rPr lang="en-US" dirty="0" smtClean="0"/>
              <a:t>From Wikipedia:</a:t>
            </a:r>
          </a:p>
          <a:p>
            <a:pPr lvl="1" eaLnBrk="1" hangingPunct="1"/>
            <a:r>
              <a:rPr lang="en-US" dirty="0" smtClean="0"/>
              <a:t>The </a:t>
            </a:r>
            <a:r>
              <a:rPr lang="en-US" b="1" dirty="0" smtClean="0"/>
              <a:t>Internet</a:t>
            </a:r>
            <a:r>
              <a:rPr lang="en-US" dirty="0" smtClean="0"/>
              <a:t> is a worldwide, publicly accessible network of interconnected computer networks that transmit data by packet switching using the standard Internet Protocol (IP).</a:t>
            </a:r>
          </a:p>
          <a:p>
            <a:pPr lvl="1" eaLnBrk="1" hangingPunct="1"/>
            <a:r>
              <a:rPr lang="en-US" dirty="0" smtClean="0"/>
              <a:t>It is a "network of networks" that consists of millions of smaller domestic, academic, business, and government networks, which together carry various information and services, such as electronic mail, online chat, file transfer, and the interlinked Web pages and other documents of the World Wide Web.</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sz="4000" smtClean="0"/>
              <a:t>Internet vs. World Wide Web (WWW)</a:t>
            </a:r>
          </a:p>
        </p:txBody>
      </p:sp>
      <p:sp>
        <p:nvSpPr>
          <p:cNvPr id="26627" name="Rectangle 3"/>
          <p:cNvSpPr>
            <a:spLocks noGrp="1" noChangeArrowheads="1"/>
          </p:cNvSpPr>
          <p:nvPr>
            <p:ph type="body" idx="1"/>
          </p:nvPr>
        </p:nvSpPr>
        <p:spPr/>
        <p:txBody>
          <a:bodyPr/>
          <a:lstStyle/>
          <a:p>
            <a:pPr eaLnBrk="1" hangingPunct="1">
              <a:lnSpc>
                <a:spcPct val="90000"/>
              </a:lnSpc>
            </a:pPr>
            <a:r>
              <a:rPr lang="en-US" dirty="0" smtClean="0"/>
              <a:t>The WWW is </a:t>
            </a:r>
            <a:r>
              <a:rPr lang="en-US" b="1" u="sng" dirty="0" smtClean="0"/>
              <a:t>not</a:t>
            </a:r>
            <a:r>
              <a:rPr lang="en-US" dirty="0" smtClean="0"/>
              <a:t> the Internet</a:t>
            </a:r>
          </a:p>
          <a:p>
            <a:pPr eaLnBrk="1" hangingPunct="1">
              <a:lnSpc>
                <a:spcPct val="90000"/>
              </a:lnSpc>
            </a:pPr>
            <a:r>
              <a:rPr lang="en-US" dirty="0" smtClean="0"/>
              <a:t>The Internet is </a:t>
            </a:r>
            <a:r>
              <a:rPr lang="en-US" b="1" u="sng" dirty="0" smtClean="0"/>
              <a:t>not</a:t>
            </a:r>
            <a:r>
              <a:rPr lang="en-US" dirty="0" smtClean="0"/>
              <a:t> the WWW</a:t>
            </a:r>
          </a:p>
          <a:p>
            <a:pPr eaLnBrk="1" hangingPunct="1">
              <a:lnSpc>
                <a:spcPct val="90000"/>
              </a:lnSpc>
            </a:pPr>
            <a:r>
              <a:rPr lang="en-US" dirty="0" smtClean="0"/>
              <a:t>WWW is a </a:t>
            </a:r>
            <a:r>
              <a:rPr lang="en-US" b="1" u="sng" dirty="0" smtClean="0"/>
              <a:t>part</a:t>
            </a:r>
            <a:r>
              <a:rPr lang="en-US" dirty="0" smtClean="0"/>
              <a:t> of the Internet</a:t>
            </a:r>
          </a:p>
          <a:p>
            <a:pPr eaLnBrk="1" hangingPunct="1">
              <a:lnSpc>
                <a:spcPct val="90000"/>
              </a:lnSpc>
            </a:pPr>
            <a:endParaRPr lang="en-US" dirty="0" smtClean="0"/>
          </a:p>
          <a:p>
            <a:pPr eaLnBrk="1" hangingPunct="1">
              <a:lnSpc>
                <a:spcPct val="90000"/>
              </a:lnSpc>
            </a:pPr>
            <a:r>
              <a:rPr lang="en-US" dirty="0" smtClean="0"/>
              <a:t>Internet services consists of:</a:t>
            </a:r>
          </a:p>
          <a:p>
            <a:pPr lvl="1" eaLnBrk="1" hangingPunct="1">
              <a:lnSpc>
                <a:spcPct val="90000"/>
              </a:lnSpc>
            </a:pPr>
            <a:r>
              <a:rPr lang="en-US" dirty="0" smtClean="0"/>
              <a:t>WWW</a:t>
            </a:r>
          </a:p>
          <a:p>
            <a:pPr lvl="1" eaLnBrk="1" hangingPunct="1">
              <a:lnSpc>
                <a:spcPct val="90000"/>
              </a:lnSpc>
            </a:pPr>
            <a:r>
              <a:rPr lang="en-US" dirty="0" err="1" smtClean="0"/>
              <a:t>eMail</a:t>
            </a:r>
            <a:endParaRPr lang="en-US" dirty="0" smtClean="0"/>
          </a:p>
          <a:p>
            <a:pPr lvl="1" eaLnBrk="1" hangingPunct="1">
              <a:lnSpc>
                <a:spcPct val="90000"/>
              </a:lnSpc>
            </a:pPr>
            <a:r>
              <a:rPr lang="en-US" dirty="0" smtClean="0"/>
              <a:t>FTP</a:t>
            </a:r>
          </a:p>
          <a:p>
            <a:pPr lvl="1" eaLnBrk="1" hangingPunct="1">
              <a:lnSpc>
                <a:spcPct val="90000"/>
              </a:lnSpc>
            </a:pPr>
            <a:r>
              <a:rPr lang="en-US" dirty="0" smtClean="0"/>
              <a:t>VoIP</a:t>
            </a:r>
          </a:p>
          <a:p>
            <a:pPr lvl="1" eaLnBrk="1" hangingPunct="1">
              <a:lnSpc>
                <a:spcPct val="90000"/>
              </a:lnSpc>
            </a:pPr>
            <a:r>
              <a:rPr lang="en-US" dirty="0" smtClean="0"/>
              <a:t>and many, many others…</a:t>
            </a:r>
          </a:p>
          <a:p>
            <a:pPr lvl="1" eaLnBrk="1" hangingPunct="1">
              <a:lnSpc>
                <a:spcPct val="90000"/>
              </a:lnSpc>
            </a:pPr>
            <a:endParaRPr lang="en-US"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4"/>
          <p:cNvSpPr>
            <a:spLocks noGrp="1" noChangeArrowheads="1"/>
          </p:cNvSpPr>
          <p:nvPr>
            <p:ph type="title"/>
          </p:nvPr>
        </p:nvSpPr>
        <p:spPr/>
        <p:txBody>
          <a:bodyPr/>
          <a:lstStyle/>
          <a:p>
            <a:pPr eaLnBrk="1" hangingPunct="1">
              <a:defRPr/>
            </a:pPr>
            <a:r>
              <a:rPr lang="en-US" smtClean="0"/>
              <a:t>IP</a:t>
            </a:r>
          </a:p>
        </p:txBody>
      </p:sp>
      <p:sp>
        <p:nvSpPr>
          <p:cNvPr id="27651" name="Rectangle 5"/>
          <p:cNvSpPr>
            <a:spLocks noGrp="1" noChangeArrowheads="1"/>
          </p:cNvSpPr>
          <p:nvPr>
            <p:ph type="body" idx="1"/>
          </p:nvPr>
        </p:nvSpPr>
        <p:spPr/>
        <p:txBody>
          <a:bodyPr/>
          <a:lstStyle/>
          <a:p>
            <a:pPr eaLnBrk="1" hangingPunct="1"/>
            <a:r>
              <a:rPr lang="en-US" smtClean="0"/>
              <a:t>Internet Protocol</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smtClean="0"/>
              <a:t>IP – Internet Protocol</a:t>
            </a:r>
          </a:p>
        </p:txBody>
      </p:sp>
      <p:sp>
        <p:nvSpPr>
          <p:cNvPr id="28675" name="Rectangle 3"/>
          <p:cNvSpPr>
            <a:spLocks noGrp="1" noChangeArrowheads="1"/>
          </p:cNvSpPr>
          <p:nvPr>
            <p:ph type="body" idx="1"/>
          </p:nvPr>
        </p:nvSpPr>
        <p:spPr>
          <a:xfrm>
            <a:off x="457200" y="1600200"/>
            <a:ext cx="8229600" cy="5029200"/>
          </a:xfrm>
        </p:spPr>
        <p:txBody>
          <a:bodyPr>
            <a:normAutofit fontScale="92500" lnSpcReduction="10000"/>
          </a:bodyPr>
          <a:lstStyle/>
          <a:p>
            <a:pPr eaLnBrk="1" hangingPunct="1"/>
            <a:r>
              <a:rPr lang="en-US" dirty="0" smtClean="0"/>
              <a:t>Standard for how computers on networks are addressed</a:t>
            </a:r>
          </a:p>
          <a:p>
            <a:pPr lvl="1" eaLnBrk="1" hangingPunct="1"/>
            <a:r>
              <a:rPr lang="en-US" dirty="0" smtClean="0"/>
              <a:t>IPv4</a:t>
            </a:r>
          </a:p>
          <a:p>
            <a:pPr lvl="2" eaLnBrk="1" hangingPunct="1"/>
            <a:r>
              <a:rPr lang="en-US" dirty="0" smtClean="0"/>
              <a:t>“Current” standard</a:t>
            </a:r>
          </a:p>
          <a:p>
            <a:pPr lvl="2" eaLnBrk="1" hangingPunct="1"/>
            <a:r>
              <a:rPr lang="en-US" dirty="0" smtClean="0"/>
              <a:t>4 bytes </a:t>
            </a:r>
            <a:r>
              <a:rPr lang="en-US" dirty="0" smtClean="0">
                <a:sym typeface="Wingdings" pitchFamily="2" charset="2"/>
              </a:rPr>
              <a:t></a:t>
            </a:r>
            <a:r>
              <a:rPr lang="en-US" dirty="0" smtClean="0"/>
              <a:t> 32-bit number</a:t>
            </a:r>
          </a:p>
          <a:p>
            <a:pPr lvl="2" eaLnBrk="1" hangingPunct="1"/>
            <a:r>
              <a:rPr lang="en-US" dirty="0" smtClean="0"/>
              <a:t>~4 billion potential addresses</a:t>
            </a:r>
          </a:p>
          <a:p>
            <a:pPr lvl="2" eaLnBrk="1" hangingPunct="1"/>
            <a:r>
              <a:rPr lang="en-US" dirty="0" smtClean="0"/>
              <a:t>Running out of address space!</a:t>
            </a:r>
          </a:p>
          <a:p>
            <a:pPr lvl="3" eaLnBrk="1" hangingPunct="1"/>
            <a:r>
              <a:rPr lang="en-US" dirty="0" smtClean="0"/>
              <a:t>Some estimated February 2011!!!!</a:t>
            </a:r>
          </a:p>
          <a:p>
            <a:pPr lvl="3" eaLnBrk="1" hangingPunct="1"/>
            <a:r>
              <a:rPr lang="en-US" dirty="0" smtClean="0"/>
              <a:t>Fall 2011 – addresses all assigned!</a:t>
            </a:r>
          </a:p>
          <a:p>
            <a:pPr lvl="1" eaLnBrk="1" hangingPunct="1"/>
            <a:r>
              <a:rPr lang="en-US" dirty="0" smtClean="0"/>
              <a:t>IPv6</a:t>
            </a:r>
          </a:p>
          <a:p>
            <a:pPr lvl="2" eaLnBrk="1" hangingPunct="1"/>
            <a:r>
              <a:rPr lang="en-US" dirty="0" smtClean="0"/>
              <a:t>Next standard</a:t>
            </a:r>
          </a:p>
          <a:p>
            <a:pPr lvl="3" eaLnBrk="1" hangingPunct="1"/>
            <a:r>
              <a:rPr lang="en-US" dirty="0" smtClean="0"/>
              <a:t>Became “mainstream” in 2009 </a:t>
            </a:r>
          </a:p>
          <a:p>
            <a:pPr lvl="2" eaLnBrk="1" hangingPunct="1"/>
            <a:r>
              <a:rPr lang="en-US" dirty="0" smtClean="0"/>
              <a:t>128-bit numbers</a:t>
            </a:r>
          </a:p>
          <a:p>
            <a:pPr lvl="2" eaLnBrk="1" hangingPunct="1"/>
            <a:r>
              <a:rPr lang="en-US" dirty="0" smtClean="0">
                <a:solidFill>
                  <a:srgbClr val="FF0000"/>
                </a:solidFill>
              </a:rPr>
              <a:t>~3.4 x 10</a:t>
            </a:r>
            <a:r>
              <a:rPr lang="en-US" baseline="30000" dirty="0" smtClean="0">
                <a:solidFill>
                  <a:srgbClr val="FF0000"/>
                </a:solidFill>
              </a:rPr>
              <a:t>38</a:t>
            </a:r>
            <a:r>
              <a:rPr lang="en-US" dirty="0" smtClean="0">
                <a:solidFill>
                  <a:srgbClr val="FF0000"/>
                </a:solidFill>
              </a:rPr>
              <a:t> potential addresses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smtClean="0"/>
              <a:t>TCP/IP</a:t>
            </a:r>
          </a:p>
        </p:txBody>
      </p:sp>
      <p:sp>
        <p:nvSpPr>
          <p:cNvPr id="4099" name="Rectangle 3"/>
          <p:cNvSpPr>
            <a:spLocks noGrp="1" noChangeArrowheads="1"/>
          </p:cNvSpPr>
          <p:nvPr>
            <p:ph type="body" idx="1"/>
          </p:nvPr>
        </p:nvSpPr>
        <p:spPr>
          <a:xfrm>
            <a:off x="457200" y="1600200"/>
            <a:ext cx="8229600" cy="4800600"/>
          </a:xfrm>
        </p:spPr>
        <p:txBody>
          <a:bodyPr>
            <a:normAutofit/>
          </a:bodyPr>
          <a:lstStyle/>
          <a:p>
            <a:pPr eaLnBrk="1" hangingPunct="1"/>
            <a:r>
              <a:rPr lang="en-US" dirty="0" smtClean="0"/>
              <a:t>Term typically used as a single entity</a:t>
            </a:r>
          </a:p>
          <a:p>
            <a:pPr eaLnBrk="1" hangingPunct="1">
              <a:buNone/>
            </a:pPr>
            <a:r>
              <a:rPr lang="en-US" dirty="0" smtClean="0"/>
              <a:t>	- BUT in reality is…</a:t>
            </a:r>
          </a:p>
          <a:p>
            <a:pPr eaLnBrk="1" hangingPunct="1"/>
            <a:r>
              <a:rPr lang="en-US" dirty="0" smtClean="0"/>
              <a:t>Two separate but complementary protocols:</a:t>
            </a:r>
          </a:p>
          <a:p>
            <a:pPr lvl="1" eaLnBrk="1" hangingPunct="1"/>
            <a:r>
              <a:rPr lang="en-US" dirty="0" smtClean="0"/>
              <a:t>IP</a:t>
            </a:r>
          </a:p>
          <a:p>
            <a:pPr lvl="2" eaLnBrk="1" hangingPunct="1"/>
            <a:r>
              <a:rPr lang="en-US" dirty="0" smtClean="0"/>
              <a:t>Internet Protocol</a:t>
            </a:r>
          </a:p>
          <a:p>
            <a:pPr lvl="3" eaLnBrk="1" hangingPunct="1"/>
            <a:r>
              <a:rPr lang="en-US" dirty="0" smtClean="0"/>
              <a:t>How to address machines (find machines)</a:t>
            </a:r>
          </a:p>
          <a:p>
            <a:pPr lvl="1" eaLnBrk="1" hangingPunct="1"/>
            <a:r>
              <a:rPr lang="en-US" dirty="0" smtClean="0"/>
              <a:t>TCP</a:t>
            </a:r>
          </a:p>
          <a:p>
            <a:pPr lvl="2" eaLnBrk="1" hangingPunct="1"/>
            <a:r>
              <a:rPr lang="en-US" dirty="0" smtClean="0"/>
              <a:t>Transmission Control Protocol</a:t>
            </a:r>
          </a:p>
          <a:p>
            <a:pPr lvl="3" eaLnBrk="1" hangingPunct="1"/>
            <a:r>
              <a:rPr lang="en-US" dirty="0" smtClean="0"/>
              <a:t>How to reliably get data to machines (send data)</a:t>
            </a:r>
          </a:p>
          <a:p>
            <a:pPr lvl="1" eaLnBrk="1" hangingPunct="1"/>
            <a:r>
              <a:rPr lang="en-US" dirty="0" smtClean="0"/>
              <a:t>Note: TCP is not the only protocol to send data</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smtClean="0"/>
              <a:t>Sidebar: How big is 3.4 x 10</a:t>
            </a:r>
            <a:r>
              <a:rPr lang="en-US" baseline="30000" smtClean="0"/>
              <a:t>38</a:t>
            </a:r>
            <a:r>
              <a:rPr lang="en-US" smtClean="0"/>
              <a:t>?</a:t>
            </a:r>
          </a:p>
        </p:txBody>
      </p:sp>
      <p:sp>
        <p:nvSpPr>
          <p:cNvPr id="29699" name="Rectangle 3"/>
          <p:cNvSpPr>
            <a:spLocks noGrp="1" noChangeArrowheads="1"/>
          </p:cNvSpPr>
          <p:nvPr>
            <p:ph type="body" idx="1"/>
          </p:nvPr>
        </p:nvSpPr>
        <p:spPr>
          <a:xfrm>
            <a:off x="457200" y="1600200"/>
            <a:ext cx="8229600" cy="4953000"/>
          </a:xfrm>
        </p:spPr>
        <p:txBody>
          <a:bodyPr>
            <a:normAutofit fontScale="77500" lnSpcReduction="20000"/>
          </a:bodyPr>
          <a:lstStyle/>
          <a:p>
            <a:pPr eaLnBrk="1" hangingPunct="1">
              <a:lnSpc>
                <a:spcPct val="90000"/>
              </a:lnSpc>
            </a:pPr>
            <a:r>
              <a:rPr lang="en-US" dirty="0" smtClean="0"/>
              <a:t>Course sand: ~1mm (10</a:t>
            </a:r>
            <a:r>
              <a:rPr lang="en-US" baseline="30000" dirty="0" smtClean="0"/>
              <a:t>-3</a:t>
            </a:r>
            <a:r>
              <a:rPr lang="en-US" dirty="0" smtClean="0"/>
              <a:t> meter)</a:t>
            </a:r>
          </a:p>
          <a:p>
            <a:pPr eaLnBrk="1" hangingPunct="1">
              <a:lnSpc>
                <a:spcPct val="90000"/>
              </a:lnSpc>
            </a:pPr>
            <a:r>
              <a:rPr lang="en-US" dirty="0" smtClean="0"/>
              <a:t>1 cubic meter of sand has:</a:t>
            </a:r>
          </a:p>
          <a:p>
            <a:pPr lvl="1" eaLnBrk="1" hangingPunct="1">
              <a:lnSpc>
                <a:spcPct val="90000"/>
              </a:lnSpc>
            </a:pPr>
            <a:r>
              <a:rPr lang="en-US" dirty="0" smtClean="0"/>
              <a:t>1000 x 1000 x 1000 grains</a:t>
            </a:r>
          </a:p>
          <a:p>
            <a:pPr lvl="1" eaLnBrk="1" hangingPunct="1">
              <a:lnSpc>
                <a:spcPct val="90000"/>
              </a:lnSpc>
            </a:pPr>
            <a:r>
              <a:rPr lang="en-US" dirty="0" smtClean="0"/>
              <a:t>10</a:t>
            </a:r>
            <a:r>
              <a:rPr lang="en-US" baseline="30000" dirty="0" smtClean="0"/>
              <a:t>9</a:t>
            </a:r>
            <a:r>
              <a:rPr lang="en-US" dirty="0" smtClean="0"/>
              <a:t> grains (1 billion!)</a:t>
            </a:r>
          </a:p>
          <a:p>
            <a:pPr lvl="1" eaLnBrk="1" hangingPunct="1">
              <a:lnSpc>
                <a:spcPct val="90000"/>
              </a:lnSpc>
            </a:pPr>
            <a:r>
              <a:rPr lang="en-US" dirty="0" smtClean="0"/>
              <a:t>4 cubic meters is all IPv4 could address</a:t>
            </a:r>
          </a:p>
          <a:p>
            <a:pPr eaLnBrk="1" hangingPunct="1">
              <a:lnSpc>
                <a:spcPct val="90000"/>
              </a:lnSpc>
            </a:pPr>
            <a:r>
              <a:rPr lang="en-US" dirty="0" smtClean="0"/>
              <a:t>1 cubic kilometer is:</a:t>
            </a:r>
          </a:p>
          <a:p>
            <a:pPr lvl="1" eaLnBrk="1" hangingPunct="1">
              <a:lnSpc>
                <a:spcPct val="90000"/>
              </a:lnSpc>
            </a:pPr>
            <a:r>
              <a:rPr lang="en-US" dirty="0" smtClean="0"/>
              <a:t>1000m x 1000m x 1000m = 10</a:t>
            </a:r>
            <a:r>
              <a:rPr lang="en-US" baseline="30000" dirty="0" smtClean="0"/>
              <a:t>9</a:t>
            </a:r>
            <a:r>
              <a:rPr lang="en-US" dirty="0" smtClean="0"/>
              <a:t> m</a:t>
            </a:r>
            <a:r>
              <a:rPr lang="en-US" baseline="30000" dirty="0" smtClean="0"/>
              <a:t>3</a:t>
            </a:r>
          </a:p>
          <a:p>
            <a:pPr lvl="1" eaLnBrk="1" hangingPunct="1">
              <a:lnSpc>
                <a:spcPct val="90000"/>
              </a:lnSpc>
            </a:pPr>
            <a:r>
              <a:rPr lang="en-US" dirty="0" smtClean="0">
                <a:sym typeface="Wingdings" pitchFamily="2" charset="2"/>
              </a:rPr>
              <a:t></a:t>
            </a:r>
            <a:r>
              <a:rPr lang="en-US" dirty="0" smtClean="0"/>
              <a:t>10</a:t>
            </a:r>
            <a:r>
              <a:rPr lang="en-US" baseline="30000" dirty="0" smtClean="0"/>
              <a:t>9 </a:t>
            </a:r>
            <a:r>
              <a:rPr lang="en-US" dirty="0" smtClean="0"/>
              <a:t>x 10</a:t>
            </a:r>
            <a:r>
              <a:rPr lang="en-US" baseline="30000" dirty="0" smtClean="0"/>
              <a:t>9</a:t>
            </a:r>
            <a:r>
              <a:rPr lang="en-US" dirty="0" smtClean="0"/>
              <a:t> or 10</a:t>
            </a:r>
            <a:r>
              <a:rPr lang="en-US" baseline="30000" dirty="0" smtClean="0"/>
              <a:t>18</a:t>
            </a:r>
            <a:r>
              <a:rPr lang="en-US" dirty="0" smtClean="0"/>
              <a:t> grains!</a:t>
            </a:r>
          </a:p>
          <a:p>
            <a:pPr eaLnBrk="1" hangingPunct="1">
              <a:lnSpc>
                <a:spcPct val="90000"/>
              </a:lnSpc>
            </a:pPr>
            <a:r>
              <a:rPr lang="en-US" dirty="0" smtClean="0"/>
              <a:t>So 3.4 x 10</a:t>
            </a:r>
            <a:r>
              <a:rPr lang="en-US" baseline="30000" dirty="0" smtClean="0"/>
              <a:t>38</a:t>
            </a:r>
            <a:r>
              <a:rPr lang="en-US" dirty="0" smtClean="0"/>
              <a:t> grains would fill</a:t>
            </a:r>
          </a:p>
          <a:p>
            <a:pPr lvl="1" eaLnBrk="1" hangingPunct="1">
              <a:lnSpc>
                <a:spcPct val="90000"/>
              </a:lnSpc>
            </a:pPr>
            <a:r>
              <a:rPr lang="en-US" dirty="0" smtClean="0"/>
              <a:t>3.4 x 10</a:t>
            </a:r>
            <a:r>
              <a:rPr lang="en-US" baseline="30000" dirty="0" smtClean="0"/>
              <a:t>20</a:t>
            </a:r>
            <a:r>
              <a:rPr lang="en-US" dirty="0" smtClean="0"/>
              <a:t> cubic kilometers!</a:t>
            </a:r>
          </a:p>
          <a:p>
            <a:pPr eaLnBrk="1" hangingPunct="1">
              <a:lnSpc>
                <a:spcPct val="90000"/>
              </a:lnSpc>
            </a:pPr>
            <a:r>
              <a:rPr lang="en-US" dirty="0" smtClean="0"/>
              <a:t>Volume of the Earth:</a:t>
            </a:r>
          </a:p>
          <a:p>
            <a:pPr lvl="1" eaLnBrk="1" hangingPunct="1">
              <a:lnSpc>
                <a:spcPct val="90000"/>
              </a:lnSpc>
            </a:pPr>
            <a:r>
              <a:rPr lang="en-US" dirty="0" smtClean="0"/>
              <a:t>1.08×10</a:t>
            </a:r>
            <a:r>
              <a:rPr lang="en-US" baseline="30000" dirty="0" smtClean="0"/>
              <a:t>21</a:t>
            </a:r>
            <a:r>
              <a:rPr lang="en-US" dirty="0" smtClean="0"/>
              <a:t> m</a:t>
            </a:r>
            <a:r>
              <a:rPr lang="en-US" baseline="30000" dirty="0" smtClean="0"/>
              <a:t>3</a:t>
            </a:r>
            <a:r>
              <a:rPr lang="en-US" dirty="0" smtClean="0"/>
              <a:t> or about 1x10</a:t>
            </a:r>
            <a:r>
              <a:rPr lang="en-US" baseline="30000" dirty="0" smtClean="0"/>
              <a:t>12</a:t>
            </a:r>
            <a:r>
              <a:rPr lang="en-US" dirty="0" smtClean="0"/>
              <a:t> km</a:t>
            </a:r>
            <a:r>
              <a:rPr lang="en-US" baseline="30000" dirty="0" smtClean="0"/>
              <a:t>3</a:t>
            </a:r>
          </a:p>
          <a:p>
            <a:pPr lvl="1" eaLnBrk="1" hangingPunct="1">
              <a:lnSpc>
                <a:spcPct val="90000"/>
              </a:lnSpc>
            </a:pPr>
            <a:r>
              <a:rPr lang="en-US" dirty="0" smtClean="0"/>
              <a:t>Fill about 3.4x10</a:t>
            </a:r>
            <a:r>
              <a:rPr lang="en-US" baseline="30000" dirty="0" smtClean="0"/>
              <a:t>8</a:t>
            </a:r>
            <a:r>
              <a:rPr lang="en-US" dirty="0" smtClean="0"/>
              <a:t> Earths!</a:t>
            </a:r>
          </a:p>
          <a:p>
            <a:pPr lvl="2" eaLnBrk="1" hangingPunct="1">
              <a:lnSpc>
                <a:spcPct val="90000"/>
              </a:lnSpc>
            </a:pPr>
            <a:r>
              <a:rPr lang="en-US" dirty="0" smtClean="0"/>
              <a:t>That’s 340,000,000</a:t>
            </a:r>
          </a:p>
          <a:p>
            <a:pPr eaLnBrk="1" hangingPunct="1">
              <a:lnSpc>
                <a:spcPct val="90000"/>
              </a:lnSpc>
            </a:pPr>
            <a:r>
              <a:rPr lang="en-US" dirty="0" smtClean="0"/>
              <a:t>Volume of the Sun</a:t>
            </a:r>
          </a:p>
          <a:p>
            <a:pPr lvl="1" eaLnBrk="1" hangingPunct="1">
              <a:lnSpc>
                <a:spcPct val="90000"/>
              </a:lnSpc>
            </a:pPr>
            <a:r>
              <a:rPr lang="en-US" dirty="0" smtClean="0"/>
              <a:t>1.4x10</a:t>
            </a:r>
            <a:r>
              <a:rPr lang="en-US" baseline="30000" dirty="0" smtClean="0"/>
              <a:t>18</a:t>
            </a:r>
            <a:r>
              <a:rPr lang="en-US" dirty="0" smtClean="0"/>
              <a:t> km</a:t>
            </a:r>
            <a:r>
              <a:rPr lang="en-US" baseline="30000" dirty="0" smtClean="0"/>
              <a:t>3</a:t>
            </a:r>
          </a:p>
          <a:p>
            <a:pPr lvl="1" eaLnBrk="1" hangingPunct="1">
              <a:lnSpc>
                <a:spcPct val="90000"/>
              </a:lnSpc>
            </a:pPr>
            <a:r>
              <a:rPr lang="en-US" dirty="0" smtClean="0"/>
              <a:t>About 200 Suns</a:t>
            </a:r>
            <a:endParaRPr lang="en-US" baseline="30000" dirty="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US" smtClean="0"/>
              <a:t>Sidebar: How big is 3.4 x 10</a:t>
            </a:r>
            <a:r>
              <a:rPr lang="en-US" baseline="30000" smtClean="0"/>
              <a:t>38</a:t>
            </a:r>
            <a:r>
              <a:rPr lang="en-US" smtClean="0"/>
              <a:t>?</a:t>
            </a:r>
          </a:p>
        </p:txBody>
      </p:sp>
      <p:sp>
        <p:nvSpPr>
          <p:cNvPr id="30723" name="Rectangle 3"/>
          <p:cNvSpPr>
            <a:spLocks noGrp="1" noChangeArrowheads="1"/>
          </p:cNvSpPr>
          <p:nvPr>
            <p:ph type="body" idx="1"/>
          </p:nvPr>
        </p:nvSpPr>
        <p:spPr/>
        <p:txBody>
          <a:bodyPr/>
          <a:lstStyle/>
          <a:p>
            <a:pPr eaLnBrk="1" hangingPunct="1"/>
            <a:r>
              <a:rPr lang="en-US" dirty="0" smtClean="0"/>
              <a:t>Another view</a:t>
            </a:r>
          </a:p>
          <a:p>
            <a:pPr lvl="1" eaLnBrk="1" hangingPunct="1"/>
            <a:r>
              <a:rPr lang="en-US" dirty="0" smtClean="0"/>
              <a:t>About 100 billion stars in a galaxy (10</a:t>
            </a:r>
            <a:r>
              <a:rPr lang="en-US" baseline="30000" dirty="0" smtClean="0"/>
              <a:t>11</a:t>
            </a:r>
            <a:r>
              <a:rPr lang="en-US" dirty="0" smtClean="0"/>
              <a:t>)</a:t>
            </a:r>
          </a:p>
          <a:p>
            <a:pPr lvl="1" eaLnBrk="1" hangingPunct="1"/>
            <a:r>
              <a:rPr lang="en-US" dirty="0" smtClean="0"/>
              <a:t>About 100 billion visible galaxies</a:t>
            </a:r>
          </a:p>
          <a:p>
            <a:pPr lvl="1" eaLnBrk="1" hangingPunct="1"/>
            <a:r>
              <a:rPr lang="en-US" dirty="0" smtClean="0">
                <a:sym typeface="Wingdings" pitchFamily="2" charset="2"/>
              </a:rPr>
              <a:t> 10</a:t>
            </a:r>
            <a:r>
              <a:rPr lang="en-US" baseline="30000" dirty="0" smtClean="0">
                <a:sym typeface="Wingdings" pitchFamily="2" charset="2"/>
              </a:rPr>
              <a:t>22</a:t>
            </a:r>
            <a:r>
              <a:rPr lang="en-US" dirty="0" smtClean="0">
                <a:sym typeface="Wingdings" pitchFamily="2" charset="2"/>
              </a:rPr>
              <a:t> stars in the visible universe!</a:t>
            </a:r>
          </a:p>
          <a:p>
            <a:pPr lvl="1" eaLnBrk="1" hangingPunct="1"/>
            <a:r>
              <a:rPr lang="en-US" dirty="0" smtClean="0">
                <a:sym typeface="Wingdings" pitchFamily="2" charset="2"/>
              </a:rPr>
              <a:t>Enough address for the all the stars in 10</a:t>
            </a:r>
            <a:r>
              <a:rPr lang="en-US" baseline="30000" dirty="0" smtClean="0">
                <a:sym typeface="Wingdings" pitchFamily="2" charset="2"/>
              </a:rPr>
              <a:t>16 </a:t>
            </a:r>
            <a:r>
              <a:rPr lang="en-US" dirty="0" smtClean="0">
                <a:sym typeface="Wingdings" pitchFamily="2" charset="2"/>
              </a:rPr>
              <a:t>universes</a:t>
            </a:r>
          </a:p>
          <a:p>
            <a:pPr lvl="2" eaLnBrk="1" hangingPunct="1"/>
            <a:r>
              <a:rPr lang="en-US" dirty="0" smtClean="0"/>
              <a:t>10,000,000,000,000,000</a:t>
            </a:r>
            <a:br>
              <a:rPr lang="en-US" dirty="0" smtClean="0"/>
            </a:br>
            <a:r>
              <a:rPr lang="en-US" dirty="0" smtClean="0"/>
              <a:t>-or-</a:t>
            </a:r>
          </a:p>
          <a:p>
            <a:pPr lvl="2" eaLnBrk="1" hangingPunct="1"/>
            <a:r>
              <a:rPr lang="en-US" dirty="0" smtClean="0"/>
              <a:t>10 quadrillion Universes!</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smtClean="0"/>
              <a:t>Sidebar: How big is 3.4 x 10</a:t>
            </a:r>
            <a:r>
              <a:rPr lang="en-US" baseline="30000" smtClean="0"/>
              <a:t>38</a:t>
            </a:r>
            <a:r>
              <a:rPr lang="en-US" smtClean="0"/>
              <a:t>?</a:t>
            </a:r>
          </a:p>
        </p:txBody>
      </p:sp>
      <p:sp>
        <p:nvSpPr>
          <p:cNvPr id="31747" name="Rectangle 3"/>
          <p:cNvSpPr>
            <a:spLocks noGrp="1" noChangeArrowheads="1"/>
          </p:cNvSpPr>
          <p:nvPr>
            <p:ph type="body" idx="1"/>
          </p:nvPr>
        </p:nvSpPr>
        <p:spPr/>
        <p:txBody>
          <a:bodyPr/>
          <a:lstStyle/>
          <a:p>
            <a:pPr eaLnBrk="1" hangingPunct="1"/>
            <a:r>
              <a:rPr lang="en-US" smtClean="0"/>
              <a:t>And now the bad news:</a:t>
            </a:r>
          </a:p>
          <a:p>
            <a:pPr lvl="1" eaLnBrk="1" hangingPunct="1"/>
            <a:r>
              <a:rPr lang="en-US" smtClean="0"/>
              <a:t>Approximations vary, but best guess are there are about 1 x 10</a:t>
            </a:r>
            <a:r>
              <a:rPr lang="en-US" baseline="30000" smtClean="0"/>
              <a:t>79</a:t>
            </a:r>
            <a:r>
              <a:rPr lang="en-US" smtClean="0"/>
              <a:t> atoms in the universe</a:t>
            </a:r>
          </a:p>
          <a:p>
            <a:pPr lvl="1" eaLnBrk="1" hangingPunct="1"/>
            <a:r>
              <a:rPr lang="en-US" smtClean="0"/>
              <a:t>IPv6 can’t give each atom it’s own unique IP address  </a:t>
            </a:r>
            <a:r>
              <a:rPr lang="en-US" smtClean="0">
                <a:sym typeface="Wingdings" pitchFamily="2" charset="2"/>
              </a:rPr>
              <a:t></a:t>
            </a:r>
            <a:endParaRPr lang="en-US" smtClean="0"/>
          </a:p>
          <a:p>
            <a:pPr lvl="1" eaLnBrk="1" hangingPunct="1"/>
            <a:endParaRPr lang="en-US"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5" name="Text Placeholder 4"/>
          <p:cNvSpPr>
            <a:spLocks noGrp="1"/>
          </p:cNvSpPr>
          <p:nvPr>
            <p:ph type="body" idx="1"/>
          </p:nvPr>
        </p:nvSpPr>
        <p:spPr/>
        <p:txBody>
          <a:bodyPr/>
          <a:lstStyle/>
          <a:p>
            <a:r>
              <a:rPr lang="en-US" dirty="0" smtClean="0"/>
              <a:t>And now, back to your regularly scheduled lecture…</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smtClean="0"/>
              <a:t>Telephone Area Code Analogy</a:t>
            </a:r>
          </a:p>
        </p:txBody>
      </p:sp>
      <p:sp>
        <p:nvSpPr>
          <p:cNvPr id="32771" name="Rectangle 3"/>
          <p:cNvSpPr>
            <a:spLocks noGrp="1" noChangeArrowheads="1"/>
          </p:cNvSpPr>
          <p:nvPr>
            <p:ph type="body" idx="1"/>
          </p:nvPr>
        </p:nvSpPr>
        <p:spPr/>
        <p:txBody>
          <a:bodyPr/>
          <a:lstStyle/>
          <a:p>
            <a:pPr eaLnBrk="1" hangingPunct="1">
              <a:lnSpc>
                <a:spcPct val="80000"/>
              </a:lnSpc>
            </a:pPr>
            <a:r>
              <a:rPr lang="en-US" sz="2400" dirty="0" smtClean="0"/>
              <a:t>Every telephone has a four part number</a:t>
            </a:r>
          </a:p>
          <a:p>
            <a:pPr lvl="1" eaLnBrk="1" hangingPunct="1">
              <a:lnSpc>
                <a:spcPct val="80000"/>
              </a:lnSpc>
            </a:pPr>
            <a:r>
              <a:rPr lang="en-US" sz="2000" dirty="0" smtClean="0"/>
              <a:t>Country code</a:t>
            </a:r>
          </a:p>
          <a:p>
            <a:pPr lvl="2" eaLnBrk="1" hangingPunct="1">
              <a:lnSpc>
                <a:spcPct val="80000"/>
              </a:lnSpc>
            </a:pPr>
            <a:r>
              <a:rPr lang="en-US" sz="1800" dirty="0" smtClean="0"/>
              <a:t>United States 	– 1</a:t>
            </a:r>
          </a:p>
          <a:p>
            <a:pPr lvl="2" eaLnBrk="1" hangingPunct="1">
              <a:lnSpc>
                <a:spcPct val="80000"/>
              </a:lnSpc>
            </a:pPr>
            <a:r>
              <a:rPr lang="en-US" sz="1800" dirty="0" smtClean="0"/>
              <a:t>UK 			– 44</a:t>
            </a:r>
          </a:p>
          <a:p>
            <a:pPr lvl="2" eaLnBrk="1" hangingPunct="1">
              <a:lnSpc>
                <a:spcPct val="80000"/>
              </a:lnSpc>
            </a:pPr>
            <a:r>
              <a:rPr lang="en-US" sz="1800" dirty="0" smtClean="0"/>
              <a:t>Ireland 		– 353 </a:t>
            </a:r>
          </a:p>
          <a:p>
            <a:pPr lvl="1" eaLnBrk="1" hangingPunct="1">
              <a:lnSpc>
                <a:spcPct val="80000"/>
              </a:lnSpc>
            </a:pPr>
            <a:r>
              <a:rPr lang="en-US" sz="2000" dirty="0" smtClean="0"/>
              <a:t>Area code</a:t>
            </a:r>
          </a:p>
          <a:p>
            <a:pPr lvl="2" eaLnBrk="1" hangingPunct="1">
              <a:lnSpc>
                <a:spcPct val="80000"/>
              </a:lnSpc>
            </a:pPr>
            <a:r>
              <a:rPr lang="en-US" sz="1800" dirty="0" smtClean="0"/>
              <a:t>North Carolina 	– 704, 980, 919, etc</a:t>
            </a:r>
          </a:p>
          <a:p>
            <a:pPr lvl="2" eaLnBrk="1" hangingPunct="1">
              <a:lnSpc>
                <a:spcPct val="80000"/>
              </a:lnSpc>
            </a:pPr>
            <a:r>
              <a:rPr lang="en-US" sz="1800" dirty="0" smtClean="0"/>
              <a:t>Montana 		– 406</a:t>
            </a:r>
          </a:p>
          <a:p>
            <a:pPr lvl="1" eaLnBrk="1" hangingPunct="1">
              <a:lnSpc>
                <a:spcPct val="80000"/>
              </a:lnSpc>
            </a:pPr>
            <a:r>
              <a:rPr lang="en-US" sz="2000" dirty="0" smtClean="0"/>
              <a:t>City (exchange) code</a:t>
            </a:r>
          </a:p>
          <a:p>
            <a:pPr lvl="2" eaLnBrk="1" hangingPunct="1">
              <a:lnSpc>
                <a:spcPct val="80000"/>
              </a:lnSpc>
            </a:pPr>
            <a:r>
              <a:rPr lang="en-US" sz="1800" dirty="0" smtClean="0"/>
              <a:t>Kannapolis 		– 932, 933, 938, etc</a:t>
            </a:r>
          </a:p>
          <a:p>
            <a:pPr lvl="2" eaLnBrk="1" hangingPunct="1">
              <a:lnSpc>
                <a:spcPct val="80000"/>
              </a:lnSpc>
            </a:pPr>
            <a:r>
              <a:rPr lang="en-US" sz="1800" dirty="0" smtClean="0"/>
              <a:t>Concord 		– 782, 783, etc.</a:t>
            </a:r>
          </a:p>
          <a:p>
            <a:pPr lvl="1" eaLnBrk="1" hangingPunct="1">
              <a:lnSpc>
                <a:spcPct val="80000"/>
              </a:lnSpc>
            </a:pPr>
            <a:r>
              <a:rPr lang="en-US" sz="2000" dirty="0" smtClean="0"/>
              <a:t>Residence/business number</a:t>
            </a:r>
          </a:p>
          <a:p>
            <a:pPr lvl="2" eaLnBrk="1" hangingPunct="1">
              <a:lnSpc>
                <a:spcPct val="80000"/>
              </a:lnSpc>
            </a:pPr>
            <a:r>
              <a:rPr lang="en-US" sz="1800" dirty="0" err="1" smtClean="0"/>
              <a:t>nnnn</a:t>
            </a:r>
            <a:endParaRPr lang="en-US" sz="1800" dirty="0" smtClean="0"/>
          </a:p>
          <a:p>
            <a:pPr eaLnBrk="1" hangingPunct="1">
              <a:lnSpc>
                <a:spcPct val="80000"/>
              </a:lnSpc>
            </a:pPr>
            <a:r>
              <a:rPr lang="en-US" sz="2400" dirty="0" smtClean="0"/>
              <a:t>1-704-687-8194</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smtClean="0"/>
              <a:t>Area Code</a:t>
            </a:r>
          </a:p>
        </p:txBody>
      </p:sp>
      <p:sp>
        <p:nvSpPr>
          <p:cNvPr id="33795" name="Rectangle 3"/>
          <p:cNvSpPr>
            <a:spLocks noGrp="1" noChangeArrowheads="1"/>
          </p:cNvSpPr>
          <p:nvPr>
            <p:ph type="body" idx="1"/>
          </p:nvPr>
        </p:nvSpPr>
        <p:spPr/>
        <p:txBody>
          <a:bodyPr/>
          <a:lstStyle/>
          <a:p>
            <a:pPr eaLnBrk="1" hangingPunct="1"/>
            <a:r>
              <a:rPr lang="en-US" dirty="0" smtClean="0"/>
              <a:t>First part tells country (optional)</a:t>
            </a:r>
          </a:p>
          <a:p>
            <a:pPr eaLnBrk="1" hangingPunct="1"/>
            <a:r>
              <a:rPr lang="en-US" dirty="0" smtClean="0"/>
              <a:t>Second part designates state or section of state (sometimes optional)</a:t>
            </a:r>
          </a:p>
          <a:p>
            <a:pPr eaLnBrk="1" hangingPunct="1"/>
            <a:r>
              <a:rPr lang="en-US" dirty="0" smtClean="0"/>
              <a:t>Third part is the city or part of city (used to be optional or partially optional)</a:t>
            </a:r>
          </a:p>
          <a:p>
            <a:pPr eaLnBrk="1" hangingPunct="1"/>
            <a:r>
              <a:rPr lang="en-US" dirty="0" smtClean="0"/>
              <a:t>Fourth part actual telephone (mandatory)</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smtClean="0"/>
              <a:t>Hierarchy</a:t>
            </a:r>
          </a:p>
        </p:txBody>
      </p:sp>
      <p:sp>
        <p:nvSpPr>
          <p:cNvPr id="34819" name="Rectangle 3"/>
          <p:cNvSpPr>
            <a:spLocks noGrp="1" noChangeArrowheads="1"/>
          </p:cNvSpPr>
          <p:nvPr>
            <p:ph type="body" idx="1"/>
          </p:nvPr>
        </p:nvSpPr>
        <p:spPr/>
        <p:txBody>
          <a:bodyPr/>
          <a:lstStyle/>
          <a:p>
            <a:pPr eaLnBrk="1" hangingPunct="1"/>
            <a:r>
              <a:rPr lang="en-US" dirty="0" smtClean="0"/>
              <a:t>This hierarchy helps find the phone in question</a:t>
            </a:r>
          </a:p>
          <a:p>
            <a:pPr lvl="1" eaLnBrk="1" hangingPunct="1"/>
            <a:r>
              <a:rPr lang="en-US" dirty="0" smtClean="0"/>
              <a:t>What country is it in? – United State or Canada</a:t>
            </a:r>
          </a:p>
          <a:p>
            <a:pPr lvl="2" eaLnBrk="1" hangingPunct="1"/>
            <a:r>
              <a:rPr lang="en-US" dirty="0" smtClean="0"/>
              <a:t>Nation Code 1</a:t>
            </a:r>
          </a:p>
          <a:p>
            <a:pPr lvl="2" eaLnBrk="1" hangingPunct="1"/>
            <a:r>
              <a:rPr lang="en-US" dirty="0" smtClean="0"/>
              <a:t>What State? – North Carolina</a:t>
            </a:r>
          </a:p>
          <a:p>
            <a:pPr lvl="3" eaLnBrk="1" hangingPunct="1"/>
            <a:r>
              <a:rPr lang="en-US" dirty="0" smtClean="0"/>
              <a:t>Area Code 704</a:t>
            </a:r>
          </a:p>
          <a:p>
            <a:pPr lvl="3" eaLnBrk="1" hangingPunct="1"/>
            <a:r>
              <a:rPr lang="en-US" sz="1800" dirty="0" smtClean="0"/>
              <a:t>What city? – Charlotte</a:t>
            </a:r>
          </a:p>
          <a:p>
            <a:pPr lvl="4" eaLnBrk="1" hangingPunct="1"/>
            <a:r>
              <a:rPr lang="en-US" sz="1800" dirty="0" smtClean="0"/>
              <a:t>City Exchange Code 687</a:t>
            </a:r>
          </a:p>
          <a:p>
            <a:pPr lvl="5"/>
            <a:r>
              <a:rPr lang="en-US" sz="1600" dirty="0" smtClean="0"/>
              <a:t>UNC Charlotte in the city</a:t>
            </a:r>
          </a:p>
          <a:p>
            <a:pPr lvl="4" eaLnBrk="1" hangingPunct="1"/>
            <a:r>
              <a:rPr lang="en-US" sz="1800" dirty="0" smtClean="0"/>
              <a:t>What phone? </a:t>
            </a:r>
          </a:p>
          <a:p>
            <a:pPr lvl="5"/>
            <a:r>
              <a:rPr lang="en-US" sz="1600" dirty="0" smtClean="0"/>
              <a:t>Exchange code 8194</a:t>
            </a:r>
          </a:p>
          <a:p>
            <a:pPr lvl="1"/>
            <a:r>
              <a:rPr lang="en-US" dirty="0" smtClean="0"/>
              <a:t>1-704-687-8194</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smtClean="0"/>
              <a:t>Hierarchy</a:t>
            </a:r>
          </a:p>
        </p:txBody>
      </p:sp>
      <p:sp>
        <p:nvSpPr>
          <p:cNvPr id="35843" name="Rectangle 3"/>
          <p:cNvSpPr>
            <a:spLocks noGrp="1" noChangeArrowheads="1"/>
          </p:cNvSpPr>
          <p:nvPr>
            <p:ph type="body" idx="1"/>
          </p:nvPr>
        </p:nvSpPr>
        <p:spPr/>
        <p:txBody>
          <a:bodyPr/>
          <a:lstStyle/>
          <a:p>
            <a:pPr eaLnBrk="1" hangingPunct="1"/>
            <a:r>
              <a:rPr lang="en-US" dirty="0" smtClean="0"/>
              <a:t>Likewise a hierarchy helps find computers within a network</a:t>
            </a:r>
          </a:p>
          <a:p>
            <a:pPr lvl="1" eaLnBrk="1" hangingPunct="1"/>
            <a:r>
              <a:rPr lang="en-US" dirty="0" smtClean="0"/>
              <a:t>What network? – UNCC</a:t>
            </a:r>
          </a:p>
          <a:p>
            <a:pPr lvl="2" eaLnBrk="1" hangingPunct="1"/>
            <a:r>
              <a:rPr lang="en-US" dirty="0" smtClean="0"/>
              <a:t>What machine? – ajklinux1</a:t>
            </a:r>
          </a:p>
          <a:p>
            <a:pPr eaLnBrk="1" hangingPunct="1"/>
            <a:r>
              <a:rPr lang="en-US" dirty="0" smtClean="0"/>
              <a:t>Problem: </a:t>
            </a:r>
          </a:p>
          <a:p>
            <a:pPr lvl="1" eaLnBrk="1" hangingPunct="1"/>
            <a:r>
              <a:rPr lang="en-US" dirty="0" smtClean="0"/>
              <a:t>There are a variety of sizes of companies with different needs for network capability</a:t>
            </a:r>
          </a:p>
          <a:p>
            <a:pPr eaLnBrk="1" hangingPunct="1"/>
            <a:r>
              <a:rPr lang="en-US" dirty="0" smtClean="0"/>
              <a:t>Hence the various classes of networks</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noAutofit/>
          </a:bodyPr>
          <a:lstStyle/>
          <a:p>
            <a:pPr eaLnBrk="1" hangingPunct="1">
              <a:defRPr/>
            </a:pPr>
            <a:r>
              <a:rPr lang="en-US" sz="3600" dirty="0" smtClean="0"/>
              <a:t>How to divide up addresses for the Range of address Requirements? – IPV4</a:t>
            </a:r>
          </a:p>
        </p:txBody>
      </p:sp>
      <p:sp>
        <p:nvSpPr>
          <p:cNvPr id="36867" name="Text Placeholder 3"/>
          <p:cNvSpPr>
            <a:spLocks noGrp="1"/>
          </p:cNvSpPr>
          <p:nvPr>
            <p:ph type="body" idx="1"/>
          </p:nvPr>
        </p:nvSpPr>
        <p:spPr/>
        <p:txBody>
          <a:bodyPr/>
          <a:lstStyle/>
          <a:p>
            <a:endParaRPr lang="en-US" smtClean="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Divide and conquer</a:t>
            </a:r>
            <a:endParaRPr lang="en-US" dirty="0"/>
          </a:p>
        </p:txBody>
      </p:sp>
      <p:sp>
        <p:nvSpPr>
          <p:cNvPr id="5" name="Content Placeholder 4"/>
          <p:cNvSpPr>
            <a:spLocks noGrp="1"/>
          </p:cNvSpPr>
          <p:nvPr>
            <p:ph idx="1"/>
          </p:nvPr>
        </p:nvSpPr>
        <p:spPr>
          <a:xfrm>
            <a:off x="457200" y="1600200"/>
            <a:ext cx="8229600" cy="4800600"/>
          </a:xfrm>
        </p:spPr>
        <p:txBody>
          <a:bodyPr>
            <a:normAutofit fontScale="92500" lnSpcReduction="10000"/>
          </a:bodyPr>
          <a:lstStyle/>
          <a:p>
            <a:r>
              <a:rPr lang="en-US" dirty="0" smtClean="0"/>
              <a:t>Each address has two parts:</a:t>
            </a:r>
          </a:p>
          <a:p>
            <a:pPr lvl="1"/>
            <a:r>
              <a:rPr lang="en-US" dirty="0" smtClean="0"/>
              <a:t>Network ID </a:t>
            </a:r>
          </a:p>
          <a:p>
            <a:pPr lvl="2"/>
            <a:r>
              <a:rPr lang="en-US" dirty="0" smtClean="0"/>
              <a:t>Identifies the organization or network</a:t>
            </a:r>
          </a:p>
          <a:p>
            <a:pPr lvl="1"/>
            <a:r>
              <a:rPr lang="en-US" dirty="0" smtClean="0"/>
              <a:t>Host ID</a:t>
            </a:r>
          </a:p>
          <a:p>
            <a:pPr lvl="2"/>
            <a:r>
              <a:rPr lang="en-US" dirty="0" smtClean="0"/>
              <a:t>Identifies a specific computer in the organization</a:t>
            </a:r>
          </a:p>
          <a:p>
            <a:r>
              <a:rPr lang="en-US" dirty="0" smtClean="0"/>
              <a:t>32 bits </a:t>
            </a:r>
            <a:r>
              <a:rPr lang="en-US" dirty="0" smtClean="0">
                <a:sym typeface="Wingdings" pitchFamily="2" charset="2"/>
              </a:rPr>
              <a:t> ~4 billion identifiers</a:t>
            </a:r>
          </a:p>
          <a:p>
            <a:r>
              <a:rPr lang="en-US" dirty="0" smtClean="0">
                <a:sym typeface="Wingdings" pitchFamily="2" charset="2"/>
              </a:rPr>
              <a:t>Organizations have different requirements</a:t>
            </a:r>
          </a:p>
          <a:p>
            <a:pPr lvl="1"/>
            <a:r>
              <a:rPr lang="en-US" dirty="0" smtClean="0">
                <a:sym typeface="Wingdings" pitchFamily="2" charset="2"/>
              </a:rPr>
              <a:t>Large orgs</a:t>
            </a:r>
          </a:p>
          <a:p>
            <a:pPr lvl="2"/>
            <a:r>
              <a:rPr lang="en-US" dirty="0" smtClean="0">
                <a:sym typeface="Wingdings" pitchFamily="2" charset="2"/>
              </a:rPr>
              <a:t>Lots of computers</a:t>
            </a:r>
          </a:p>
          <a:p>
            <a:pPr lvl="2"/>
            <a:r>
              <a:rPr lang="en-US" dirty="0" smtClean="0">
                <a:sym typeface="Wingdings" pitchFamily="2" charset="2"/>
              </a:rPr>
              <a:t>Relatively few large orgs</a:t>
            </a:r>
          </a:p>
          <a:p>
            <a:pPr lvl="1"/>
            <a:r>
              <a:rPr lang="en-US" dirty="0" smtClean="0">
                <a:sym typeface="Wingdings" pitchFamily="2" charset="2"/>
              </a:rPr>
              <a:t>Small orgs</a:t>
            </a:r>
          </a:p>
          <a:p>
            <a:pPr lvl="2"/>
            <a:r>
              <a:rPr lang="en-US" dirty="0" smtClean="0">
                <a:sym typeface="Wingdings" pitchFamily="2" charset="2"/>
              </a:rPr>
              <a:t>Fewer computers</a:t>
            </a:r>
          </a:p>
          <a:p>
            <a:pPr lvl="2"/>
            <a:r>
              <a:rPr lang="en-US" dirty="0" smtClean="0">
                <a:sym typeface="Wingdings" pitchFamily="2" charset="2"/>
              </a:rPr>
              <a:t>Lots of small companies</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defRPr/>
            </a:pPr>
            <a:r>
              <a:rPr lang="en-US" smtClean="0"/>
              <a:t>Part One</a:t>
            </a:r>
          </a:p>
        </p:txBody>
      </p:sp>
      <p:sp>
        <p:nvSpPr>
          <p:cNvPr id="5123" name="Rectangle 3"/>
          <p:cNvSpPr>
            <a:spLocks noGrp="1" noChangeArrowheads="1"/>
          </p:cNvSpPr>
          <p:nvPr>
            <p:ph type="body" idx="1"/>
          </p:nvPr>
        </p:nvSpPr>
        <p:spPr/>
        <p:txBody>
          <a:bodyPr/>
          <a:lstStyle/>
          <a:p>
            <a:pPr eaLnBrk="1" hangingPunct="1"/>
            <a:r>
              <a:rPr lang="en-US" smtClean="0"/>
              <a:t>Networks in General</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en-US" smtClean="0"/>
              <a:t>IP Classes</a:t>
            </a:r>
          </a:p>
        </p:txBody>
      </p:sp>
      <p:sp>
        <p:nvSpPr>
          <p:cNvPr id="38915" name="Rectangle 3"/>
          <p:cNvSpPr>
            <a:spLocks noGrp="1" noChangeArrowheads="1"/>
          </p:cNvSpPr>
          <p:nvPr>
            <p:ph type="body" idx="1"/>
          </p:nvPr>
        </p:nvSpPr>
        <p:spPr/>
        <p:txBody>
          <a:bodyPr/>
          <a:lstStyle/>
          <a:p>
            <a:pPr eaLnBrk="1" hangingPunct="1"/>
            <a:r>
              <a:rPr lang="en-US" dirty="0" smtClean="0"/>
              <a:t>IPv4 address is conventionally broken into four “dotted octets” </a:t>
            </a:r>
          </a:p>
          <a:p>
            <a:pPr lvl="1" eaLnBrk="1" hangingPunct="1"/>
            <a:r>
              <a:rPr lang="en-US" dirty="0" smtClean="0"/>
              <a:t>e.g. four 8-bit address numbers separated by a period</a:t>
            </a:r>
          </a:p>
          <a:p>
            <a:pPr lvl="2" eaLnBrk="1" hangingPunct="1"/>
            <a:r>
              <a:rPr lang="en-US" dirty="0" err="1" smtClean="0"/>
              <a:t>n.n.n.n</a:t>
            </a:r>
            <a:endParaRPr lang="en-US" dirty="0" smtClean="0"/>
          </a:p>
          <a:p>
            <a:pPr lvl="1" eaLnBrk="1" hangingPunct="1"/>
            <a:r>
              <a:rPr lang="en-US" dirty="0" smtClean="0"/>
              <a:t>Each octet has the range 0-255 decimal</a:t>
            </a:r>
          </a:p>
          <a:p>
            <a:pPr lvl="2" eaLnBrk="1" hangingPunct="1"/>
            <a:r>
              <a:rPr lang="en-US" dirty="0" smtClean="0"/>
              <a:t>00-FF hexadecimal</a:t>
            </a:r>
          </a:p>
          <a:p>
            <a:pPr lvl="1" eaLnBrk="1" hangingPunct="1"/>
            <a:r>
              <a:rPr lang="en-US" dirty="0" smtClean="0"/>
              <a:t>Usually written in the form:</a:t>
            </a:r>
          </a:p>
          <a:p>
            <a:pPr lvl="2" eaLnBrk="1" hangingPunct="1"/>
            <a:r>
              <a:rPr lang="en-US" dirty="0" smtClean="0"/>
              <a:t>10.192.3.244 (decimal)</a:t>
            </a:r>
          </a:p>
          <a:p>
            <a:pPr lvl="3" eaLnBrk="1" hangingPunct="1"/>
            <a:r>
              <a:rPr lang="en-US" dirty="0" smtClean="0"/>
              <a:t>Decimal is the most common</a:t>
            </a:r>
          </a:p>
          <a:p>
            <a:pPr lvl="2" eaLnBrk="1" hangingPunct="1"/>
            <a:r>
              <a:rPr lang="en-US" dirty="0" smtClean="0"/>
              <a:t>0c.1f.3d.22 (hex)</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en-US" smtClean="0"/>
              <a:t>IP Classes</a:t>
            </a:r>
          </a:p>
        </p:txBody>
      </p:sp>
      <p:sp>
        <p:nvSpPr>
          <p:cNvPr id="39939" name="Rectangle 3"/>
          <p:cNvSpPr>
            <a:spLocks noGrp="1" noChangeArrowheads="1"/>
          </p:cNvSpPr>
          <p:nvPr>
            <p:ph type="body" idx="1"/>
          </p:nvPr>
        </p:nvSpPr>
        <p:spPr/>
        <p:txBody>
          <a:bodyPr/>
          <a:lstStyle/>
          <a:p>
            <a:pPr eaLnBrk="1" hangingPunct="1"/>
            <a:r>
              <a:rPr lang="en-US" dirty="0" smtClean="0"/>
              <a:t>IP addresses are grouped in to 5 categories</a:t>
            </a:r>
          </a:p>
          <a:p>
            <a:pPr lvl="1" eaLnBrk="1" hangingPunct="1"/>
            <a:r>
              <a:rPr lang="en-US" dirty="0" smtClean="0"/>
              <a:t>Class A</a:t>
            </a:r>
          </a:p>
          <a:p>
            <a:pPr lvl="1" eaLnBrk="1" hangingPunct="1"/>
            <a:r>
              <a:rPr lang="en-US" dirty="0" smtClean="0"/>
              <a:t>Class B</a:t>
            </a:r>
          </a:p>
          <a:p>
            <a:pPr lvl="1" eaLnBrk="1" hangingPunct="1"/>
            <a:r>
              <a:rPr lang="en-US" dirty="0" smtClean="0"/>
              <a:t>Class C</a:t>
            </a:r>
          </a:p>
          <a:p>
            <a:pPr lvl="1" eaLnBrk="1" hangingPunct="1"/>
            <a:r>
              <a:rPr lang="en-US" dirty="0" smtClean="0"/>
              <a:t>Class D</a:t>
            </a:r>
          </a:p>
          <a:p>
            <a:pPr lvl="1" eaLnBrk="1" hangingPunct="1"/>
            <a:r>
              <a:rPr lang="en-US" dirty="0" smtClean="0"/>
              <a:t>Class E</a:t>
            </a:r>
          </a:p>
          <a:p>
            <a:pPr eaLnBrk="1" hangingPunct="1"/>
            <a:r>
              <a:rPr lang="en-US" dirty="0" smtClean="0"/>
              <a:t>Only Classes A-C are commonly used</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n-US" smtClean="0"/>
              <a:t>Classes</a:t>
            </a:r>
          </a:p>
        </p:txBody>
      </p:sp>
      <p:sp>
        <p:nvSpPr>
          <p:cNvPr id="37891" name="Rectangle 3"/>
          <p:cNvSpPr>
            <a:spLocks noGrp="1" noChangeArrowheads="1"/>
          </p:cNvSpPr>
          <p:nvPr>
            <p:ph type="body" idx="1"/>
          </p:nvPr>
        </p:nvSpPr>
        <p:spPr/>
        <p:txBody>
          <a:bodyPr/>
          <a:lstStyle/>
          <a:p>
            <a:pPr eaLnBrk="1" hangingPunct="1"/>
            <a:r>
              <a:rPr lang="en-US" dirty="0" smtClean="0"/>
              <a:t>3 Major Classes:</a:t>
            </a:r>
          </a:p>
          <a:p>
            <a:pPr lvl="1" eaLnBrk="1" hangingPunct="1"/>
            <a:r>
              <a:rPr lang="en-US" dirty="0" smtClean="0"/>
              <a:t>Class A</a:t>
            </a:r>
          </a:p>
          <a:p>
            <a:pPr lvl="2" eaLnBrk="1" hangingPunct="1"/>
            <a:r>
              <a:rPr lang="en-US" dirty="0" smtClean="0"/>
              <a:t>Fewest number of networks (organizations)</a:t>
            </a:r>
          </a:p>
          <a:p>
            <a:pPr lvl="2" eaLnBrk="1" hangingPunct="1"/>
            <a:r>
              <a:rPr lang="en-US" dirty="0" smtClean="0"/>
              <a:t>Each network has a large number of potential hosts</a:t>
            </a:r>
          </a:p>
          <a:p>
            <a:pPr lvl="1" eaLnBrk="1" hangingPunct="1"/>
            <a:r>
              <a:rPr lang="en-US" dirty="0" smtClean="0"/>
              <a:t>Class B</a:t>
            </a:r>
          </a:p>
          <a:p>
            <a:pPr lvl="2" eaLnBrk="1" hangingPunct="1"/>
            <a:r>
              <a:rPr lang="en-US" dirty="0" smtClean="0"/>
              <a:t>Medium number of networks</a:t>
            </a:r>
          </a:p>
          <a:p>
            <a:pPr lvl="2" eaLnBrk="1" hangingPunct="1"/>
            <a:r>
              <a:rPr lang="en-US" dirty="0" smtClean="0"/>
              <a:t>Medium number of hosts per network</a:t>
            </a:r>
          </a:p>
          <a:p>
            <a:pPr lvl="1" eaLnBrk="1" hangingPunct="1"/>
            <a:r>
              <a:rPr lang="en-US" dirty="0" smtClean="0"/>
              <a:t>Class C</a:t>
            </a:r>
          </a:p>
          <a:p>
            <a:pPr lvl="2" eaLnBrk="1" hangingPunct="1"/>
            <a:r>
              <a:rPr lang="en-US" dirty="0" smtClean="0"/>
              <a:t>Greatest number of networks</a:t>
            </a:r>
          </a:p>
          <a:p>
            <a:pPr lvl="2" eaLnBrk="1" hangingPunct="1"/>
            <a:r>
              <a:rPr lang="en-US" dirty="0" smtClean="0"/>
              <a:t>Each having a small number of hosts per network</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en-US" smtClean="0"/>
              <a:t>Class A</a:t>
            </a:r>
          </a:p>
        </p:txBody>
      </p:sp>
      <p:sp>
        <p:nvSpPr>
          <p:cNvPr id="40963" name="Rectangle 3"/>
          <p:cNvSpPr>
            <a:spLocks noGrp="1" noChangeArrowheads="1"/>
          </p:cNvSpPr>
          <p:nvPr>
            <p:ph type="body" idx="1"/>
          </p:nvPr>
        </p:nvSpPr>
        <p:spPr/>
        <p:txBody>
          <a:bodyPr/>
          <a:lstStyle/>
          <a:p>
            <a:pPr eaLnBrk="1" hangingPunct="1"/>
            <a:r>
              <a:rPr lang="en-US" dirty="0" smtClean="0">
                <a:solidFill>
                  <a:srgbClr val="00B050"/>
                </a:solidFill>
              </a:rPr>
              <a:t>Class A</a:t>
            </a:r>
          </a:p>
          <a:p>
            <a:pPr lvl="1" eaLnBrk="1" hangingPunct="1"/>
            <a:r>
              <a:rPr lang="en-US" dirty="0" smtClean="0"/>
              <a:t>Denoted by a </a:t>
            </a:r>
            <a:r>
              <a:rPr lang="en-US" dirty="0" smtClean="0">
                <a:solidFill>
                  <a:srgbClr val="00B050"/>
                </a:solidFill>
              </a:rPr>
              <a:t>0</a:t>
            </a:r>
            <a:r>
              <a:rPr lang="en-US" dirty="0" smtClean="0"/>
              <a:t> in the first (leftmost) bit of the address</a:t>
            </a:r>
          </a:p>
          <a:p>
            <a:pPr lvl="2" eaLnBrk="1" hangingPunct="1"/>
            <a:r>
              <a:rPr lang="en-US" dirty="0" smtClean="0"/>
              <a:t>Bits 1 through 7 denote the </a:t>
            </a:r>
            <a:r>
              <a:rPr lang="en-US" dirty="0" smtClean="0">
                <a:solidFill>
                  <a:srgbClr val="FF0000"/>
                </a:solidFill>
              </a:rPr>
              <a:t>network id</a:t>
            </a:r>
          </a:p>
          <a:p>
            <a:pPr lvl="2" eaLnBrk="1" hangingPunct="1"/>
            <a:r>
              <a:rPr lang="en-US" dirty="0" smtClean="0"/>
              <a:t>Bits 8 through 31 denote </a:t>
            </a:r>
            <a:r>
              <a:rPr lang="en-US" dirty="0" smtClean="0">
                <a:solidFill>
                  <a:srgbClr val="0070C0"/>
                </a:solidFill>
              </a:rPr>
              <a:t>host id</a:t>
            </a:r>
          </a:p>
          <a:p>
            <a:pPr lvl="1" eaLnBrk="1" hangingPunct="1"/>
            <a:r>
              <a:rPr lang="en-US" dirty="0" smtClean="0">
                <a:solidFill>
                  <a:srgbClr val="00B050"/>
                </a:solidFill>
              </a:rPr>
              <a:t>0</a:t>
            </a:r>
            <a:r>
              <a:rPr lang="en-US" dirty="0" smtClean="0">
                <a:solidFill>
                  <a:srgbClr val="FF0000"/>
                </a:solidFill>
              </a:rPr>
              <a:t>nnn </a:t>
            </a:r>
            <a:r>
              <a:rPr lang="en-US" dirty="0" err="1" smtClean="0">
                <a:solidFill>
                  <a:srgbClr val="FF0000"/>
                </a:solidFill>
              </a:rPr>
              <a:t>nnnn.</a:t>
            </a:r>
            <a:r>
              <a:rPr lang="en-US" dirty="0" err="1" smtClean="0">
                <a:solidFill>
                  <a:srgbClr val="0070C0"/>
                </a:solidFill>
              </a:rPr>
              <a:t>hhhh</a:t>
            </a:r>
            <a:r>
              <a:rPr lang="en-US" dirty="0" smtClean="0">
                <a:solidFill>
                  <a:srgbClr val="0070C0"/>
                </a:solidFill>
              </a:rPr>
              <a:t> </a:t>
            </a:r>
            <a:r>
              <a:rPr lang="en-US" dirty="0" err="1" smtClean="0">
                <a:solidFill>
                  <a:srgbClr val="0070C0"/>
                </a:solidFill>
              </a:rPr>
              <a:t>hhhh.hhhh</a:t>
            </a:r>
            <a:r>
              <a:rPr lang="en-US" dirty="0" smtClean="0">
                <a:solidFill>
                  <a:srgbClr val="0070C0"/>
                </a:solidFill>
              </a:rPr>
              <a:t> </a:t>
            </a:r>
            <a:r>
              <a:rPr lang="en-US" dirty="0" err="1" smtClean="0">
                <a:solidFill>
                  <a:srgbClr val="0070C0"/>
                </a:solidFill>
              </a:rPr>
              <a:t>hhhh.hhhh</a:t>
            </a:r>
            <a:r>
              <a:rPr lang="en-US" dirty="0" smtClean="0">
                <a:solidFill>
                  <a:srgbClr val="0070C0"/>
                </a:solidFill>
              </a:rPr>
              <a:t> </a:t>
            </a:r>
            <a:r>
              <a:rPr lang="en-US" dirty="0" err="1" smtClean="0">
                <a:solidFill>
                  <a:srgbClr val="0070C0"/>
                </a:solidFill>
              </a:rPr>
              <a:t>hhhh</a:t>
            </a:r>
            <a:endParaRPr lang="en-US" dirty="0" smtClean="0">
              <a:solidFill>
                <a:srgbClr val="0070C0"/>
              </a:solidFill>
            </a:endParaRPr>
          </a:p>
          <a:p>
            <a:pPr lvl="1" eaLnBrk="1" hangingPunct="1"/>
            <a:r>
              <a:rPr lang="en-US" dirty="0" smtClean="0"/>
              <a:t>The first octet will be in the range 0-127</a:t>
            </a:r>
          </a:p>
          <a:p>
            <a:pPr lvl="1" eaLnBrk="1" hangingPunct="1"/>
            <a:r>
              <a:rPr lang="en-US" dirty="0" smtClean="0"/>
              <a:t>Allows 126 unique network IDs</a:t>
            </a:r>
          </a:p>
          <a:p>
            <a:pPr lvl="2" eaLnBrk="1" hangingPunct="1"/>
            <a:r>
              <a:rPr lang="en-US" dirty="0" smtClean="0"/>
              <a:t>0 and 127 are special cases</a:t>
            </a:r>
          </a:p>
          <a:p>
            <a:pPr lvl="1" eaLnBrk="1" hangingPunct="1"/>
            <a:r>
              <a:rPr lang="en-US" dirty="0" smtClean="0"/>
              <a:t>Each network has 16,777,214 host IDs</a:t>
            </a:r>
          </a:p>
          <a:p>
            <a:pPr lvl="2" eaLnBrk="1" hangingPunct="1"/>
            <a:r>
              <a:rPr lang="en-US" dirty="0" smtClean="0"/>
              <a:t>0 and 16,777,215 are special cases</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en-US" smtClean="0"/>
              <a:t>Class B</a:t>
            </a:r>
          </a:p>
        </p:txBody>
      </p:sp>
      <p:sp>
        <p:nvSpPr>
          <p:cNvPr id="41987" name="Rectangle 3"/>
          <p:cNvSpPr>
            <a:spLocks noGrp="1" noChangeArrowheads="1"/>
          </p:cNvSpPr>
          <p:nvPr>
            <p:ph type="body" idx="1"/>
          </p:nvPr>
        </p:nvSpPr>
        <p:spPr>
          <a:xfrm>
            <a:off x="457200" y="1600200"/>
            <a:ext cx="8229600" cy="4876800"/>
          </a:xfrm>
        </p:spPr>
        <p:txBody>
          <a:bodyPr>
            <a:normAutofit lnSpcReduction="10000"/>
          </a:bodyPr>
          <a:lstStyle/>
          <a:p>
            <a:pPr eaLnBrk="1" hangingPunct="1"/>
            <a:r>
              <a:rPr lang="en-US" dirty="0" smtClean="0">
                <a:solidFill>
                  <a:srgbClr val="00B050"/>
                </a:solidFill>
              </a:rPr>
              <a:t>Class B</a:t>
            </a:r>
          </a:p>
          <a:p>
            <a:pPr lvl="1" eaLnBrk="1" hangingPunct="1"/>
            <a:r>
              <a:rPr lang="en-US" dirty="0" smtClean="0"/>
              <a:t>Denoted by a </a:t>
            </a:r>
            <a:r>
              <a:rPr lang="en-US" dirty="0" smtClean="0">
                <a:solidFill>
                  <a:srgbClr val="00B050"/>
                </a:solidFill>
              </a:rPr>
              <a:t>10</a:t>
            </a:r>
            <a:r>
              <a:rPr lang="en-US" dirty="0" smtClean="0"/>
              <a:t> in the first two bits of the address</a:t>
            </a:r>
          </a:p>
          <a:p>
            <a:pPr lvl="2" eaLnBrk="1" hangingPunct="1"/>
            <a:r>
              <a:rPr lang="en-US" dirty="0" smtClean="0"/>
              <a:t>Bits 2 through 16 denote the </a:t>
            </a:r>
            <a:r>
              <a:rPr lang="en-US" dirty="0" smtClean="0">
                <a:solidFill>
                  <a:srgbClr val="FF0000"/>
                </a:solidFill>
              </a:rPr>
              <a:t>network id</a:t>
            </a:r>
          </a:p>
          <a:p>
            <a:pPr lvl="3" eaLnBrk="1" hangingPunct="1"/>
            <a:r>
              <a:rPr lang="en-US" dirty="0" smtClean="0"/>
              <a:t>14 bits</a:t>
            </a:r>
          </a:p>
          <a:p>
            <a:pPr lvl="2" eaLnBrk="1" hangingPunct="1"/>
            <a:r>
              <a:rPr lang="en-US" dirty="0" smtClean="0"/>
              <a:t>Bits 16 through 31 denote </a:t>
            </a:r>
            <a:r>
              <a:rPr lang="en-US" dirty="0" smtClean="0">
                <a:solidFill>
                  <a:srgbClr val="0070C0"/>
                </a:solidFill>
              </a:rPr>
              <a:t>host id</a:t>
            </a:r>
          </a:p>
          <a:p>
            <a:pPr lvl="3" eaLnBrk="1" hangingPunct="1"/>
            <a:r>
              <a:rPr lang="en-US" dirty="0" smtClean="0"/>
              <a:t>16 bits</a:t>
            </a:r>
          </a:p>
          <a:p>
            <a:pPr lvl="1" eaLnBrk="1" hangingPunct="1"/>
            <a:r>
              <a:rPr lang="en-US" dirty="0" smtClean="0">
                <a:solidFill>
                  <a:srgbClr val="00B050"/>
                </a:solidFill>
              </a:rPr>
              <a:t>10</a:t>
            </a:r>
            <a:r>
              <a:rPr lang="en-US" dirty="0" smtClean="0">
                <a:solidFill>
                  <a:srgbClr val="FF0000"/>
                </a:solidFill>
              </a:rPr>
              <a:t>nn nnnn.nnnn nnnn</a:t>
            </a:r>
            <a:r>
              <a:rPr lang="en-US" dirty="0" smtClean="0"/>
              <a:t>.</a:t>
            </a:r>
            <a:r>
              <a:rPr lang="en-US" dirty="0" smtClean="0">
                <a:solidFill>
                  <a:srgbClr val="0070C0"/>
                </a:solidFill>
              </a:rPr>
              <a:t>hhhh hhhh.hhhh hhhh</a:t>
            </a:r>
          </a:p>
          <a:p>
            <a:pPr lvl="1" eaLnBrk="1" hangingPunct="1"/>
            <a:r>
              <a:rPr lang="en-US" dirty="0" smtClean="0">
                <a:solidFill>
                  <a:srgbClr val="0070C0"/>
                </a:solidFill>
              </a:rPr>
              <a:t>First 2 octets in the range 128.0 to 191.255 </a:t>
            </a:r>
          </a:p>
          <a:p>
            <a:pPr lvl="1" eaLnBrk="1" hangingPunct="1"/>
            <a:r>
              <a:rPr lang="en-US" dirty="0" smtClean="0"/>
              <a:t>14 bits </a:t>
            </a:r>
            <a:r>
              <a:rPr lang="en-US" dirty="0" smtClean="0">
                <a:sym typeface="Wingdings" pitchFamily="2" charset="2"/>
              </a:rPr>
              <a:t> </a:t>
            </a:r>
            <a:r>
              <a:rPr lang="en-US" dirty="0" smtClean="0"/>
              <a:t>16,384 Class B networks</a:t>
            </a:r>
          </a:p>
          <a:p>
            <a:pPr lvl="2" eaLnBrk="1" hangingPunct="1"/>
            <a:r>
              <a:rPr lang="en-US" dirty="0" smtClean="0"/>
              <a:t>16 bits </a:t>
            </a:r>
            <a:r>
              <a:rPr lang="en-US" dirty="0" smtClean="0">
                <a:sym typeface="Wingdings" pitchFamily="2" charset="2"/>
              </a:rPr>
              <a:t> e</a:t>
            </a:r>
            <a:r>
              <a:rPr lang="en-US" dirty="0" smtClean="0"/>
              <a:t>ach network can have 65,534 hosts </a:t>
            </a:r>
          </a:p>
          <a:p>
            <a:pPr lvl="3" eaLnBrk="1" hangingPunct="1"/>
            <a:r>
              <a:rPr lang="en-US" dirty="0" smtClean="0"/>
              <a:t>the first address and last address have special meaning</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en-US" smtClean="0"/>
              <a:t>Class C</a:t>
            </a:r>
          </a:p>
        </p:txBody>
      </p:sp>
      <p:sp>
        <p:nvSpPr>
          <p:cNvPr id="43011" name="Rectangle 3"/>
          <p:cNvSpPr>
            <a:spLocks noGrp="1" noChangeArrowheads="1"/>
          </p:cNvSpPr>
          <p:nvPr>
            <p:ph type="body" idx="1"/>
          </p:nvPr>
        </p:nvSpPr>
        <p:spPr/>
        <p:txBody>
          <a:bodyPr/>
          <a:lstStyle/>
          <a:p>
            <a:pPr eaLnBrk="1" hangingPunct="1"/>
            <a:r>
              <a:rPr lang="en-US" dirty="0" smtClean="0">
                <a:solidFill>
                  <a:srgbClr val="00B050"/>
                </a:solidFill>
              </a:rPr>
              <a:t>Class C</a:t>
            </a:r>
          </a:p>
          <a:p>
            <a:pPr lvl="1" eaLnBrk="1" hangingPunct="1"/>
            <a:r>
              <a:rPr lang="en-US" dirty="0" smtClean="0"/>
              <a:t>Denoted by a </a:t>
            </a:r>
            <a:r>
              <a:rPr lang="en-US" dirty="0" smtClean="0">
                <a:solidFill>
                  <a:srgbClr val="00B050"/>
                </a:solidFill>
              </a:rPr>
              <a:t>110</a:t>
            </a:r>
            <a:r>
              <a:rPr lang="en-US" dirty="0" smtClean="0"/>
              <a:t> in the first three bits of the address</a:t>
            </a:r>
          </a:p>
          <a:p>
            <a:pPr lvl="2" eaLnBrk="1" hangingPunct="1"/>
            <a:r>
              <a:rPr lang="en-US" dirty="0" smtClean="0"/>
              <a:t>Bits 3 through 24 denote the </a:t>
            </a:r>
            <a:r>
              <a:rPr lang="en-US" dirty="0" smtClean="0">
                <a:solidFill>
                  <a:srgbClr val="FF0000"/>
                </a:solidFill>
              </a:rPr>
              <a:t>network id</a:t>
            </a:r>
          </a:p>
          <a:p>
            <a:pPr lvl="3" eaLnBrk="1" hangingPunct="1"/>
            <a:r>
              <a:rPr lang="en-US" dirty="0" smtClean="0"/>
              <a:t>21 bits</a:t>
            </a:r>
          </a:p>
          <a:p>
            <a:pPr lvl="2" eaLnBrk="1" hangingPunct="1"/>
            <a:r>
              <a:rPr lang="en-US" dirty="0" smtClean="0"/>
              <a:t>Bits 25 through 31 denote </a:t>
            </a:r>
            <a:r>
              <a:rPr lang="en-US" dirty="0" smtClean="0">
                <a:solidFill>
                  <a:srgbClr val="0070C0"/>
                </a:solidFill>
              </a:rPr>
              <a:t>host id</a:t>
            </a:r>
          </a:p>
          <a:p>
            <a:pPr lvl="3" eaLnBrk="1" hangingPunct="1"/>
            <a:r>
              <a:rPr lang="en-US" dirty="0" smtClean="0"/>
              <a:t>8 bits</a:t>
            </a:r>
          </a:p>
          <a:p>
            <a:pPr lvl="1" eaLnBrk="1" hangingPunct="1"/>
            <a:r>
              <a:rPr lang="en-US" dirty="0" smtClean="0">
                <a:solidFill>
                  <a:srgbClr val="00B050"/>
                </a:solidFill>
              </a:rPr>
              <a:t>110</a:t>
            </a:r>
            <a:r>
              <a:rPr lang="en-US" dirty="0" smtClean="0">
                <a:solidFill>
                  <a:srgbClr val="FF0000"/>
                </a:solidFill>
              </a:rPr>
              <a:t>n nnnn.nnnn nnnn.nnnn nnnn</a:t>
            </a:r>
            <a:r>
              <a:rPr lang="en-US" dirty="0" smtClean="0"/>
              <a:t>.</a:t>
            </a:r>
            <a:r>
              <a:rPr lang="en-US" dirty="0" smtClean="0">
                <a:solidFill>
                  <a:srgbClr val="0070C0"/>
                </a:solidFill>
              </a:rPr>
              <a:t>hhhh hhhh</a:t>
            </a:r>
          </a:p>
          <a:p>
            <a:pPr lvl="1" eaLnBrk="1" hangingPunct="1"/>
            <a:r>
              <a:rPr lang="en-US" dirty="0" smtClean="0">
                <a:solidFill>
                  <a:srgbClr val="0070C0"/>
                </a:solidFill>
              </a:rPr>
              <a:t>First 3 octets in range 192.0.0 to 223.255.255</a:t>
            </a:r>
          </a:p>
          <a:p>
            <a:pPr lvl="1" eaLnBrk="1" hangingPunct="1"/>
            <a:r>
              <a:rPr lang="en-US" dirty="0" smtClean="0"/>
              <a:t>21 bits </a:t>
            </a:r>
            <a:r>
              <a:rPr lang="en-US" dirty="0" smtClean="0">
                <a:sym typeface="Wingdings" pitchFamily="2" charset="2"/>
              </a:rPr>
              <a:t> </a:t>
            </a:r>
            <a:r>
              <a:rPr lang="en-US" dirty="0" smtClean="0"/>
              <a:t>2,097,152  Class C networks</a:t>
            </a:r>
          </a:p>
          <a:p>
            <a:pPr lvl="2" eaLnBrk="1" hangingPunct="1"/>
            <a:r>
              <a:rPr lang="en-US" dirty="0" smtClean="0"/>
              <a:t>8 bits </a:t>
            </a:r>
            <a:r>
              <a:rPr lang="en-US" dirty="0" smtClean="0">
                <a:sym typeface="Wingdings" pitchFamily="2" charset="2"/>
              </a:rPr>
              <a:t> e</a:t>
            </a:r>
            <a:r>
              <a:rPr lang="en-US" dirty="0" smtClean="0"/>
              <a:t>ach network can have 254 hosts </a:t>
            </a:r>
          </a:p>
          <a:p>
            <a:pPr lvl="3" eaLnBrk="1" hangingPunct="1"/>
            <a:r>
              <a:rPr lang="en-US" dirty="0" smtClean="0"/>
              <a:t>0 and 255 are special cases</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en-US" smtClean="0"/>
              <a:t>Class D</a:t>
            </a:r>
          </a:p>
        </p:txBody>
      </p:sp>
      <p:sp>
        <p:nvSpPr>
          <p:cNvPr id="44035" name="Rectangle 3"/>
          <p:cNvSpPr>
            <a:spLocks noGrp="1" noChangeArrowheads="1"/>
          </p:cNvSpPr>
          <p:nvPr>
            <p:ph type="body" idx="1"/>
          </p:nvPr>
        </p:nvSpPr>
        <p:spPr/>
        <p:txBody>
          <a:bodyPr/>
          <a:lstStyle/>
          <a:p>
            <a:pPr eaLnBrk="1" hangingPunct="1"/>
            <a:r>
              <a:rPr lang="en-US" dirty="0" smtClean="0">
                <a:solidFill>
                  <a:srgbClr val="00B050"/>
                </a:solidFill>
              </a:rPr>
              <a:t>Class D</a:t>
            </a:r>
          </a:p>
          <a:p>
            <a:pPr lvl="1" eaLnBrk="1" hangingPunct="1"/>
            <a:r>
              <a:rPr lang="en-US" dirty="0" smtClean="0"/>
              <a:t>“Multicast”</a:t>
            </a:r>
          </a:p>
          <a:p>
            <a:pPr lvl="1" eaLnBrk="1" hangingPunct="1"/>
            <a:r>
              <a:rPr lang="en-US" dirty="0" smtClean="0"/>
              <a:t>Denoted by a </a:t>
            </a:r>
            <a:r>
              <a:rPr lang="en-US" dirty="0" smtClean="0">
                <a:solidFill>
                  <a:srgbClr val="00B050"/>
                </a:solidFill>
              </a:rPr>
              <a:t>1110</a:t>
            </a:r>
            <a:r>
              <a:rPr lang="en-US" dirty="0" smtClean="0"/>
              <a:t> in the first four bits of the address</a:t>
            </a:r>
          </a:p>
          <a:p>
            <a:pPr lvl="1" eaLnBrk="1" hangingPunct="1"/>
            <a:r>
              <a:rPr lang="en-US" dirty="0" smtClean="0">
                <a:solidFill>
                  <a:srgbClr val="00B050"/>
                </a:solidFill>
              </a:rPr>
              <a:t>1110</a:t>
            </a:r>
            <a:r>
              <a:rPr lang="en-US" dirty="0" smtClean="0"/>
              <a:t> </a:t>
            </a:r>
            <a:r>
              <a:rPr lang="en-US" sz="1600" dirty="0" smtClean="0"/>
              <a:t>mmmm.mmmm mmmm.mmmm mmmm.mmmm mmmm</a:t>
            </a:r>
          </a:p>
          <a:p>
            <a:pPr lvl="1" eaLnBrk="1" hangingPunct="1"/>
            <a:r>
              <a:rPr lang="en-US" sz="1600" dirty="0" smtClean="0"/>
              <a:t>Address range is 224.0.0.0 to 239.255.255.255</a:t>
            </a:r>
          </a:p>
          <a:p>
            <a:pPr lvl="1" eaLnBrk="1" hangingPunct="1"/>
            <a:endParaRPr lang="en-US" dirty="0" smtClean="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smtClean="0"/>
              <a:t>Class E</a:t>
            </a:r>
          </a:p>
        </p:txBody>
      </p:sp>
      <p:sp>
        <p:nvSpPr>
          <p:cNvPr id="45059" name="Rectangle 3"/>
          <p:cNvSpPr>
            <a:spLocks noGrp="1" noChangeArrowheads="1"/>
          </p:cNvSpPr>
          <p:nvPr>
            <p:ph type="body" idx="1"/>
          </p:nvPr>
        </p:nvSpPr>
        <p:spPr>
          <a:xfrm>
            <a:off x="457200" y="1600200"/>
            <a:ext cx="8382000" cy="4530725"/>
          </a:xfrm>
        </p:spPr>
        <p:txBody>
          <a:bodyPr/>
          <a:lstStyle/>
          <a:p>
            <a:pPr eaLnBrk="1" hangingPunct="1"/>
            <a:r>
              <a:rPr lang="en-US" dirty="0" smtClean="0">
                <a:solidFill>
                  <a:srgbClr val="00B050"/>
                </a:solidFill>
              </a:rPr>
              <a:t>Class E</a:t>
            </a:r>
          </a:p>
          <a:p>
            <a:pPr lvl="1" eaLnBrk="1" hangingPunct="1"/>
            <a:r>
              <a:rPr lang="en-US" dirty="0" smtClean="0"/>
              <a:t>Experimental</a:t>
            </a:r>
          </a:p>
          <a:p>
            <a:pPr lvl="1" eaLnBrk="1" hangingPunct="1"/>
            <a:r>
              <a:rPr lang="en-US" dirty="0" smtClean="0"/>
              <a:t>Denoted by a </a:t>
            </a:r>
            <a:r>
              <a:rPr lang="en-US" dirty="0" smtClean="0">
                <a:solidFill>
                  <a:srgbClr val="00B050"/>
                </a:solidFill>
              </a:rPr>
              <a:t>1111</a:t>
            </a:r>
            <a:r>
              <a:rPr lang="en-US" dirty="0" smtClean="0"/>
              <a:t> in the first four bits of the address</a:t>
            </a:r>
          </a:p>
          <a:p>
            <a:pPr lvl="1" eaLnBrk="1" hangingPunct="1"/>
            <a:r>
              <a:rPr lang="en-US" dirty="0" smtClean="0">
                <a:solidFill>
                  <a:srgbClr val="00B050"/>
                </a:solidFill>
              </a:rPr>
              <a:t>1111</a:t>
            </a:r>
            <a:r>
              <a:rPr lang="en-US" dirty="0" smtClean="0"/>
              <a:t> rrrr.rrrr rrrr.rrrr rrrr.rrrr rrrr</a:t>
            </a:r>
          </a:p>
          <a:p>
            <a:pPr lvl="1" eaLnBrk="1" hangingPunct="1"/>
            <a:r>
              <a:rPr lang="en-US" dirty="0" smtClean="0"/>
              <a:t>Address range is 240.0.0.0 to 255.255.255.255</a:t>
            </a:r>
          </a:p>
          <a:p>
            <a:pPr lvl="1" eaLnBrk="1" hangingPunct="1"/>
            <a:endParaRPr lang="en-US" dirty="0" smtClean="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Network "rules"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Only machines in the </a:t>
            </a:r>
            <a:r>
              <a:rPr lang="en-US" dirty="0" smtClean="0">
                <a:solidFill>
                  <a:srgbClr val="FF0000"/>
                </a:solidFill>
              </a:rPr>
              <a:t>same</a:t>
            </a:r>
            <a:r>
              <a:rPr lang="en-US" dirty="0" smtClean="0"/>
              <a:t> </a:t>
            </a:r>
            <a:r>
              <a:rPr lang="en-US" dirty="0" smtClean="0">
                <a:solidFill>
                  <a:srgbClr val="FF0000"/>
                </a:solidFill>
              </a:rPr>
              <a:t>network</a:t>
            </a:r>
            <a:r>
              <a:rPr lang="en-US" dirty="0" smtClean="0"/>
              <a:t> can directly communicate with each other</a:t>
            </a:r>
          </a:p>
          <a:p>
            <a:pPr lvl="1"/>
            <a:r>
              <a:rPr lang="en-US" dirty="0" smtClean="0"/>
              <a:t>E.g.</a:t>
            </a:r>
          </a:p>
          <a:p>
            <a:pPr lvl="2"/>
            <a:r>
              <a:rPr lang="en-US" dirty="0" smtClean="0"/>
              <a:t>Class C network</a:t>
            </a:r>
          </a:p>
          <a:p>
            <a:pPr lvl="3"/>
            <a:r>
              <a:rPr lang="en-US" dirty="0" smtClean="0">
                <a:solidFill>
                  <a:srgbClr val="00B050"/>
                </a:solidFill>
              </a:rPr>
              <a:t>110</a:t>
            </a:r>
            <a:r>
              <a:rPr lang="en-US" dirty="0" smtClean="0">
                <a:solidFill>
                  <a:srgbClr val="FF0000"/>
                </a:solidFill>
              </a:rPr>
              <a:t>n </a:t>
            </a:r>
            <a:r>
              <a:rPr lang="en-US" dirty="0" err="1" smtClean="0">
                <a:solidFill>
                  <a:srgbClr val="FF0000"/>
                </a:solidFill>
              </a:rPr>
              <a:t>nnnn.nnnn</a:t>
            </a:r>
            <a:r>
              <a:rPr lang="en-US" dirty="0" smtClean="0">
                <a:solidFill>
                  <a:srgbClr val="FF0000"/>
                </a:solidFill>
              </a:rPr>
              <a:t> </a:t>
            </a:r>
            <a:r>
              <a:rPr lang="en-US" dirty="0" err="1" smtClean="0">
                <a:solidFill>
                  <a:srgbClr val="FF0000"/>
                </a:solidFill>
              </a:rPr>
              <a:t>nnnn.nnnn</a:t>
            </a:r>
            <a:r>
              <a:rPr lang="en-US" dirty="0" smtClean="0">
                <a:solidFill>
                  <a:srgbClr val="FF0000"/>
                </a:solidFill>
              </a:rPr>
              <a:t> </a:t>
            </a:r>
            <a:r>
              <a:rPr lang="en-US" dirty="0" err="1" smtClean="0">
                <a:solidFill>
                  <a:srgbClr val="FF0000"/>
                </a:solidFill>
              </a:rPr>
              <a:t>nnnn</a:t>
            </a:r>
            <a:r>
              <a:rPr lang="en-US" dirty="0" err="1" smtClean="0"/>
              <a:t>.</a:t>
            </a:r>
            <a:r>
              <a:rPr lang="en-US" dirty="0" err="1" smtClean="0">
                <a:solidFill>
                  <a:srgbClr val="0070C0"/>
                </a:solidFill>
              </a:rPr>
              <a:t>hhhh</a:t>
            </a:r>
            <a:r>
              <a:rPr lang="en-US" dirty="0" smtClean="0">
                <a:solidFill>
                  <a:srgbClr val="0070C0"/>
                </a:solidFill>
              </a:rPr>
              <a:t> </a:t>
            </a:r>
            <a:r>
              <a:rPr lang="en-US" dirty="0" err="1" smtClean="0">
                <a:solidFill>
                  <a:srgbClr val="0070C0"/>
                </a:solidFill>
              </a:rPr>
              <a:t>hhhh</a:t>
            </a:r>
            <a:endParaRPr lang="en-US" dirty="0" smtClean="0">
              <a:solidFill>
                <a:srgbClr val="0070C0"/>
              </a:solidFill>
            </a:endParaRPr>
          </a:p>
          <a:p>
            <a:pPr lvl="3"/>
            <a:r>
              <a:rPr lang="en-US" dirty="0" smtClean="0"/>
              <a:t>Only machines with an IP address with the matching </a:t>
            </a:r>
            <a:r>
              <a:rPr lang="en-US" dirty="0" smtClean="0">
                <a:solidFill>
                  <a:srgbClr val="FF0000"/>
                </a:solidFill>
              </a:rPr>
              <a:t>n</a:t>
            </a:r>
            <a:r>
              <a:rPr lang="en-US" dirty="0" smtClean="0"/>
              <a:t> bits!</a:t>
            </a:r>
          </a:p>
          <a:p>
            <a:pPr lvl="2"/>
            <a:r>
              <a:rPr lang="en-US" dirty="0" smtClean="0">
                <a:solidFill>
                  <a:srgbClr val="00B0F0"/>
                </a:solidFill>
              </a:rPr>
              <a:t>192.168.1</a:t>
            </a:r>
            <a:r>
              <a:rPr lang="en-US" dirty="0" smtClean="0"/>
              <a:t>.1</a:t>
            </a:r>
          </a:p>
          <a:p>
            <a:pPr lvl="3"/>
            <a:r>
              <a:rPr lang="en-US" b="1" dirty="0" smtClean="0"/>
              <a:t>Can</a:t>
            </a:r>
            <a:r>
              <a:rPr lang="en-US" dirty="0" smtClean="0"/>
              <a:t> communicate with:</a:t>
            </a:r>
          </a:p>
          <a:p>
            <a:pPr lvl="4"/>
            <a:r>
              <a:rPr lang="en-US" dirty="0" smtClean="0">
                <a:solidFill>
                  <a:srgbClr val="00B0F0"/>
                </a:solidFill>
              </a:rPr>
              <a:t>192.168.1</a:t>
            </a:r>
            <a:r>
              <a:rPr lang="en-US" dirty="0" smtClean="0"/>
              <a:t>.25</a:t>
            </a:r>
          </a:p>
          <a:p>
            <a:pPr lvl="4"/>
            <a:r>
              <a:rPr lang="en-US" dirty="0" smtClean="0">
                <a:solidFill>
                  <a:srgbClr val="00B0F0"/>
                </a:solidFill>
              </a:rPr>
              <a:t>192.168.1</a:t>
            </a:r>
            <a:r>
              <a:rPr lang="en-US" dirty="0" smtClean="0"/>
              <a:t>.103</a:t>
            </a:r>
          </a:p>
          <a:p>
            <a:pPr lvl="4"/>
            <a:r>
              <a:rPr lang="en-US" dirty="0" smtClean="0">
                <a:solidFill>
                  <a:srgbClr val="00B0F0"/>
                </a:solidFill>
              </a:rPr>
              <a:t>192.168.1</a:t>
            </a:r>
            <a:r>
              <a:rPr lang="en-US" dirty="0" smtClean="0"/>
              <a:t>.244</a:t>
            </a:r>
          </a:p>
          <a:p>
            <a:pPr lvl="4"/>
            <a:r>
              <a:rPr lang="en-US" dirty="0" smtClean="0"/>
              <a:t>Etc.</a:t>
            </a:r>
          </a:p>
          <a:p>
            <a:pPr lvl="3"/>
            <a:r>
              <a:rPr lang="en-US" b="1" dirty="0" smtClean="0"/>
              <a:t>Cannot</a:t>
            </a:r>
            <a:r>
              <a:rPr lang="en-US" dirty="0" smtClean="0"/>
              <a:t> directly communicate with:</a:t>
            </a:r>
          </a:p>
          <a:p>
            <a:pPr lvl="4"/>
            <a:r>
              <a:rPr lang="en-US" dirty="0" smtClean="0">
                <a:solidFill>
                  <a:srgbClr val="00B0F0"/>
                </a:solidFill>
              </a:rPr>
              <a:t>192.168.</a:t>
            </a:r>
            <a:r>
              <a:rPr lang="en-US" dirty="0" smtClean="0">
                <a:solidFill>
                  <a:srgbClr val="FF0000"/>
                </a:solidFill>
              </a:rPr>
              <a:t>2</a:t>
            </a:r>
            <a:r>
              <a:rPr lang="en-US" dirty="0" smtClean="0"/>
              <a:t>.1 (different Class C network)</a:t>
            </a:r>
          </a:p>
          <a:p>
            <a:pPr lvl="4"/>
            <a:r>
              <a:rPr lang="en-US" dirty="0" smtClean="0">
                <a:solidFill>
                  <a:srgbClr val="FFC000"/>
                </a:solidFill>
              </a:rPr>
              <a:t>172.16</a:t>
            </a:r>
            <a:r>
              <a:rPr lang="en-US" dirty="0" smtClean="0"/>
              <a:t>.1.1 (different Class altogether)</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en-US" smtClean="0"/>
              <a:t>Subnetworks</a:t>
            </a:r>
          </a:p>
        </p:txBody>
      </p:sp>
      <p:sp>
        <p:nvSpPr>
          <p:cNvPr id="46083" name="Rectangle 3"/>
          <p:cNvSpPr>
            <a:spLocks noGrp="1" noChangeArrowheads="1"/>
          </p:cNvSpPr>
          <p:nvPr>
            <p:ph type="body" idx="1"/>
          </p:nvPr>
        </p:nvSpPr>
        <p:spPr>
          <a:xfrm>
            <a:off x="457200" y="1600200"/>
            <a:ext cx="8382000" cy="4530725"/>
          </a:xfrm>
        </p:spPr>
        <p:txBody>
          <a:bodyPr>
            <a:normAutofit fontScale="92500" lnSpcReduction="10000"/>
          </a:bodyPr>
          <a:lstStyle/>
          <a:p>
            <a:pPr eaLnBrk="1" hangingPunct="1"/>
            <a:r>
              <a:rPr lang="en-US" dirty="0" smtClean="0"/>
              <a:t>Can split a network into smaller sub groups</a:t>
            </a:r>
          </a:p>
          <a:p>
            <a:pPr lvl="1" eaLnBrk="1" hangingPunct="1"/>
            <a:r>
              <a:rPr lang="en-US" dirty="0" smtClean="0"/>
              <a:t>Physical reasons</a:t>
            </a:r>
          </a:p>
          <a:p>
            <a:pPr lvl="2" eaLnBrk="1" hangingPunct="1"/>
            <a:r>
              <a:rPr lang="en-US" dirty="0" smtClean="0"/>
              <a:t>Computers in different buildings or campuses</a:t>
            </a:r>
          </a:p>
          <a:p>
            <a:pPr lvl="1" eaLnBrk="1" hangingPunct="1"/>
            <a:r>
              <a:rPr lang="en-US" dirty="0" smtClean="0"/>
              <a:t>Logical reasons</a:t>
            </a:r>
          </a:p>
          <a:p>
            <a:pPr lvl="2" eaLnBrk="1" hangingPunct="1"/>
            <a:r>
              <a:rPr lang="en-US" dirty="0" smtClean="0"/>
              <a:t>Computers belonging to different parts of a business</a:t>
            </a:r>
          </a:p>
          <a:p>
            <a:pPr lvl="1" eaLnBrk="1" hangingPunct="1"/>
            <a:r>
              <a:rPr lang="en-US" dirty="0" smtClean="0"/>
              <a:t>Security reasons</a:t>
            </a:r>
          </a:p>
          <a:p>
            <a:pPr lvl="2" eaLnBrk="1" hangingPunct="1"/>
            <a:r>
              <a:rPr lang="en-US" dirty="0" smtClean="0"/>
              <a:t>Don’t want engineering to get to financial data</a:t>
            </a:r>
          </a:p>
          <a:p>
            <a:pPr lvl="1" eaLnBrk="1" hangingPunct="1"/>
            <a:r>
              <a:rPr lang="en-US" dirty="0" smtClean="0"/>
              <a:t>Performance reasons</a:t>
            </a:r>
          </a:p>
          <a:p>
            <a:pPr lvl="2" eaLnBrk="1" hangingPunct="1"/>
            <a:r>
              <a:rPr lang="en-US" dirty="0" smtClean="0"/>
              <a:t>Don’t respond to messages not meant for a group</a:t>
            </a:r>
          </a:p>
          <a:p>
            <a:pPr eaLnBrk="1" hangingPunct="1"/>
            <a:r>
              <a:rPr lang="en-US" dirty="0" smtClean="0"/>
              <a:t>Accomplished with a </a:t>
            </a:r>
            <a:r>
              <a:rPr lang="en-US" i="1" dirty="0" smtClean="0">
                <a:solidFill>
                  <a:srgbClr val="FF0000"/>
                </a:solidFill>
              </a:rPr>
              <a:t>subnet mask</a:t>
            </a:r>
          </a:p>
          <a:p>
            <a:pPr lvl="1" eaLnBrk="1" hangingPunct="1"/>
            <a:r>
              <a:rPr lang="en-US" dirty="0" smtClean="0"/>
              <a:t>Different Classes have different </a:t>
            </a:r>
            <a:r>
              <a:rPr lang="en-US" i="1" dirty="0" smtClean="0">
                <a:solidFill>
                  <a:srgbClr val="FF0000"/>
                </a:solidFill>
              </a:rPr>
              <a:t>default</a:t>
            </a:r>
            <a:r>
              <a:rPr lang="en-US" dirty="0" smtClean="0"/>
              <a:t> subnet masks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smtClean="0"/>
              <a:t>Physical Network Technologies</a:t>
            </a:r>
          </a:p>
        </p:txBody>
      </p:sp>
      <p:sp>
        <p:nvSpPr>
          <p:cNvPr id="6147" name="Rectangle 3"/>
          <p:cNvSpPr>
            <a:spLocks noGrp="1" noChangeArrowheads="1"/>
          </p:cNvSpPr>
          <p:nvPr>
            <p:ph type="body" idx="1"/>
          </p:nvPr>
        </p:nvSpPr>
        <p:spPr/>
        <p:txBody>
          <a:bodyPr/>
          <a:lstStyle/>
          <a:p>
            <a:pPr eaLnBrk="1" hangingPunct="1"/>
            <a:r>
              <a:rPr lang="en-US" dirty="0" smtClean="0"/>
              <a:t>Circuit Switched Network</a:t>
            </a:r>
          </a:p>
          <a:p>
            <a:pPr lvl="1" eaLnBrk="1" hangingPunct="1"/>
            <a:r>
              <a:rPr lang="en-US" dirty="0" smtClean="0"/>
              <a:t>Connection oriented</a:t>
            </a:r>
          </a:p>
          <a:p>
            <a:pPr lvl="2" eaLnBrk="1" hangingPunct="1"/>
            <a:r>
              <a:rPr lang="en-US" dirty="0" smtClean="0"/>
              <a:t>Establish a solid, “permanent” connection before communication</a:t>
            </a:r>
          </a:p>
          <a:p>
            <a:pPr lvl="2" eaLnBrk="1" hangingPunct="1"/>
            <a:r>
              <a:rPr lang="en-US" dirty="0" smtClean="0"/>
              <a:t>Circuit is reserved for exclusive use during the whole communication</a:t>
            </a:r>
          </a:p>
          <a:p>
            <a:pPr lvl="2" eaLnBrk="1" hangingPunct="1"/>
            <a:r>
              <a:rPr lang="en-US" dirty="0" smtClean="0"/>
              <a:t>Example: POTS: Plain Old Telephone Service</a:t>
            </a:r>
          </a:p>
          <a:p>
            <a:pPr eaLnBrk="1" hangingPunct="1"/>
            <a:r>
              <a:rPr lang="en-US" dirty="0" smtClean="0"/>
              <a:t>Packet Switched Network</a:t>
            </a:r>
          </a:p>
          <a:p>
            <a:pPr lvl="1" eaLnBrk="1" hangingPunct="1"/>
            <a:r>
              <a:rPr lang="en-US" dirty="0" smtClean="0"/>
              <a:t>Store forward network</a:t>
            </a:r>
          </a:p>
          <a:p>
            <a:pPr lvl="2" eaLnBrk="1" hangingPunct="1"/>
            <a:r>
              <a:rPr lang="en-US" dirty="0" smtClean="0"/>
              <a:t>Packet(s) sent from node to node</a:t>
            </a:r>
          </a:p>
          <a:p>
            <a:pPr lvl="2" eaLnBrk="1" hangingPunct="1"/>
            <a:r>
              <a:rPr lang="en-US" dirty="0" smtClean="0"/>
              <a:t>Intermediate nodes store and then pass to next node</a:t>
            </a:r>
          </a:p>
          <a:p>
            <a:pPr lvl="2" eaLnBrk="1" hangingPunct="1"/>
            <a:r>
              <a:rPr lang="en-US" dirty="0" smtClean="0"/>
              <a:t>Circuits only established to pass packet to next node</a:t>
            </a:r>
          </a:p>
          <a:p>
            <a:pPr lvl="2" eaLnBrk="1" hangingPunct="1"/>
            <a:r>
              <a:rPr lang="en-US" dirty="0" smtClean="0"/>
              <a:t>Examples: Post Office, Internet</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r>
              <a:rPr lang="en-US" smtClean="0"/>
              <a:t>Subnets	</a:t>
            </a:r>
          </a:p>
        </p:txBody>
      </p:sp>
      <p:sp>
        <p:nvSpPr>
          <p:cNvPr id="47107" name="Rectangle 3"/>
          <p:cNvSpPr>
            <a:spLocks noGrp="1" noChangeArrowheads="1"/>
          </p:cNvSpPr>
          <p:nvPr>
            <p:ph type="body" idx="1"/>
          </p:nvPr>
        </p:nvSpPr>
        <p:spPr>
          <a:xfrm>
            <a:off x="381000" y="1600200"/>
            <a:ext cx="8534400" cy="4530725"/>
          </a:xfrm>
        </p:spPr>
        <p:txBody>
          <a:bodyPr/>
          <a:lstStyle/>
          <a:p>
            <a:pPr eaLnBrk="1" hangingPunct="1"/>
            <a:r>
              <a:rPr lang="en-US" dirty="0" smtClean="0"/>
              <a:t>Only addresses in the </a:t>
            </a:r>
            <a:r>
              <a:rPr lang="en-US" dirty="0" smtClean="0">
                <a:solidFill>
                  <a:srgbClr val="FF0000"/>
                </a:solidFill>
              </a:rPr>
              <a:t>same network </a:t>
            </a:r>
            <a:r>
              <a:rPr lang="en-US" u="sng" dirty="0" smtClean="0"/>
              <a:t>and</a:t>
            </a:r>
            <a:r>
              <a:rPr lang="en-US" dirty="0" smtClean="0"/>
              <a:t> </a:t>
            </a:r>
            <a:r>
              <a:rPr lang="en-US" dirty="0" smtClean="0">
                <a:solidFill>
                  <a:srgbClr val="FF0000"/>
                </a:solidFill>
              </a:rPr>
              <a:t>same subnet </a:t>
            </a:r>
            <a:r>
              <a:rPr lang="en-US" dirty="0" smtClean="0"/>
              <a:t>can directly talk with each other</a:t>
            </a:r>
          </a:p>
          <a:p>
            <a:pPr lvl="1" eaLnBrk="1" hangingPunct="1"/>
            <a:r>
              <a:rPr lang="en-US" dirty="0" smtClean="0"/>
              <a:t>Really just the same subnet</a:t>
            </a:r>
          </a:p>
          <a:p>
            <a:pPr eaLnBrk="1" hangingPunct="1"/>
            <a:r>
              <a:rPr lang="en-US" dirty="0" smtClean="0">
                <a:sym typeface="Wingdings" pitchFamily="2" charset="2"/>
              </a:rPr>
              <a:t></a:t>
            </a:r>
          </a:p>
          <a:p>
            <a:pPr lvl="1" eaLnBrk="1" hangingPunct="1"/>
            <a:r>
              <a:rPr lang="en-US" dirty="0" smtClean="0">
                <a:sym typeface="Wingdings" pitchFamily="2" charset="2"/>
              </a:rPr>
              <a:t>192.168.1.2 can access 192.168.1.242</a:t>
            </a:r>
          </a:p>
          <a:p>
            <a:pPr lvl="2" eaLnBrk="1" hangingPunct="1"/>
            <a:r>
              <a:rPr lang="en-US" dirty="0" smtClean="0">
                <a:sym typeface="Wingdings" pitchFamily="2" charset="2"/>
              </a:rPr>
              <a:t>Same network!</a:t>
            </a:r>
            <a:endParaRPr lang="en-US" dirty="0" smtClean="0"/>
          </a:p>
          <a:p>
            <a:pPr lvl="1" eaLnBrk="1" hangingPunct="1"/>
            <a:r>
              <a:rPr lang="en-US" dirty="0" smtClean="0"/>
              <a:t>192.168.1.2 cannot directly access:</a:t>
            </a:r>
          </a:p>
          <a:p>
            <a:pPr lvl="2" eaLnBrk="1" hangingPunct="1"/>
            <a:r>
              <a:rPr lang="en-US" dirty="0" smtClean="0"/>
              <a:t>192.168.2.1 with a the default subnet of 255.255.255.0</a:t>
            </a:r>
          </a:p>
          <a:p>
            <a:pPr lvl="2" eaLnBrk="1" hangingPunct="1"/>
            <a:r>
              <a:rPr lang="en-US" dirty="0" smtClean="0"/>
              <a:t>Different network!</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r>
              <a:rPr lang="en-US" smtClean="0"/>
              <a:t>Subnet Masks</a:t>
            </a:r>
          </a:p>
        </p:txBody>
      </p:sp>
      <p:sp>
        <p:nvSpPr>
          <p:cNvPr id="48131" name="Rectangle 3"/>
          <p:cNvSpPr>
            <a:spLocks noGrp="1" noChangeArrowheads="1"/>
          </p:cNvSpPr>
          <p:nvPr>
            <p:ph type="body" idx="1"/>
          </p:nvPr>
        </p:nvSpPr>
        <p:spPr>
          <a:xfrm>
            <a:off x="457200" y="1600200"/>
            <a:ext cx="8686800" cy="4530725"/>
          </a:xfrm>
        </p:spPr>
        <p:txBody>
          <a:bodyPr/>
          <a:lstStyle/>
          <a:p>
            <a:pPr eaLnBrk="1" hangingPunct="1"/>
            <a:r>
              <a:rPr lang="en-US" dirty="0" smtClean="0"/>
              <a:t>Divided into two parts:</a:t>
            </a:r>
          </a:p>
          <a:p>
            <a:pPr lvl="1" eaLnBrk="1" hangingPunct="1"/>
            <a:r>
              <a:rPr lang="en-US" dirty="0" smtClean="0"/>
              <a:t>Network address part</a:t>
            </a:r>
          </a:p>
          <a:p>
            <a:pPr lvl="1" eaLnBrk="1" hangingPunct="1"/>
            <a:r>
              <a:rPr lang="en-US" dirty="0" smtClean="0"/>
              <a:t>Host address part</a:t>
            </a:r>
          </a:p>
          <a:p>
            <a:pPr eaLnBrk="1" hangingPunct="1"/>
            <a:r>
              <a:rPr lang="en-US" dirty="0" smtClean="0"/>
              <a:t>Denotes which part of the address is for</a:t>
            </a:r>
          </a:p>
          <a:p>
            <a:pPr lvl="1" eaLnBrk="1" hangingPunct="1"/>
            <a:r>
              <a:rPr lang="en-US" dirty="0" smtClean="0"/>
              <a:t>Network ID (subnet) </a:t>
            </a:r>
          </a:p>
          <a:p>
            <a:pPr lvl="1" eaLnBrk="1" hangingPunct="1"/>
            <a:r>
              <a:rPr lang="en-US" dirty="0" smtClean="0"/>
              <a:t>Host ID (within the subnet)</a:t>
            </a:r>
          </a:p>
          <a:p>
            <a:pPr eaLnBrk="1" hangingPunct="1"/>
            <a:r>
              <a:rPr lang="en-US" dirty="0" smtClean="0"/>
              <a:t>An IPv4 subnet mask has 32 bits to match the 32 IP address bits</a:t>
            </a:r>
          </a:p>
          <a:p>
            <a:pPr lvl="1" eaLnBrk="1" hangingPunct="1"/>
            <a:r>
              <a:rPr lang="en-US" dirty="0" smtClean="0"/>
              <a:t>Uses same dotted notation as network addresses</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hangingPunct="1"/>
            <a:r>
              <a:rPr lang="en-US" dirty="0" smtClean="0"/>
              <a:t>Default Subnet Masks</a:t>
            </a:r>
          </a:p>
        </p:txBody>
      </p:sp>
      <p:sp>
        <p:nvSpPr>
          <p:cNvPr id="49155" name="Rectangle 3"/>
          <p:cNvSpPr>
            <a:spLocks noGrp="1" noChangeArrowheads="1"/>
          </p:cNvSpPr>
          <p:nvPr>
            <p:ph type="body" idx="1"/>
          </p:nvPr>
        </p:nvSpPr>
        <p:spPr>
          <a:xfrm>
            <a:off x="457200" y="1524000"/>
            <a:ext cx="8229600" cy="5334000"/>
          </a:xfrm>
        </p:spPr>
        <p:txBody>
          <a:bodyPr>
            <a:normAutofit fontScale="70000" lnSpcReduction="20000"/>
          </a:bodyPr>
          <a:lstStyle/>
          <a:p>
            <a:pPr eaLnBrk="1" hangingPunct="1"/>
            <a:r>
              <a:rPr lang="en-US" dirty="0" smtClean="0"/>
              <a:t>Default subnet mask for a Class A network</a:t>
            </a:r>
          </a:p>
          <a:p>
            <a:pPr lvl="1" eaLnBrk="1" hangingPunct="1"/>
            <a:r>
              <a:rPr lang="en-US" dirty="0" smtClean="0">
                <a:solidFill>
                  <a:srgbClr val="FF0000"/>
                </a:solidFill>
              </a:rPr>
              <a:t>Network:</a:t>
            </a:r>
          </a:p>
          <a:p>
            <a:pPr lvl="2" eaLnBrk="1" hangingPunct="1"/>
            <a:r>
              <a:rPr lang="en-US" dirty="0" smtClean="0">
                <a:solidFill>
                  <a:srgbClr val="00B050"/>
                </a:solidFill>
              </a:rPr>
              <a:t>0</a:t>
            </a:r>
            <a:r>
              <a:rPr lang="en-US" dirty="0" smtClean="0">
                <a:solidFill>
                  <a:srgbClr val="FF0000"/>
                </a:solidFill>
              </a:rPr>
              <a:t>nnn </a:t>
            </a:r>
            <a:r>
              <a:rPr lang="en-US" dirty="0" err="1" smtClean="0">
                <a:solidFill>
                  <a:srgbClr val="FF0000"/>
                </a:solidFill>
              </a:rPr>
              <a:t>nnnn.</a:t>
            </a:r>
            <a:r>
              <a:rPr lang="en-US" dirty="0" err="1" smtClean="0">
                <a:solidFill>
                  <a:srgbClr val="0070C0"/>
                </a:solidFill>
              </a:rPr>
              <a:t>hhhh</a:t>
            </a:r>
            <a:r>
              <a:rPr lang="en-US" dirty="0" smtClean="0">
                <a:solidFill>
                  <a:srgbClr val="0070C0"/>
                </a:solidFill>
              </a:rPr>
              <a:t> </a:t>
            </a:r>
            <a:r>
              <a:rPr lang="en-US" dirty="0" err="1" smtClean="0">
                <a:solidFill>
                  <a:srgbClr val="0070C0"/>
                </a:solidFill>
              </a:rPr>
              <a:t>hhhh.hhhh</a:t>
            </a:r>
            <a:r>
              <a:rPr lang="en-US" dirty="0" smtClean="0">
                <a:solidFill>
                  <a:srgbClr val="0070C0"/>
                </a:solidFill>
              </a:rPr>
              <a:t> </a:t>
            </a:r>
            <a:r>
              <a:rPr lang="en-US" dirty="0" err="1" smtClean="0">
                <a:solidFill>
                  <a:srgbClr val="0070C0"/>
                </a:solidFill>
              </a:rPr>
              <a:t>hhhh.hhhh</a:t>
            </a:r>
            <a:r>
              <a:rPr lang="en-US" dirty="0" smtClean="0">
                <a:solidFill>
                  <a:srgbClr val="0070C0"/>
                </a:solidFill>
              </a:rPr>
              <a:t> </a:t>
            </a:r>
            <a:r>
              <a:rPr lang="en-US" dirty="0" err="1" smtClean="0">
                <a:solidFill>
                  <a:srgbClr val="0070C0"/>
                </a:solidFill>
              </a:rPr>
              <a:t>hhhh</a:t>
            </a:r>
            <a:endParaRPr lang="en-US" dirty="0" smtClean="0">
              <a:solidFill>
                <a:srgbClr val="0070C0"/>
              </a:solidFill>
            </a:endParaRPr>
          </a:p>
          <a:p>
            <a:pPr lvl="1" eaLnBrk="1" hangingPunct="1"/>
            <a:r>
              <a:rPr lang="en-US" dirty="0" smtClean="0">
                <a:solidFill>
                  <a:srgbClr val="0070C0"/>
                </a:solidFill>
              </a:rPr>
              <a:t>Subnet:</a:t>
            </a:r>
          </a:p>
          <a:p>
            <a:pPr lvl="2" eaLnBrk="1" hangingPunct="1"/>
            <a:r>
              <a:rPr lang="en-US" dirty="0" smtClean="0">
                <a:solidFill>
                  <a:srgbClr val="FF0000"/>
                </a:solidFill>
              </a:rPr>
              <a:t>1111 1111</a:t>
            </a:r>
            <a:r>
              <a:rPr lang="en-US" dirty="0" smtClean="0"/>
              <a:t>.0000 0000.0000 0000.0000 0000</a:t>
            </a:r>
          </a:p>
          <a:p>
            <a:pPr lvl="2" eaLnBrk="1" hangingPunct="1"/>
            <a:r>
              <a:rPr lang="en-US" dirty="0" smtClean="0"/>
              <a:t>255.0.0.0</a:t>
            </a:r>
          </a:p>
          <a:p>
            <a:pPr lvl="2" eaLnBrk="1" hangingPunct="1"/>
            <a:r>
              <a:rPr lang="en-US" dirty="0" smtClean="0"/>
              <a:t>FF.00.00.00</a:t>
            </a:r>
          </a:p>
          <a:p>
            <a:pPr eaLnBrk="1" hangingPunct="1"/>
            <a:r>
              <a:rPr lang="en-US" dirty="0" smtClean="0"/>
              <a:t>Default subnet mask for a Class B network</a:t>
            </a:r>
          </a:p>
          <a:p>
            <a:pPr lvl="1" eaLnBrk="1" hangingPunct="1"/>
            <a:r>
              <a:rPr lang="en-US" dirty="0" smtClean="0">
                <a:solidFill>
                  <a:srgbClr val="FF0000"/>
                </a:solidFill>
              </a:rPr>
              <a:t>Network:</a:t>
            </a:r>
          </a:p>
          <a:p>
            <a:pPr lvl="2" eaLnBrk="1" hangingPunct="1"/>
            <a:r>
              <a:rPr lang="en-US" dirty="0" smtClean="0">
                <a:solidFill>
                  <a:srgbClr val="00B050"/>
                </a:solidFill>
              </a:rPr>
              <a:t>10</a:t>
            </a:r>
            <a:r>
              <a:rPr lang="en-US" dirty="0" smtClean="0">
                <a:solidFill>
                  <a:srgbClr val="FF0000"/>
                </a:solidFill>
              </a:rPr>
              <a:t>nn </a:t>
            </a:r>
            <a:r>
              <a:rPr lang="en-US" dirty="0" err="1" smtClean="0">
                <a:solidFill>
                  <a:srgbClr val="FF0000"/>
                </a:solidFill>
              </a:rPr>
              <a:t>nnnn.nnnn</a:t>
            </a:r>
            <a:r>
              <a:rPr lang="en-US" dirty="0" smtClean="0">
                <a:solidFill>
                  <a:srgbClr val="FF0000"/>
                </a:solidFill>
              </a:rPr>
              <a:t> </a:t>
            </a:r>
            <a:r>
              <a:rPr lang="en-US" dirty="0" err="1" smtClean="0">
                <a:solidFill>
                  <a:srgbClr val="FF0000"/>
                </a:solidFill>
              </a:rPr>
              <a:t>nnnn</a:t>
            </a:r>
            <a:r>
              <a:rPr lang="en-US" dirty="0" err="1" smtClean="0"/>
              <a:t>.</a:t>
            </a:r>
            <a:r>
              <a:rPr lang="en-US" dirty="0" err="1" smtClean="0">
                <a:solidFill>
                  <a:srgbClr val="0070C0"/>
                </a:solidFill>
              </a:rPr>
              <a:t>hhhh</a:t>
            </a:r>
            <a:r>
              <a:rPr lang="en-US" dirty="0" smtClean="0">
                <a:solidFill>
                  <a:srgbClr val="0070C0"/>
                </a:solidFill>
              </a:rPr>
              <a:t> </a:t>
            </a:r>
            <a:r>
              <a:rPr lang="en-US" dirty="0" err="1" smtClean="0">
                <a:solidFill>
                  <a:srgbClr val="0070C0"/>
                </a:solidFill>
              </a:rPr>
              <a:t>hhhh.hhhh</a:t>
            </a:r>
            <a:r>
              <a:rPr lang="en-US" dirty="0" smtClean="0">
                <a:solidFill>
                  <a:srgbClr val="0070C0"/>
                </a:solidFill>
              </a:rPr>
              <a:t> </a:t>
            </a:r>
            <a:r>
              <a:rPr lang="en-US" dirty="0" err="1" smtClean="0">
                <a:solidFill>
                  <a:srgbClr val="0070C0"/>
                </a:solidFill>
              </a:rPr>
              <a:t>hhhh</a:t>
            </a:r>
            <a:endParaRPr lang="en-US" dirty="0" smtClean="0"/>
          </a:p>
          <a:p>
            <a:pPr lvl="1" eaLnBrk="1" hangingPunct="1"/>
            <a:r>
              <a:rPr lang="en-US" dirty="0" smtClean="0">
                <a:solidFill>
                  <a:srgbClr val="0070C0"/>
                </a:solidFill>
              </a:rPr>
              <a:t>Subnet:</a:t>
            </a:r>
          </a:p>
          <a:p>
            <a:pPr lvl="2" eaLnBrk="1" hangingPunct="1"/>
            <a:r>
              <a:rPr lang="en-US" dirty="0" smtClean="0">
                <a:solidFill>
                  <a:srgbClr val="FF0000"/>
                </a:solidFill>
              </a:rPr>
              <a:t>1111 1111.1111 1111</a:t>
            </a:r>
            <a:r>
              <a:rPr lang="en-US" dirty="0" smtClean="0"/>
              <a:t>.0000 0000.0000 0000</a:t>
            </a:r>
          </a:p>
          <a:p>
            <a:pPr lvl="2" eaLnBrk="1" hangingPunct="1"/>
            <a:r>
              <a:rPr lang="en-US" dirty="0" smtClean="0"/>
              <a:t>255.255.0.0</a:t>
            </a:r>
          </a:p>
          <a:p>
            <a:pPr lvl="2" eaLnBrk="1" hangingPunct="1"/>
            <a:r>
              <a:rPr lang="en-US" dirty="0" smtClean="0"/>
              <a:t>FF.FF.00.00</a:t>
            </a:r>
          </a:p>
          <a:p>
            <a:pPr eaLnBrk="1" hangingPunct="1"/>
            <a:r>
              <a:rPr lang="en-US" dirty="0" smtClean="0"/>
              <a:t>Default subnet mask for a Class C network</a:t>
            </a:r>
          </a:p>
          <a:p>
            <a:pPr lvl="1" eaLnBrk="1" hangingPunct="1"/>
            <a:r>
              <a:rPr lang="en-US" dirty="0" smtClean="0">
                <a:solidFill>
                  <a:srgbClr val="FF0000"/>
                </a:solidFill>
              </a:rPr>
              <a:t>Network:</a:t>
            </a:r>
          </a:p>
          <a:p>
            <a:pPr lvl="2" eaLnBrk="1" hangingPunct="1"/>
            <a:r>
              <a:rPr lang="en-US" dirty="0" smtClean="0">
                <a:solidFill>
                  <a:srgbClr val="00B050"/>
                </a:solidFill>
              </a:rPr>
              <a:t>001</a:t>
            </a:r>
            <a:r>
              <a:rPr lang="en-US" dirty="0" smtClean="0">
                <a:solidFill>
                  <a:srgbClr val="FF0000"/>
                </a:solidFill>
              </a:rPr>
              <a:t>n </a:t>
            </a:r>
            <a:r>
              <a:rPr lang="en-US" dirty="0" err="1" smtClean="0">
                <a:solidFill>
                  <a:srgbClr val="FF0000"/>
                </a:solidFill>
              </a:rPr>
              <a:t>nnnn.nnnn</a:t>
            </a:r>
            <a:r>
              <a:rPr lang="en-US" dirty="0" smtClean="0">
                <a:solidFill>
                  <a:srgbClr val="FF0000"/>
                </a:solidFill>
              </a:rPr>
              <a:t> </a:t>
            </a:r>
            <a:r>
              <a:rPr lang="en-US" dirty="0" err="1" smtClean="0">
                <a:solidFill>
                  <a:srgbClr val="FF0000"/>
                </a:solidFill>
              </a:rPr>
              <a:t>nnnn.nnnn</a:t>
            </a:r>
            <a:r>
              <a:rPr lang="en-US" dirty="0" smtClean="0">
                <a:solidFill>
                  <a:srgbClr val="FF0000"/>
                </a:solidFill>
              </a:rPr>
              <a:t> </a:t>
            </a:r>
            <a:r>
              <a:rPr lang="en-US" dirty="0" err="1" smtClean="0">
                <a:solidFill>
                  <a:srgbClr val="FF0000"/>
                </a:solidFill>
              </a:rPr>
              <a:t>nnnn</a:t>
            </a:r>
            <a:r>
              <a:rPr lang="en-US" dirty="0" err="1" smtClean="0"/>
              <a:t>.</a:t>
            </a:r>
            <a:r>
              <a:rPr lang="en-US" dirty="0" err="1" smtClean="0">
                <a:solidFill>
                  <a:srgbClr val="0070C0"/>
                </a:solidFill>
              </a:rPr>
              <a:t>hhhh</a:t>
            </a:r>
            <a:r>
              <a:rPr lang="en-US" dirty="0" smtClean="0">
                <a:solidFill>
                  <a:srgbClr val="0070C0"/>
                </a:solidFill>
              </a:rPr>
              <a:t> </a:t>
            </a:r>
            <a:r>
              <a:rPr lang="en-US" dirty="0" err="1" smtClean="0">
                <a:solidFill>
                  <a:srgbClr val="0070C0"/>
                </a:solidFill>
              </a:rPr>
              <a:t>hhhh</a:t>
            </a:r>
            <a:endParaRPr lang="en-US" dirty="0" smtClean="0"/>
          </a:p>
          <a:p>
            <a:pPr lvl="1" eaLnBrk="1" hangingPunct="1"/>
            <a:r>
              <a:rPr lang="en-US" dirty="0" smtClean="0">
                <a:solidFill>
                  <a:srgbClr val="0070C0"/>
                </a:solidFill>
              </a:rPr>
              <a:t>Subnet:</a:t>
            </a:r>
          </a:p>
          <a:p>
            <a:pPr lvl="2" eaLnBrk="1" hangingPunct="1"/>
            <a:r>
              <a:rPr lang="en-US" dirty="0" smtClean="0">
                <a:solidFill>
                  <a:srgbClr val="FF0000"/>
                </a:solidFill>
              </a:rPr>
              <a:t>1111 1111.1111 1111.1111 1111</a:t>
            </a:r>
            <a:r>
              <a:rPr lang="en-US" dirty="0" smtClean="0"/>
              <a:t>.0000 0000</a:t>
            </a:r>
          </a:p>
          <a:p>
            <a:pPr lvl="2" eaLnBrk="1" hangingPunct="1"/>
            <a:r>
              <a:rPr lang="en-US" dirty="0" smtClean="0"/>
              <a:t>255.255.255.0</a:t>
            </a:r>
          </a:p>
          <a:p>
            <a:pPr lvl="2" eaLnBrk="1" hangingPunct="1"/>
            <a:r>
              <a:rPr lang="en-US" dirty="0" smtClean="0"/>
              <a:t>FF.FF.FF.00</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dirty="0" smtClean="0"/>
              <a:t>Subnet Mask Notes</a:t>
            </a:r>
          </a:p>
        </p:txBody>
      </p:sp>
      <p:sp>
        <p:nvSpPr>
          <p:cNvPr id="50179" name="Rectangle 3"/>
          <p:cNvSpPr>
            <a:spLocks noGrp="1" noChangeArrowheads="1"/>
          </p:cNvSpPr>
          <p:nvPr>
            <p:ph type="body" idx="1"/>
          </p:nvPr>
        </p:nvSpPr>
        <p:spPr/>
        <p:txBody>
          <a:bodyPr/>
          <a:lstStyle/>
          <a:p>
            <a:pPr eaLnBrk="1" hangingPunct="1">
              <a:lnSpc>
                <a:spcPct val="90000"/>
              </a:lnSpc>
            </a:pPr>
            <a:r>
              <a:rPr lang="en-US" dirty="0" smtClean="0"/>
              <a:t>1s are always first, 0s are always last</a:t>
            </a:r>
          </a:p>
          <a:p>
            <a:pPr eaLnBrk="1" hangingPunct="1">
              <a:lnSpc>
                <a:spcPct val="90000"/>
              </a:lnSpc>
            </a:pPr>
            <a:r>
              <a:rPr lang="en-US" dirty="0" smtClean="0"/>
              <a:t>Subnet mask cannot be “broken”</a:t>
            </a:r>
          </a:p>
          <a:p>
            <a:pPr lvl="1" eaLnBrk="1" hangingPunct="1">
              <a:lnSpc>
                <a:spcPct val="90000"/>
              </a:lnSpc>
            </a:pPr>
            <a:r>
              <a:rPr lang="en-US" dirty="0" smtClean="0"/>
              <a:t>That is the 1s and 0s cannot be interwoven</a:t>
            </a:r>
          </a:p>
          <a:p>
            <a:pPr eaLnBrk="1" hangingPunct="1">
              <a:lnSpc>
                <a:spcPct val="90000"/>
              </a:lnSpc>
            </a:pPr>
            <a:r>
              <a:rPr lang="en-US" dirty="0" smtClean="0"/>
              <a:t>The following subnet mask is </a:t>
            </a:r>
            <a:r>
              <a:rPr lang="en-US" b="1" i="1" dirty="0" smtClean="0">
                <a:solidFill>
                  <a:srgbClr val="FF0000"/>
                </a:solidFill>
              </a:rPr>
              <a:t>illegal</a:t>
            </a:r>
            <a:r>
              <a:rPr lang="en-US" dirty="0" smtClean="0"/>
              <a:t>:</a:t>
            </a:r>
          </a:p>
          <a:p>
            <a:pPr lvl="1" eaLnBrk="1" hangingPunct="1">
              <a:lnSpc>
                <a:spcPct val="90000"/>
              </a:lnSpc>
            </a:pPr>
            <a:r>
              <a:rPr lang="en-US" dirty="0" smtClean="0">
                <a:solidFill>
                  <a:srgbClr val="FF0000"/>
                </a:solidFill>
              </a:rPr>
              <a:t>11111111</a:t>
            </a:r>
            <a:r>
              <a:rPr lang="en-US" dirty="0" smtClean="0"/>
              <a:t> </a:t>
            </a:r>
            <a:r>
              <a:rPr lang="en-US" dirty="0" smtClean="0">
                <a:solidFill>
                  <a:srgbClr val="0070C0"/>
                </a:solidFill>
              </a:rPr>
              <a:t>0000</a:t>
            </a:r>
            <a:r>
              <a:rPr lang="en-US" dirty="0" smtClean="0">
                <a:solidFill>
                  <a:srgbClr val="FF0000"/>
                </a:solidFill>
              </a:rPr>
              <a:t>1111 1111</a:t>
            </a:r>
            <a:r>
              <a:rPr lang="en-US" dirty="0" smtClean="0">
                <a:solidFill>
                  <a:srgbClr val="0070C0"/>
                </a:solidFill>
              </a:rPr>
              <a:t>0000 00000000</a:t>
            </a:r>
          </a:p>
          <a:p>
            <a:pPr lvl="1" eaLnBrk="1" hangingPunct="1">
              <a:lnSpc>
                <a:spcPct val="90000"/>
              </a:lnSpc>
            </a:pPr>
            <a:r>
              <a:rPr lang="en-US" dirty="0" smtClean="0"/>
              <a:t>Note the string of 1s after some 0s</a:t>
            </a:r>
          </a:p>
          <a:p>
            <a:pPr eaLnBrk="1" hangingPunct="1">
              <a:lnSpc>
                <a:spcPct val="90000"/>
              </a:lnSpc>
            </a:pPr>
            <a:r>
              <a:rPr lang="en-US" dirty="0" smtClean="0"/>
              <a:t>The following are </a:t>
            </a:r>
            <a:r>
              <a:rPr lang="en-US" b="1" i="1" dirty="0" smtClean="0">
                <a:solidFill>
                  <a:srgbClr val="92D050"/>
                </a:solidFill>
              </a:rPr>
              <a:t>legal</a:t>
            </a:r>
            <a:r>
              <a:rPr lang="en-US" dirty="0" smtClean="0"/>
              <a:t>:</a:t>
            </a:r>
          </a:p>
          <a:p>
            <a:pPr lvl="1" eaLnBrk="1" hangingPunct="1">
              <a:lnSpc>
                <a:spcPct val="90000"/>
              </a:lnSpc>
            </a:pPr>
            <a:r>
              <a:rPr lang="en-US" dirty="0" smtClean="0">
                <a:solidFill>
                  <a:srgbClr val="FF0000"/>
                </a:solidFill>
              </a:rPr>
              <a:t>1111</a:t>
            </a:r>
            <a:r>
              <a:rPr lang="en-US" dirty="0" smtClean="0">
                <a:solidFill>
                  <a:srgbClr val="0070C0"/>
                </a:solidFill>
              </a:rPr>
              <a:t>0000 00000000 00000000 00000000</a:t>
            </a:r>
          </a:p>
          <a:p>
            <a:pPr lvl="1" eaLnBrk="1" hangingPunct="1">
              <a:lnSpc>
                <a:spcPct val="90000"/>
              </a:lnSpc>
            </a:pPr>
            <a:r>
              <a:rPr lang="en-US" dirty="0" smtClean="0">
                <a:solidFill>
                  <a:srgbClr val="FF0000"/>
                </a:solidFill>
              </a:rPr>
              <a:t>11111111 11111111 1</a:t>
            </a:r>
            <a:r>
              <a:rPr lang="en-US" dirty="0" smtClean="0">
                <a:solidFill>
                  <a:srgbClr val="0070C0"/>
                </a:solidFill>
              </a:rPr>
              <a:t>0000000 00000000</a:t>
            </a:r>
          </a:p>
          <a:p>
            <a:pPr lvl="1" eaLnBrk="1" hangingPunct="1">
              <a:lnSpc>
                <a:spcPct val="90000"/>
              </a:lnSpc>
            </a:pPr>
            <a:r>
              <a:rPr lang="en-US" dirty="0" smtClean="0">
                <a:solidFill>
                  <a:srgbClr val="FF0000"/>
                </a:solidFill>
              </a:rPr>
              <a:t>11111111 11111111 11111111 11111</a:t>
            </a:r>
            <a:r>
              <a:rPr lang="en-US" dirty="0" smtClean="0">
                <a:solidFill>
                  <a:srgbClr val="0070C0"/>
                </a:solidFill>
              </a:rPr>
              <a:t>000</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hangingPunct="1"/>
            <a:r>
              <a:rPr lang="en-US" smtClean="0"/>
              <a:t>Shorthand notation</a:t>
            </a:r>
          </a:p>
        </p:txBody>
      </p:sp>
      <p:sp>
        <p:nvSpPr>
          <p:cNvPr id="51203" name="Rectangle 3"/>
          <p:cNvSpPr>
            <a:spLocks noGrp="1" noChangeArrowheads="1"/>
          </p:cNvSpPr>
          <p:nvPr>
            <p:ph type="body" idx="1"/>
          </p:nvPr>
        </p:nvSpPr>
        <p:spPr>
          <a:xfrm>
            <a:off x="457200" y="1524000"/>
            <a:ext cx="8686800" cy="5334000"/>
          </a:xfrm>
        </p:spPr>
        <p:txBody>
          <a:bodyPr>
            <a:normAutofit fontScale="92500" lnSpcReduction="20000"/>
          </a:bodyPr>
          <a:lstStyle/>
          <a:p>
            <a:pPr eaLnBrk="1" hangingPunct="1"/>
            <a:r>
              <a:rPr lang="en-US" sz="2400" dirty="0" smtClean="0"/>
              <a:t>Shorthand notation</a:t>
            </a:r>
          </a:p>
          <a:p>
            <a:pPr lvl="1" eaLnBrk="1" hangingPunct="1"/>
            <a:r>
              <a:rPr lang="en-US" sz="2000" dirty="0" smtClean="0"/>
              <a:t>Since:</a:t>
            </a:r>
          </a:p>
          <a:p>
            <a:pPr lvl="2" eaLnBrk="1" hangingPunct="1"/>
            <a:r>
              <a:rPr lang="en-US" sz="1600" dirty="0" smtClean="0"/>
              <a:t>Strings of 1s and 0s cannot be broken</a:t>
            </a:r>
          </a:p>
          <a:p>
            <a:pPr lvl="2" eaLnBrk="1" hangingPunct="1"/>
            <a:r>
              <a:rPr lang="en-US" sz="1600" dirty="0" smtClean="0"/>
              <a:t>1s must be </a:t>
            </a:r>
            <a:r>
              <a:rPr lang="en-US" sz="1600" i="1" dirty="0" smtClean="0"/>
              <a:t>always</a:t>
            </a:r>
            <a:r>
              <a:rPr lang="en-US" sz="1600" dirty="0" smtClean="0"/>
              <a:t> first</a:t>
            </a:r>
          </a:p>
          <a:p>
            <a:pPr lvl="1" eaLnBrk="1" hangingPunct="1"/>
            <a:r>
              <a:rPr lang="en-US" sz="2000" dirty="0" smtClean="0"/>
              <a:t>/ convention can be used</a:t>
            </a:r>
          </a:p>
          <a:p>
            <a:pPr lvl="2" eaLnBrk="1" hangingPunct="1"/>
            <a:r>
              <a:rPr lang="en-US" sz="1600" dirty="0" smtClean="0"/>
              <a:t>Slash (/) followed by the number of 1s in the mask</a:t>
            </a:r>
          </a:p>
          <a:p>
            <a:pPr eaLnBrk="1" hangingPunct="1"/>
            <a:r>
              <a:rPr lang="en-US" sz="2400" dirty="0" smtClean="0"/>
              <a:t>Mask examples:</a:t>
            </a:r>
          </a:p>
          <a:p>
            <a:pPr lvl="1" eaLnBrk="1" hangingPunct="1"/>
            <a:r>
              <a:rPr lang="en-US" sz="2000" dirty="0" smtClean="0">
                <a:latin typeface="Courier New" panose="02070309020205020404" pitchFamily="49" charset="0"/>
                <a:cs typeface="Courier New" panose="02070309020205020404" pitchFamily="49" charset="0"/>
              </a:rPr>
              <a:t>255.255.255.0 </a:t>
            </a:r>
            <a:r>
              <a:rPr lang="en-US" sz="2000" dirty="0" smtClean="0">
                <a:latin typeface="Courier New" panose="02070309020205020404" pitchFamily="49" charset="0"/>
                <a:cs typeface="Courier New" panose="02070309020205020404" pitchFamily="49" charset="0"/>
                <a:sym typeface="Wingdings" pitchFamily="2" charset="2"/>
              </a:rPr>
              <a:t> /24</a:t>
            </a:r>
          </a:p>
          <a:p>
            <a:pPr lvl="1" eaLnBrk="1" hangingPunct="1"/>
            <a:r>
              <a:rPr lang="en-US" sz="2000" dirty="0" smtClean="0">
                <a:latin typeface="Courier New" panose="02070309020205020404" pitchFamily="49" charset="0"/>
                <a:cs typeface="Courier New" panose="02070309020205020404" pitchFamily="49" charset="0"/>
                <a:sym typeface="Wingdings" pitchFamily="2" charset="2"/>
              </a:rPr>
              <a:t>255.255.0.0  /16</a:t>
            </a:r>
          </a:p>
          <a:p>
            <a:pPr lvl="1" eaLnBrk="1" hangingPunct="1"/>
            <a:r>
              <a:rPr lang="en-US" sz="2000" dirty="0" smtClean="0">
                <a:latin typeface="Courier New" panose="02070309020205020404" pitchFamily="49" charset="0"/>
                <a:cs typeface="Courier New" panose="02070309020205020404" pitchFamily="49" charset="0"/>
                <a:sym typeface="Wingdings" pitchFamily="2" charset="2"/>
              </a:rPr>
              <a:t>255.0.0.0  /8</a:t>
            </a:r>
          </a:p>
          <a:p>
            <a:pPr lvl="1" eaLnBrk="1" hangingPunct="1"/>
            <a:r>
              <a:rPr lang="en-US" sz="2000" dirty="0" smtClean="0">
                <a:latin typeface="Courier New" panose="02070309020205020404" pitchFamily="49" charset="0"/>
                <a:cs typeface="Courier New" panose="02070309020205020404" pitchFamily="49" charset="0"/>
              </a:rPr>
              <a:t>255.255.255.128 </a:t>
            </a:r>
            <a:r>
              <a:rPr lang="en-US" sz="2000" dirty="0" smtClean="0">
                <a:latin typeface="Courier New" panose="02070309020205020404" pitchFamily="49" charset="0"/>
                <a:cs typeface="Courier New" panose="02070309020205020404" pitchFamily="49" charset="0"/>
                <a:sym typeface="Wingdings" pitchFamily="2" charset="2"/>
              </a:rPr>
              <a:t> </a:t>
            </a:r>
            <a:r>
              <a:rPr lang="en-US" sz="2000" dirty="0" smtClean="0">
                <a:solidFill>
                  <a:srgbClr val="FF0000"/>
                </a:solidFill>
                <a:latin typeface="Courier New" panose="02070309020205020404" pitchFamily="49" charset="0"/>
                <a:cs typeface="Courier New" panose="02070309020205020404" pitchFamily="49" charset="0"/>
                <a:sym typeface="Wingdings" pitchFamily="2" charset="2"/>
              </a:rPr>
              <a:t>/25</a:t>
            </a:r>
          </a:p>
          <a:p>
            <a:pPr lvl="2" eaLnBrk="1" hangingPunct="1"/>
            <a:r>
              <a:rPr lang="en-US" sz="1800" dirty="0" smtClean="0">
                <a:solidFill>
                  <a:srgbClr val="FF0000"/>
                </a:solidFill>
                <a:latin typeface="Courier New" pitchFamily="49" charset="0"/>
                <a:cs typeface="Courier New" pitchFamily="49" charset="0"/>
                <a:sym typeface="Wingdings" pitchFamily="2" charset="2"/>
              </a:rPr>
              <a:t>11111111 11111111 11111111 1</a:t>
            </a:r>
            <a:r>
              <a:rPr lang="en-US" sz="1800" dirty="0" smtClean="0">
                <a:solidFill>
                  <a:srgbClr val="0070C0"/>
                </a:solidFill>
                <a:latin typeface="Courier New" pitchFamily="49" charset="0"/>
                <a:cs typeface="Courier New" pitchFamily="49" charset="0"/>
                <a:sym typeface="Wingdings" pitchFamily="2" charset="2"/>
              </a:rPr>
              <a:t>0000000</a:t>
            </a:r>
          </a:p>
          <a:p>
            <a:pPr lvl="1" eaLnBrk="1" hangingPunct="1"/>
            <a:r>
              <a:rPr lang="en-US" sz="2000" dirty="0" smtClean="0">
                <a:latin typeface="Courier New" panose="02070309020205020404" pitchFamily="49" charset="0"/>
                <a:cs typeface="Courier New" panose="02070309020205020404" pitchFamily="49" charset="0"/>
              </a:rPr>
              <a:t>255.255.255.192 </a:t>
            </a:r>
            <a:r>
              <a:rPr lang="en-US" sz="2000" dirty="0" smtClean="0">
                <a:latin typeface="Courier New" panose="02070309020205020404" pitchFamily="49" charset="0"/>
                <a:cs typeface="Courier New" panose="02070309020205020404" pitchFamily="49" charset="0"/>
                <a:sym typeface="Wingdings" pitchFamily="2" charset="2"/>
              </a:rPr>
              <a:t> </a:t>
            </a:r>
            <a:r>
              <a:rPr lang="en-US" sz="2000" dirty="0" smtClean="0">
                <a:solidFill>
                  <a:srgbClr val="FF0000"/>
                </a:solidFill>
                <a:latin typeface="Courier New" panose="02070309020205020404" pitchFamily="49" charset="0"/>
                <a:cs typeface="Courier New" panose="02070309020205020404" pitchFamily="49" charset="0"/>
                <a:sym typeface="Wingdings" pitchFamily="2" charset="2"/>
              </a:rPr>
              <a:t>/26</a:t>
            </a:r>
          </a:p>
          <a:p>
            <a:pPr lvl="2" eaLnBrk="1" hangingPunct="1"/>
            <a:r>
              <a:rPr lang="en-US" sz="1800" dirty="0" smtClean="0">
                <a:solidFill>
                  <a:srgbClr val="FF0000"/>
                </a:solidFill>
                <a:latin typeface="Courier New" pitchFamily="49" charset="0"/>
                <a:cs typeface="Courier New" pitchFamily="49" charset="0"/>
              </a:rPr>
              <a:t>11111111 11111111 11111111 11</a:t>
            </a:r>
            <a:r>
              <a:rPr lang="en-US" sz="1800" dirty="0" smtClean="0">
                <a:solidFill>
                  <a:srgbClr val="0070C0"/>
                </a:solidFill>
                <a:latin typeface="Courier New" pitchFamily="49" charset="0"/>
                <a:cs typeface="Courier New" pitchFamily="49" charset="0"/>
              </a:rPr>
              <a:t>000000</a:t>
            </a:r>
          </a:p>
          <a:p>
            <a:pPr lvl="1" eaLnBrk="1" hangingPunct="1"/>
            <a:r>
              <a:rPr lang="en-US" sz="2000" dirty="0" smtClean="0">
                <a:latin typeface="Courier New" panose="02070309020205020404" pitchFamily="49" charset="0"/>
                <a:cs typeface="Courier New" panose="02070309020205020404" pitchFamily="49" charset="0"/>
              </a:rPr>
              <a:t>255.128.0.0 </a:t>
            </a:r>
            <a:r>
              <a:rPr lang="en-US" sz="2000" dirty="0" smtClean="0">
                <a:latin typeface="Courier New" panose="02070309020205020404" pitchFamily="49" charset="0"/>
                <a:cs typeface="Courier New" panose="02070309020205020404" pitchFamily="49" charset="0"/>
                <a:sym typeface="Wingdings" pitchFamily="2" charset="2"/>
              </a:rPr>
              <a:t> </a:t>
            </a:r>
            <a:r>
              <a:rPr lang="en-US" sz="2000" dirty="0" smtClean="0">
                <a:solidFill>
                  <a:srgbClr val="FF0000"/>
                </a:solidFill>
                <a:latin typeface="Courier New" panose="02070309020205020404" pitchFamily="49" charset="0"/>
                <a:cs typeface="Courier New" panose="02070309020205020404" pitchFamily="49" charset="0"/>
                <a:sym typeface="Wingdings" pitchFamily="2" charset="2"/>
              </a:rPr>
              <a:t>/9</a:t>
            </a:r>
          </a:p>
          <a:p>
            <a:pPr lvl="2" eaLnBrk="1" hangingPunct="1"/>
            <a:r>
              <a:rPr lang="en-US" sz="1800" dirty="0" smtClean="0">
                <a:solidFill>
                  <a:srgbClr val="FF0000"/>
                </a:solidFill>
                <a:latin typeface="Courier New" pitchFamily="49" charset="0"/>
                <a:cs typeface="Courier New" pitchFamily="49" charset="0"/>
              </a:rPr>
              <a:t>11111111 1</a:t>
            </a:r>
            <a:r>
              <a:rPr lang="en-US" sz="1800" dirty="0" smtClean="0">
                <a:solidFill>
                  <a:srgbClr val="0070C0"/>
                </a:solidFill>
                <a:latin typeface="Courier New" pitchFamily="49" charset="0"/>
                <a:cs typeface="Courier New" pitchFamily="49" charset="0"/>
                <a:sym typeface="Wingdings" pitchFamily="2" charset="2"/>
              </a:rPr>
              <a:t>0000000</a:t>
            </a:r>
            <a:r>
              <a:rPr lang="en-US" sz="1800" dirty="0" smtClean="0">
                <a:solidFill>
                  <a:srgbClr val="FF0000"/>
                </a:solidFill>
                <a:latin typeface="Courier New" pitchFamily="49" charset="0"/>
                <a:cs typeface="Courier New" pitchFamily="49" charset="0"/>
              </a:rPr>
              <a:t> </a:t>
            </a:r>
            <a:r>
              <a:rPr lang="en-US" sz="1800" dirty="0" smtClean="0">
                <a:solidFill>
                  <a:srgbClr val="0070C0"/>
                </a:solidFill>
                <a:latin typeface="Courier New" pitchFamily="49" charset="0"/>
                <a:cs typeface="Courier New" pitchFamily="49" charset="0"/>
                <a:sym typeface="Wingdings" pitchFamily="2" charset="2"/>
              </a:rPr>
              <a:t>00000000</a:t>
            </a:r>
            <a:r>
              <a:rPr lang="en-US" sz="1800" dirty="0" smtClean="0">
                <a:solidFill>
                  <a:srgbClr val="FF0000"/>
                </a:solidFill>
                <a:latin typeface="Courier New" pitchFamily="49" charset="0"/>
                <a:cs typeface="Courier New" pitchFamily="49" charset="0"/>
              </a:rPr>
              <a:t> </a:t>
            </a:r>
            <a:r>
              <a:rPr lang="en-US" sz="1800" dirty="0" smtClean="0">
                <a:solidFill>
                  <a:srgbClr val="0070C0"/>
                </a:solidFill>
                <a:latin typeface="Courier New" pitchFamily="49" charset="0"/>
                <a:cs typeface="Courier New" pitchFamily="49" charset="0"/>
              </a:rPr>
              <a:t>00000000</a:t>
            </a:r>
          </a:p>
          <a:p>
            <a:pPr eaLnBrk="1" hangingPunct="1"/>
            <a:r>
              <a:rPr lang="en-US" dirty="0" smtClean="0"/>
              <a:t>CIDR notation: base address followed by /nn</a:t>
            </a:r>
          </a:p>
          <a:p>
            <a:pPr lvl="1" eaLnBrk="1" hangingPunct="1"/>
            <a:r>
              <a:rPr lang="en-US" dirty="0"/>
              <a:t>e</a:t>
            </a:r>
            <a:r>
              <a:rPr lang="en-US" dirty="0" smtClean="0"/>
              <a:t>.g. </a:t>
            </a:r>
            <a:r>
              <a:rPr lang="en-US" dirty="0" smtClean="0">
                <a:latin typeface="Courier New" panose="02070309020205020404" pitchFamily="49" charset="0"/>
                <a:cs typeface="Courier New" panose="02070309020205020404" pitchFamily="49" charset="0"/>
              </a:rPr>
              <a:t>172.16.4.0/24</a:t>
            </a:r>
            <a:endParaRPr lang="en-US" sz="3000" dirty="0" smtClean="0">
              <a:solidFill>
                <a:srgbClr val="0070C0"/>
              </a:solidFill>
              <a:latin typeface="Courier New" pitchFamily="49" charset="0"/>
              <a:cs typeface="Courier New" pitchFamily="49" charset="0"/>
            </a:endParaRPr>
          </a:p>
          <a:p>
            <a:pPr lvl="1" eaLnBrk="1" hangingPunct="1"/>
            <a:endParaRPr lang="en-US" sz="2200" dirty="0" smtClean="0">
              <a:solidFill>
                <a:srgbClr val="0070C0"/>
              </a:solidFill>
              <a:latin typeface="Courier New" pitchFamily="49" charset="0"/>
              <a:cs typeface="Courier New" pitchFamily="49" charset="0"/>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IPv4 Wrapup</a:t>
            </a:r>
            <a:endParaRPr lang="en-US" dirty="0"/>
          </a:p>
        </p:txBody>
      </p:sp>
      <p:sp>
        <p:nvSpPr>
          <p:cNvPr id="5" name="Text Placeholder 4"/>
          <p:cNvSpPr>
            <a:spLocks noGrp="1"/>
          </p:cNvSpPr>
          <p:nvPr>
            <p:ph type="body" idx="1"/>
          </p:nvPr>
        </p:nvSpPr>
        <p:spPr/>
        <p:txBody>
          <a:bodyPr/>
          <a:lstStyle/>
          <a:p>
            <a:endParaRPr lang="en-US"/>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“Magic” network addresses</a:t>
            </a:r>
            <a:endParaRPr lang="en-US" dirty="0"/>
          </a:p>
        </p:txBody>
      </p:sp>
      <p:sp>
        <p:nvSpPr>
          <p:cNvPr id="3" name="Content Placeholder 2"/>
          <p:cNvSpPr>
            <a:spLocks noGrp="1"/>
          </p:cNvSpPr>
          <p:nvPr>
            <p:ph idx="1"/>
          </p:nvPr>
        </p:nvSpPr>
        <p:spPr>
          <a:xfrm>
            <a:off x="457200" y="1600200"/>
            <a:ext cx="8229600" cy="4876800"/>
          </a:xfrm>
        </p:spPr>
        <p:txBody>
          <a:bodyPr>
            <a:normAutofit fontScale="92500" lnSpcReduction="20000"/>
          </a:bodyPr>
          <a:lstStyle/>
          <a:p>
            <a:r>
              <a:rPr lang="en-US" dirty="0" smtClean="0"/>
              <a:t>Private addresses:</a:t>
            </a:r>
          </a:p>
          <a:p>
            <a:pPr lvl="1"/>
            <a:r>
              <a:rPr lang="en-US" dirty="0" smtClean="0"/>
              <a:t>Class A</a:t>
            </a:r>
          </a:p>
          <a:p>
            <a:pPr lvl="2"/>
            <a:r>
              <a:rPr lang="en-US" dirty="0" smtClean="0">
                <a:latin typeface="Courier New" panose="02070309020205020404" pitchFamily="49" charset="0"/>
                <a:cs typeface="Courier New" panose="02070309020205020404" pitchFamily="49" charset="0"/>
              </a:rPr>
              <a:t>10.0.0.0 </a:t>
            </a:r>
            <a:r>
              <a:rPr lang="en-US" dirty="0" smtClean="0">
                <a:latin typeface="Courier New" panose="02070309020205020404" pitchFamily="49" charset="0"/>
                <a:cs typeface="Courier New" panose="02070309020205020404" pitchFamily="49" charset="0"/>
                <a:sym typeface="Wingdings" panose="05000000000000000000" pitchFamily="2" charset="2"/>
              </a:rPr>
              <a:t></a:t>
            </a:r>
            <a:r>
              <a:rPr lang="en-US" dirty="0" smtClean="0">
                <a:latin typeface="Courier New" panose="02070309020205020404" pitchFamily="49" charset="0"/>
                <a:cs typeface="Courier New" panose="02070309020205020404" pitchFamily="49" charset="0"/>
              </a:rPr>
              <a:t> 10.255.255.255</a:t>
            </a:r>
          </a:p>
          <a:p>
            <a:pPr lvl="3"/>
            <a:r>
              <a:rPr lang="en-US" dirty="0" smtClean="0"/>
              <a:t>16,777,216 addresses</a:t>
            </a:r>
          </a:p>
          <a:p>
            <a:pPr lvl="1"/>
            <a:r>
              <a:rPr lang="en-US" dirty="0" smtClean="0"/>
              <a:t>Class B</a:t>
            </a:r>
          </a:p>
          <a:p>
            <a:pPr lvl="2"/>
            <a:r>
              <a:rPr lang="en-US" dirty="0" smtClean="0">
                <a:latin typeface="Courier New" panose="02070309020205020404" pitchFamily="49" charset="0"/>
                <a:cs typeface="Courier New" panose="02070309020205020404" pitchFamily="49" charset="0"/>
              </a:rPr>
              <a:t>172.16.0.0 </a:t>
            </a:r>
            <a:r>
              <a:rPr lang="en-US" dirty="0" smtClean="0">
                <a:latin typeface="Courier New" panose="02070309020205020404" pitchFamily="49" charset="0"/>
                <a:cs typeface="Courier New" panose="02070309020205020404" pitchFamily="49" charset="0"/>
                <a:sym typeface="Wingdings" panose="05000000000000000000" pitchFamily="2" charset="2"/>
              </a:rPr>
              <a:t></a:t>
            </a:r>
            <a:r>
              <a:rPr lang="en-US" dirty="0" smtClean="0">
                <a:latin typeface="Courier New" panose="02070309020205020404" pitchFamily="49" charset="0"/>
                <a:cs typeface="Courier New" panose="02070309020205020404" pitchFamily="49" charset="0"/>
              </a:rPr>
              <a:t> 172.31.255.255</a:t>
            </a:r>
          </a:p>
          <a:p>
            <a:pPr lvl="3"/>
            <a:r>
              <a:rPr lang="en-US" dirty="0" smtClean="0"/>
              <a:t>1,048,576 addresses</a:t>
            </a:r>
          </a:p>
          <a:p>
            <a:pPr lvl="3"/>
            <a:r>
              <a:rPr lang="en-US" dirty="0" smtClean="0"/>
              <a:t>16 contiguous Class B networks</a:t>
            </a:r>
          </a:p>
          <a:p>
            <a:pPr lvl="1"/>
            <a:r>
              <a:rPr lang="en-US" dirty="0" smtClean="0"/>
              <a:t>Class C</a:t>
            </a:r>
          </a:p>
          <a:p>
            <a:pPr lvl="2"/>
            <a:r>
              <a:rPr lang="en-US" dirty="0" smtClean="0">
                <a:latin typeface="Courier New" panose="02070309020205020404" pitchFamily="49" charset="0"/>
                <a:cs typeface="Courier New" panose="02070309020205020404" pitchFamily="49" charset="0"/>
              </a:rPr>
              <a:t>192.168.0.0 </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smtClean="0">
                <a:latin typeface="Courier New" panose="02070309020205020404" pitchFamily="49" charset="0"/>
                <a:cs typeface="Courier New" panose="02070309020205020404" pitchFamily="49" charset="0"/>
              </a:rPr>
              <a:t>192.168.255.255</a:t>
            </a:r>
          </a:p>
          <a:p>
            <a:pPr lvl="3"/>
            <a:r>
              <a:rPr lang="en-US" dirty="0" smtClean="0"/>
              <a:t>65,536 addresses</a:t>
            </a:r>
          </a:p>
          <a:p>
            <a:pPr lvl="3"/>
            <a:r>
              <a:rPr lang="en-US" dirty="0" smtClean="0"/>
              <a:t>256 contiguous Class C networks</a:t>
            </a:r>
          </a:p>
          <a:p>
            <a:r>
              <a:rPr lang="en-US" dirty="0" smtClean="0"/>
              <a:t>Reserved for private use</a:t>
            </a:r>
          </a:p>
          <a:p>
            <a:pPr lvl="1"/>
            <a:r>
              <a:rPr lang="en-US" dirty="0" smtClean="0"/>
              <a:t>For use inside a private LAN</a:t>
            </a:r>
          </a:p>
          <a:p>
            <a:pPr lvl="1"/>
            <a:r>
              <a:rPr lang="en-US" dirty="0" smtClean="0"/>
              <a:t>Are NOT found on the Internet!</a:t>
            </a:r>
            <a:endParaRPr lang="en-US"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7200" smtClean="0">
                <a:solidFill>
                  <a:srgbClr val="FF0000"/>
                </a:solidFill>
              </a:rPr>
              <a:t>Resume 1/25</a:t>
            </a:r>
            <a:endParaRPr lang="en-US" sz="7200" dirty="0">
              <a:solidFill>
                <a:srgbClr val="FF0000"/>
              </a:solidFill>
            </a:endParaRPr>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112298014"/>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IPv4 Header</a:t>
            </a:r>
            <a:endParaRPr lang="en-US"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1371600" y="1427163"/>
            <a:ext cx="6927949" cy="52784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8"/>
          <p:cNvSpPr>
            <a:spLocks noGrp="1" noChangeArrowheads="1"/>
          </p:cNvSpPr>
          <p:nvPr>
            <p:ph type="title"/>
          </p:nvPr>
        </p:nvSpPr>
        <p:spPr/>
        <p:txBody>
          <a:bodyPr/>
          <a:lstStyle/>
          <a:p>
            <a:pPr eaLnBrk="1" hangingPunct="1"/>
            <a:r>
              <a:rPr lang="en-US" dirty="0" smtClean="0"/>
              <a:t>Remember Data Encapsulation?</a:t>
            </a:r>
          </a:p>
        </p:txBody>
      </p:sp>
      <p:pic>
        <p:nvPicPr>
          <p:cNvPr id="10244" name="Picture 7" descr="Ethernet packet encapsulation"/>
          <p:cNvPicPr>
            <a:picLocks noChangeAspect="1" noChangeArrowheads="1"/>
          </p:cNvPicPr>
          <p:nvPr/>
        </p:nvPicPr>
        <p:blipFill>
          <a:blip r:embed="rId2" cstate="print"/>
          <a:srcRect/>
          <a:stretch>
            <a:fillRect/>
          </a:stretch>
        </p:blipFill>
        <p:spPr bwMode="auto">
          <a:xfrm>
            <a:off x="609600" y="2667000"/>
            <a:ext cx="8243888" cy="2371725"/>
          </a:xfrm>
          <a:prstGeom prst="rect">
            <a:avLst/>
          </a:prstGeom>
          <a:noFill/>
          <a:ln w="9525">
            <a:noFill/>
            <a:miter lim="800000"/>
            <a:headEnd/>
            <a:tailEnd/>
          </a:ln>
        </p:spPr>
      </p:pic>
      <p:sp>
        <p:nvSpPr>
          <p:cNvPr id="2" name="TextBox 1"/>
          <p:cNvSpPr txBox="1"/>
          <p:nvPr/>
        </p:nvSpPr>
        <p:spPr>
          <a:xfrm>
            <a:off x="1219200" y="5791200"/>
            <a:ext cx="2472152" cy="369332"/>
          </a:xfrm>
          <a:prstGeom prst="rect">
            <a:avLst/>
          </a:prstGeom>
          <a:noFill/>
        </p:spPr>
        <p:txBody>
          <a:bodyPr wrap="none" rtlCol="0">
            <a:spAutoFit/>
          </a:bodyPr>
          <a:lstStyle/>
          <a:p>
            <a:r>
              <a:rPr lang="en-US" dirty="0" smtClean="0"/>
              <a:t>This is where IP fits</a:t>
            </a:r>
            <a:endParaRPr lang="en-US" dirty="0"/>
          </a:p>
        </p:txBody>
      </p:sp>
      <p:cxnSp>
        <p:nvCxnSpPr>
          <p:cNvPr id="4" name="Straight Arrow Connector 3"/>
          <p:cNvCxnSpPr/>
          <p:nvPr/>
        </p:nvCxnSpPr>
        <p:spPr bwMode="auto">
          <a:xfrm flipV="1">
            <a:off x="3505200" y="4724400"/>
            <a:ext cx="609600" cy="1143000"/>
          </a:xfrm>
          <a:prstGeom prst="straightConnector1">
            <a:avLst/>
          </a:prstGeom>
          <a:solidFill>
            <a:schemeClr val="accent1"/>
          </a:solidFill>
          <a:ln w="50800"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6229371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smtClean="0"/>
              <a:t>Network Types by Scope</a:t>
            </a:r>
          </a:p>
        </p:txBody>
      </p:sp>
      <p:sp>
        <p:nvSpPr>
          <p:cNvPr id="7171" name="Rectangle 3"/>
          <p:cNvSpPr>
            <a:spLocks noGrp="1" noChangeArrowheads="1"/>
          </p:cNvSpPr>
          <p:nvPr>
            <p:ph type="body" idx="1"/>
          </p:nvPr>
        </p:nvSpPr>
        <p:spPr/>
        <p:txBody>
          <a:bodyPr/>
          <a:lstStyle/>
          <a:p>
            <a:pPr eaLnBrk="1" hangingPunct="1"/>
            <a:r>
              <a:rPr lang="en-US" sz="2400" dirty="0" smtClean="0"/>
              <a:t>LAN</a:t>
            </a:r>
          </a:p>
          <a:p>
            <a:pPr lvl="1" eaLnBrk="1" hangingPunct="1"/>
            <a:r>
              <a:rPr lang="en-US" sz="2000" dirty="0" smtClean="0"/>
              <a:t>Local area network</a:t>
            </a:r>
          </a:p>
          <a:p>
            <a:pPr lvl="2" eaLnBrk="1" hangingPunct="1"/>
            <a:r>
              <a:rPr lang="en-US" sz="1800" dirty="0" smtClean="0"/>
              <a:t>Limited scope</a:t>
            </a:r>
          </a:p>
          <a:p>
            <a:pPr lvl="3" eaLnBrk="1" hangingPunct="1"/>
            <a:r>
              <a:rPr lang="en-US" sz="1600" dirty="0" smtClean="0"/>
              <a:t>Single building or a small campus</a:t>
            </a:r>
          </a:p>
          <a:p>
            <a:pPr lvl="3" eaLnBrk="1" hangingPunct="1"/>
            <a:r>
              <a:rPr lang="en-US" sz="1600" dirty="0" smtClean="0"/>
              <a:t>More typically homogeneous and high speed</a:t>
            </a:r>
          </a:p>
          <a:p>
            <a:pPr lvl="2" eaLnBrk="1" hangingPunct="1"/>
            <a:r>
              <a:rPr lang="en-US" sz="1600" dirty="0" smtClean="0"/>
              <a:t>Typically can access directly</a:t>
            </a:r>
          </a:p>
          <a:p>
            <a:pPr eaLnBrk="1" hangingPunct="1"/>
            <a:r>
              <a:rPr lang="en-US" sz="2400" dirty="0" smtClean="0"/>
              <a:t>WAN</a:t>
            </a:r>
          </a:p>
          <a:p>
            <a:pPr lvl="1" eaLnBrk="1" hangingPunct="1"/>
            <a:r>
              <a:rPr lang="en-US" sz="2000" dirty="0" smtClean="0"/>
              <a:t>Wide Area Networks </a:t>
            </a:r>
          </a:p>
          <a:p>
            <a:pPr lvl="2" eaLnBrk="1" hangingPunct="1"/>
            <a:r>
              <a:rPr lang="en-US" sz="1800" dirty="0" smtClean="0"/>
              <a:t>Large region or Continental span</a:t>
            </a:r>
          </a:p>
          <a:p>
            <a:pPr lvl="2" eaLnBrk="1" hangingPunct="1"/>
            <a:r>
              <a:rPr lang="en-US" sz="1800" dirty="0" smtClean="0"/>
              <a:t>Typically heterogeneous and lower speed</a:t>
            </a:r>
          </a:p>
          <a:p>
            <a:pPr lvl="1" eaLnBrk="1" hangingPunct="1"/>
            <a:r>
              <a:rPr lang="en-US" sz="2200" dirty="0" smtClean="0"/>
              <a:t>Usually need router involved to access</a:t>
            </a:r>
          </a:p>
          <a:p>
            <a:pPr eaLnBrk="1" hangingPunct="1"/>
            <a:r>
              <a:rPr lang="en-US" sz="2400" dirty="0" smtClean="0"/>
              <a:t>MAN</a:t>
            </a:r>
          </a:p>
          <a:p>
            <a:pPr lvl="1" eaLnBrk="1" hangingPunct="1"/>
            <a:r>
              <a:rPr lang="en-US" sz="2000" dirty="0" smtClean="0"/>
              <a:t>Metro-area network</a:t>
            </a:r>
          </a:p>
          <a:p>
            <a:pPr lvl="2" eaLnBrk="1" hangingPunct="1"/>
            <a:r>
              <a:rPr lang="en-US" sz="1800" dirty="0" smtClean="0"/>
              <a:t>Regional (city wide)</a:t>
            </a:r>
          </a:p>
          <a:p>
            <a:pPr lvl="3" eaLnBrk="1" hangingPunct="1"/>
            <a:endParaRPr lang="en-US" sz="1600" dirty="0" smtClean="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7"/>
            <a:ext cx="8229600" cy="1139825"/>
          </a:xfrm>
        </p:spPr>
        <p:txBody>
          <a:bodyPr/>
          <a:lstStyle/>
          <a:p>
            <a:r>
              <a:rPr lang="en-US" dirty="0" smtClean="0"/>
              <a:t>Approximately how many IPv4 addresses are there:</a:t>
            </a:r>
            <a:endParaRPr lang="en-US" dirty="0"/>
          </a:p>
        </p:txBody>
      </p:sp>
      <p:sp>
        <p:nvSpPr>
          <p:cNvPr id="3" name="TPAnswers"/>
          <p:cNvSpPr>
            <a:spLocks noGrp="1"/>
          </p:cNvSpPr>
          <p:nvPr>
            <p:ph type="body" idx="1"/>
            <p:custDataLst>
              <p:tags r:id="rId3"/>
            </p:custDataLst>
          </p:nvPr>
        </p:nvSpPr>
        <p:spPr>
          <a:xfrm>
            <a:off x="457200" y="1600200"/>
            <a:ext cx="4800600" cy="4530725"/>
          </a:xfrm>
        </p:spPr>
        <p:txBody>
          <a:bodyPr>
            <a:normAutofit/>
          </a:bodyPr>
          <a:lstStyle/>
          <a:p>
            <a:pPr marL="514350" indent="-514350">
              <a:spcAft>
                <a:spcPts val="0"/>
              </a:spcAft>
              <a:buFont typeface="Wingdings" pitchFamily="2" charset="2"/>
              <a:buAutoNum type="alphaUcPeriod"/>
            </a:pPr>
            <a:r>
              <a:rPr lang="en-US" sz="3200" dirty="0" smtClean="0"/>
              <a:t>4 thousand</a:t>
            </a:r>
          </a:p>
          <a:p>
            <a:pPr marL="514350" indent="-514350">
              <a:spcAft>
                <a:spcPts val="0"/>
              </a:spcAft>
              <a:buFont typeface="Wingdings" pitchFamily="2" charset="2"/>
              <a:buAutoNum type="alphaUcPeriod"/>
            </a:pPr>
            <a:r>
              <a:rPr lang="en-US" sz="3200" dirty="0" smtClean="0"/>
              <a:t>4 million</a:t>
            </a:r>
          </a:p>
          <a:p>
            <a:pPr marL="514350" indent="-514350">
              <a:spcAft>
                <a:spcPts val="0"/>
              </a:spcAft>
              <a:buFont typeface="Wingdings" pitchFamily="2" charset="2"/>
              <a:buAutoNum type="alphaUcPeriod"/>
            </a:pPr>
            <a:r>
              <a:rPr lang="en-US" sz="3200" dirty="0" smtClean="0"/>
              <a:t>4 billion</a:t>
            </a:r>
          </a:p>
          <a:p>
            <a:pPr marL="514350" indent="-514350">
              <a:spcAft>
                <a:spcPts val="0"/>
              </a:spcAft>
              <a:buFont typeface="Wingdings" pitchFamily="2" charset="2"/>
              <a:buAutoNum type="alphaUcPeriod"/>
            </a:pPr>
            <a:r>
              <a:rPr lang="en-US" sz="3200" dirty="0" smtClean="0"/>
              <a:t>4 trillion</a:t>
            </a:r>
          </a:p>
          <a:p>
            <a:pPr marL="514350" indent="-514350">
              <a:spcAft>
                <a:spcPts val="0"/>
              </a:spcAft>
              <a:buFont typeface="Wingdings" pitchFamily="2" charset="2"/>
              <a:buAutoNum type="alphaUcPeriod"/>
            </a:pPr>
            <a:r>
              <a:rPr lang="en-US" sz="3200" dirty="0" smtClean="0"/>
              <a:t>4 quadrillion</a:t>
            </a:r>
            <a:endParaRPr lang="en-US" sz="3200" dirty="0"/>
          </a:p>
        </p:txBody>
      </p:sp>
      <p:graphicFrame>
        <p:nvGraphicFramePr>
          <p:cNvPr id="4" name="TPChart"/>
          <p:cNvGraphicFramePr>
            <a:graphicFrameLocks noChangeAspect="1"/>
          </p:cNvGraphicFramePr>
          <p:nvPr>
            <p:custDataLst>
              <p:tags r:id="rId4"/>
            </p:custDataLst>
            <p:extLst>
              <p:ext uri="{D42A27DB-BD31-4B8C-83A1-F6EECF244321}">
                <p14:modId xmlns:p14="http://schemas.microsoft.com/office/powerpoint/2010/main" val="3759124603"/>
              </p:ext>
            </p:extLst>
          </p:nvPr>
        </p:nvGraphicFramePr>
        <p:xfrm>
          <a:off x="4508500" y="1600200"/>
          <a:ext cx="4572000" cy="5143500"/>
        </p:xfrm>
        <a:graphic>
          <a:graphicData uri="http://schemas.openxmlformats.org/presentationml/2006/ole">
            <mc:AlternateContent xmlns:mc="http://schemas.openxmlformats.org/markup-compatibility/2006">
              <mc:Choice xmlns:v="urn:schemas-microsoft-com:vml" Requires="v">
                <p:oleObj spid="_x0000_s1076" name="Chart" r:id="rId7" imgW="4572034" imgH="5143584" progId="MSGraph.Chart.8">
                  <p:embed followColorScheme="full"/>
                </p:oleObj>
              </mc:Choice>
              <mc:Fallback>
                <p:oleObj name="Chart" r:id="rId7" imgW="4572034" imgH="5143584" progId="MSGraph.Chart.8">
                  <p:embed followColorScheme="full"/>
                  <p:pic>
                    <p:nvPicPr>
                      <p:cNvPr id="0" name="Picture 43"/>
                      <p:cNvPicPr>
                        <a:picLocks noChangeAspect="1" noChangeArrowheads="1"/>
                      </p:cNvPicPr>
                      <p:nvPr/>
                    </p:nvPicPr>
                    <p:blipFill>
                      <a:blip r:embed="rId8"/>
                      <a:srcRect/>
                      <a:stretch>
                        <a:fillRect/>
                      </a:stretch>
                    </p:blipFill>
                    <p:spPr bwMode="auto">
                      <a:xfrm>
                        <a:off x="4508500" y="1600200"/>
                        <a:ext cx="4572000" cy="5143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TPCountdownTrigger"/>
          <p:cNvSpPr/>
          <p:nvPr/>
        </p:nvSpPr>
        <p:spPr bwMode="auto">
          <a:xfrm>
            <a:off x="0" y="0"/>
            <a:ext cx="12700" cy="127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Verdana" pitchFamily="34" charset="0"/>
            </a:endParaRPr>
          </a:p>
        </p:txBody>
      </p:sp>
      <p:grpSp>
        <p:nvGrpSpPr>
          <p:cNvPr id="8" name="TPCountdown" hidden="1"/>
          <p:cNvGrpSpPr/>
          <p:nvPr>
            <p:custDataLst>
              <p:tags r:id="rId5"/>
            </p:custDataLst>
          </p:nvPr>
        </p:nvGrpSpPr>
        <p:grpSpPr>
          <a:xfrm>
            <a:off x="8382000" y="6096000"/>
            <a:ext cx="635000" cy="635000"/>
            <a:chOff x="8318500" y="6032500"/>
            <a:chExt cx="635000" cy="635000"/>
          </a:xfrm>
        </p:grpSpPr>
        <p:sp>
          <p:nvSpPr>
            <p:cNvPr id="6" name="CountdownShape" hidden="1"/>
            <p:cNvSpPr/>
            <p:nvPr/>
          </p:nvSpPr>
          <p:spPr bwMode="auto">
            <a:xfrm>
              <a:off x="8318500" y="6032500"/>
              <a:ext cx="635000" cy="635000"/>
            </a:xfrm>
            <a:prstGeom prst="bevel">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Verdana" pitchFamily="34" charset="0"/>
              </a:endParaRPr>
            </a:p>
          </p:txBody>
        </p:sp>
        <p:sp>
          <p:nvSpPr>
            <p:cNvPr id="7" name="CountdownText" hidden="1"/>
            <p:cNvSpPr txBox="1"/>
            <p:nvPr/>
          </p:nvSpPr>
          <p:spPr>
            <a:xfrm>
              <a:off x="8318500" y="6032500"/>
              <a:ext cx="635000" cy="635000"/>
            </a:xfrm>
            <a:prstGeom prst="rect">
              <a:avLst/>
            </a:prstGeom>
            <a:noFill/>
          </p:spPr>
          <p:txBody>
            <a:bodyPr vert="horz" rtlCol="0" anchor="ctr" anchorCtr="1">
              <a:noAutofit/>
            </a:bodyPr>
            <a:lstStyle/>
            <a:p>
              <a:pPr algn="ctr"/>
              <a:r>
                <a:rPr lang="en-US" b="1" smtClean="0">
                  <a:latin typeface="Tahoma"/>
                </a:rPr>
                <a:t>1</a:t>
              </a:r>
              <a:endParaRPr lang="en-US" b="1" dirty="0">
                <a:latin typeface="Tahoma"/>
              </a:endParaRPr>
            </a:p>
          </p:txBody>
        </p:sp>
      </p:grpSp>
      <p:sp>
        <p:nvSpPr>
          <p:cNvPr id="9" name="TextBox 8"/>
          <p:cNvSpPr txBox="1"/>
          <p:nvPr/>
        </p:nvSpPr>
        <p:spPr>
          <a:xfrm>
            <a:off x="5562600" y="6456164"/>
            <a:ext cx="2282997" cy="369332"/>
          </a:xfrm>
          <a:prstGeom prst="rect">
            <a:avLst/>
          </a:prstGeom>
          <a:noFill/>
        </p:spPr>
        <p:txBody>
          <a:bodyPr wrap="none" rtlCol="0">
            <a:spAutoFit/>
          </a:bodyPr>
          <a:lstStyle/>
          <a:p>
            <a:r>
              <a:rPr lang="en-US" dirty="0" smtClean="0"/>
              <a:t>30 sec countdown</a:t>
            </a:r>
            <a:endParaRPr lang="en-US" dirty="0"/>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P spid="5" grpId="0" animBg="1"/>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IPv6</a:t>
            </a:r>
            <a:endParaRPr lang="en-US" dirty="0"/>
          </a:p>
        </p:txBody>
      </p:sp>
      <p:sp>
        <p:nvSpPr>
          <p:cNvPr id="4" name="Text Placeholder 3"/>
          <p:cNvSpPr>
            <a:spLocks noGrp="1"/>
          </p:cNvSpPr>
          <p:nvPr>
            <p:ph type="body" idx="1"/>
          </p:nvPr>
        </p:nvSpPr>
        <p:spPr/>
        <p:txBody>
          <a:bodyPr/>
          <a:lstStyle/>
          <a:p>
            <a:endParaRPr lang="en-US"/>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IPv6 Header Format</a:t>
            </a:r>
            <a:endParaRPr lang="en-US" dirty="0"/>
          </a:p>
        </p:txBody>
      </p:sp>
      <p:pic>
        <p:nvPicPr>
          <p:cNvPr id="5" name="Content Placeholder 4" descr="IP_Header_v6.png"/>
          <p:cNvPicPr>
            <a:picLocks noGrp="1" noChangeAspect="1"/>
          </p:cNvPicPr>
          <p:nvPr>
            <p:ph idx="1"/>
          </p:nvPr>
        </p:nvPicPr>
        <p:blipFill>
          <a:blip r:embed="rId2" cstate="print"/>
          <a:stretch>
            <a:fillRect/>
          </a:stretch>
        </p:blipFill>
        <p:spPr>
          <a:xfrm>
            <a:off x="1143000" y="1485220"/>
            <a:ext cx="7051774" cy="5372780"/>
          </a:xfrm>
        </p:spPr>
      </p:pic>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IPv6 Address Label Convention</a:t>
            </a:r>
            <a:endParaRPr lang="en-US" dirty="0"/>
          </a:p>
        </p:txBody>
      </p:sp>
      <p:sp>
        <p:nvSpPr>
          <p:cNvPr id="3" name="Content Placeholder 2"/>
          <p:cNvSpPr>
            <a:spLocks noGrp="1"/>
          </p:cNvSpPr>
          <p:nvPr>
            <p:ph sz="half" idx="1"/>
          </p:nvPr>
        </p:nvSpPr>
        <p:spPr>
          <a:xfrm>
            <a:off x="457200" y="1600201"/>
            <a:ext cx="8229600" cy="2667000"/>
          </a:xfrm>
        </p:spPr>
        <p:txBody>
          <a:bodyPr/>
          <a:lstStyle/>
          <a:p>
            <a:r>
              <a:rPr lang="en-US" dirty="0" smtClean="0"/>
              <a:t>Written with : separators in hex</a:t>
            </a:r>
          </a:p>
          <a:p>
            <a:pPr lvl="1"/>
            <a:r>
              <a:rPr lang="en-US" dirty="0" smtClean="0"/>
              <a:t>8 groups of 4 hex number (2 bytes)</a:t>
            </a:r>
          </a:p>
          <a:p>
            <a:pPr lvl="2"/>
            <a:r>
              <a:rPr lang="en-US" dirty="0" smtClean="0">
                <a:sym typeface="Wingdings" pitchFamily="2" charset="2"/>
              </a:rPr>
              <a:t> 128 bits</a:t>
            </a:r>
          </a:p>
        </p:txBody>
      </p:sp>
      <p:sp>
        <p:nvSpPr>
          <p:cNvPr id="5" name="Content Placeholder 4"/>
          <p:cNvSpPr>
            <a:spLocks noGrp="1"/>
          </p:cNvSpPr>
          <p:nvPr>
            <p:ph sz="half" idx="2"/>
          </p:nvPr>
        </p:nvSpPr>
        <p:spPr>
          <a:xfrm>
            <a:off x="5562600" y="3352800"/>
            <a:ext cx="3581400" cy="3082925"/>
          </a:xfrm>
        </p:spPr>
        <p:txBody>
          <a:bodyPr/>
          <a:lstStyle/>
          <a:p>
            <a:r>
              <a:rPr lang="en-US" sz="1600" dirty="0" smtClean="0">
                <a:sym typeface="Wingdings" pitchFamily="2" charset="2"/>
              </a:rPr>
              <a:t>One contiguous block of 0’s can be written shorthand with a :: notation</a:t>
            </a:r>
          </a:p>
          <a:p>
            <a:pPr lvl="1"/>
            <a:r>
              <a:rPr lang="en-US" sz="1400" dirty="0" smtClean="0">
                <a:sym typeface="Wingdings" pitchFamily="2" charset="2"/>
              </a:rPr>
              <a:t>Only one block is allowed since need to calculate how many 0’s of the 128 were “compressed”</a:t>
            </a:r>
            <a:endParaRPr lang="en-US" sz="1400" dirty="0" smtClean="0"/>
          </a:p>
          <a:p>
            <a:endParaRPr lang="en-US" sz="1600" dirty="0"/>
          </a:p>
        </p:txBody>
      </p:sp>
      <p:pic>
        <p:nvPicPr>
          <p:cNvPr id="4" name="Picture 3" descr="760px-Ipv6_address_leading_zeros.svg.png"/>
          <p:cNvPicPr>
            <a:picLocks noChangeAspect="1"/>
          </p:cNvPicPr>
          <p:nvPr/>
        </p:nvPicPr>
        <p:blipFill>
          <a:blip r:embed="rId2" cstate="print"/>
          <a:stretch>
            <a:fillRect/>
          </a:stretch>
        </p:blipFill>
        <p:spPr>
          <a:xfrm>
            <a:off x="457200" y="3048000"/>
            <a:ext cx="4953000" cy="2932697"/>
          </a:xfrm>
          <a:prstGeom prst="rect">
            <a:avLst/>
          </a:prstGeom>
        </p:spPr>
      </p:pic>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IPv6 Address Label Convention</a:t>
            </a:r>
            <a:endParaRPr lang="en-US" dirty="0"/>
          </a:p>
        </p:txBody>
      </p:sp>
      <p:sp>
        <p:nvSpPr>
          <p:cNvPr id="3" name="Content Placeholder 2"/>
          <p:cNvSpPr>
            <a:spLocks noGrp="1"/>
          </p:cNvSpPr>
          <p:nvPr>
            <p:ph sz="half" idx="1"/>
          </p:nvPr>
        </p:nvSpPr>
        <p:spPr>
          <a:xfrm>
            <a:off x="457200" y="1600201"/>
            <a:ext cx="8229600" cy="2667000"/>
          </a:xfrm>
        </p:spPr>
        <p:txBody>
          <a:bodyPr/>
          <a:lstStyle/>
          <a:p>
            <a:r>
              <a:rPr lang="en-US" dirty="0" smtClean="0"/>
              <a:t>Written with : separators in hex</a:t>
            </a:r>
          </a:p>
          <a:p>
            <a:pPr lvl="1"/>
            <a:r>
              <a:rPr lang="en-US" dirty="0" smtClean="0"/>
              <a:t>8 groups of 4 hex number (2 bytes)</a:t>
            </a:r>
          </a:p>
          <a:p>
            <a:pPr lvl="2"/>
            <a:r>
              <a:rPr lang="en-US" dirty="0" smtClean="0">
                <a:sym typeface="Wingdings" pitchFamily="2" charset="2"/>
              </a:rPr>
              <a:t> 128 bits</a:t>
            </a:r>
            <a:endParaRPr lang="en-US" dirty="0">
              <a:sym typeface="Wingdings" pitchFamily="2" charset="2"/>
            </a:endParaRPr>
          </a:p>
          <a:p>
            <a:r>
              <a:rPr lang="en-US" dirty="0" smtClean="0">
                <a:sym typeface="Wingdings" pitchFamily="2" charset="2"/>
              </a:rPr>
              <a:t>Other examples</a:t>
            </a:r>
          </a:p>
        </p:txBody>
      </p:sp>
      <p:sp>
        <p:nvSpPr>
          <p:cNvPr id="6" name="TextBox 5"/>
          <p:cNvSpPr txBox="1"/>
          <p:nvPr/>
        </p:nvSpPr>
        <p:spPr>
          <a:xfrm>
            <a:off x="914400" y="3535615"/>
            <a:ext cx="5561138" cy="923330"/>
          </a:xfrm>
          <a:prstGeom prst="rect">
            <a:avLst/>
          </a:prstGeom>
          <a:noFill/>
        </p:spPr>
        <p:txBody>
          <a:bodyPr wrap="none" rtlCol="0">
            <a:spAutoFit/>
          </a:bodyPr>
          <a:lstStyle/>
          <a:p>
            <a:r>
              <a:rPr lang="en-US" b="1" dirty="0" smtClean="0">
                <a:latin typeface="Courier New" panose="02070309020205020404" pitchFamily="49" charset="0"/>
                <a:cs typeface="Courier New" panose="02070309020205020404" pitchFamily="49" charset="0"/>
              </a:rPr>
              <a:t>a45d:37ef:ffee:0000:0000</a:t>
            </a:r>
            <a:r>
              <a:rPr lang="en-US" b="1" dirty="0" smtClean="0">
                <a:latin typeface="Courier New" panose="02070309020205020404" pitchFamily="49" charset="0"/>
                <a:cs typeface="Courier New" panose="02070309020205020404" pitchFamily="49" charset="0"/>
                <a:sym typeface="Wingdings" panose="05000000000000000000" pitchFamily="2" charset="2"/>
              </a:rPr>
              <a:t>:0000:f000:0000</a:t>
            </a:r>
          </a:p>
          <a:p>
            <a:r>
              <a:rPr lang="en-US" b="1" dirty="0" smtClean="0">
                <a:latin typeface="Courier New" panose="02070309020205020404" pitchFamily="49" charset="0"/>
                <a:cs typeface="Courier New" panose="02070309020205020404" pitchFamily="49" charset="0"/>
                <a:sym typeface="Wingdings" panose="05000000000000000000" pitchFamily="2" charset="2"/>
              </a:rPr>
              <a:t></a:t>
            </a:r>
          </a:p>
          <a:p>
            <a:r>
              <a:rPr lang="en-US" b="1" dirty="0" smtClean="0">
                <a:latin typeface="Courier New" panose="02070309020205020404" pitchFamily="49" charset="0"/>
                <a:cs typeface="Courier New" panose="02070309020205020404" pitchFamily="49" charset="0"/>
              </a:rPr>
              <a:t>a45d:37ef:ffee:</a:t>
            </a:r>
            <a:r>
              <a:rPr lang="en-US" b="1" dirty="0" smtClean="0">
                <a:latin typeface="Courier New" panose="02070309020205020404" pitchFamily="49" charset="0"/>
                <a:cs typeface="Courier New" panose="02070309020205020404" pitchFamily="49" charset="0"/>
                <a:sym typeface="Wingdings" panose="05000000000000000000" pitchFamily="2" charset="2"/>
              </a:rPr>
              <a:t>:f000:0000</a:t>
            </a:r>
            <a:endParaRPr lang="en-US" b="1" dirty="0">
              <a:latin typeface="Courier New" panose="02070309020205020404" pitchFamily="49" charset="0"/>
              <a:cs typeface="Courier New" panose="02070309020205020404" pitchFamily="49" charset="0"/>
              <a:sym typeface="Wingdings" panose="05000000000000000000" pitchFamily="2" charset="2"/>
            </a:endParaRPr>
          </a:p>
        </p:txBody>
      </p:sp>
      <p:sp>
        <p:nvSpPr>
          <p:cNvPr id="7" name="TextBox 6"/>
          <p:cNvSpPr txBox="1"/>
          <p:nvPr/>
        </p:nvSpPr>
        <p:spPr>
          <a:xfrm>
            <a:off x="923581" y="5029200"/>
            <a:ext cx="5561138" cy="1200329"/>
          </a:xfrm>
          <a:prstGeom prst="rect">
            <a:avLst/>
          </a:prstGeom>
          <a:noFill/>
        </p:spPr>
        <p:txBody>
          <a:bodyPr wrap="none" rtlCol="0">
            <a:spAutoFit/>
          </a:bodyPr>
          <a:lstStyle/>
          <a:p>
            <a:r>
              <a:rPr lang="en-US" b="1" dirty="0">
                <a:latin typeface="Courier New" panose="02070309020205020404" pitchFamily="49" charset="0"/>
                <a:cs typeface="Courier New" panose="02070309020205020404" pitchFamily="49" charset="0"/>
              </a:rPr>
              <a:t>a</a:t>
            </a:r>
            <a:r>
              <a:rPr lang="en-US" b="1" dirty="0" smtClean="0">
                <a:latin typeface="Courier New" panose="02070309020205020404" pitchFamily="49" charset="0"/>
                <a:cs typeface="Courier New" panose="02070309020205020404" pitchFamily="49" charset="0"/>
              </a:rPr>
              <a:t>45d</a:t>
            </a:r>
            <a:r>
              <a:rPr lang="en-US" b="1" dirty="0" smtClean="0">
                <a:latin typeface="Courier New" panose="02070309020205020404" pitchFamily="49" charset="0"/>
                <a:cs typeface="Courier New" panose="02070309020205020404" pitchFamily="49" charset="0"/>
                <a:sym typeface="Wingdings" panose="05000000000000000000" pitchFamily="2" charset="2"/>
              </a:rPr>
              <a:t>:0000:0000</a:t>
            </a:r>
            <a:r>
              <a:rPr lang="en-US" b="1" dirty="0" smtClean="0">
                <a:latin typeface="Courier New" panose="02070309020205020404" pitchFamily="49" charset="0"/>
                <a:cs typeface="Courier New" panose="02070309020205020404" pitchFamily="49" charset="0"/>
              </a:rPr>
              <a:t>:ffee:0000:0000</a:t>
            </a:r>
            <a:r>
              <a:rPr lang="en-US" b="1" dirty="0" smtClean="0">
                <a:latin typeface="Courier New" panose="02070309020205020404" pitchFamily="49" charset="0"/>
                <a:cs typeface="Courier New" panose="02070309020205020404" pitchFamily="49" charset="0"/>
                <a:sym typeface="Wingdings" panose="05000000000000000000" pitchFamily="2" charset="2"/>
              </a:rPr>
              <a:t>:00fe:f000</a:t>
            </a:r>
            <a:endParaRPr lang="en-US" b="1" dirty="0">
              <a:latin typeface="Courier New" panose="02070309020205020404" pitchFamily="49" charset="0"/>
              <a:cs typeface="Courier New" panose="02070309020205020404" pitchFamily="49" charset="0"/>
              <a:sym typeface="Wingdings" panose="05000000000000000000" pitchFamily="2" charset="2"/>
            </a:endParaRPr>
          </a:p>
          <a:p>
            <a:r>
              <a:rPr lang="en-US" b="1" dirty="0" smtClean="0">
                <a:latin typeface="Courier New" panose="02070309020205020404" pitchFamily="49" charset="0"/>
                <a:cs typeface="Courier New" panose="02070309020205020404" pitchFamily="49" charset="0"/>
                <a:sym typeface="Wingdings" panose="05000000000000000000" pitchFamily="2" charset="2"/>
              </a:rPr>
              <a:t></a:t>
            </a:r>
          </a:p>
          <a:p>
            <a:r>
              <a:rPr lang="en-US" b="1" dirty="0" smtClean="0">
                <a:latin typeface="Courier New" panose="02070309020205020404" pitchFamily="49" charset="0"/>
                <a:cs typeface="Courier New" panose="02070309020205020404" pitchFamily="49" charset="0"/>
              </a:rPr>
              <a:t>a45d::ffee:</a:t>
            </a:r>
            <a:r>
              <a:rPr lang="en-US" b="1" dirty="0" smtClean="0">
                <a:latin typeface="Courier New" panose="02070309020205020404" pitchFamily="49" charset="0"/>
                <a:cs typeface="Courier New" panose="02070309020205020404" pitchFamily="49" charset="0"/>
                <a:sym typeface="Wingdings" panose="05000000000000000000" pitchFamily="2" charset="2"/>
              </a:rPr>
              <a:t>0000</a:t>
            </a:r>
            <a:r>
              <a:rPr lang="en-US" b="1" dirty="0" smtClean="0">
                <a:latin typeface="Courier New" panose="02070309020205020404" pitchFamily="49" charset="0"/>
                <a:cs typeface="Courier New" panose="02070309020205020404" pitchFamily="49" charset="0"/>
              </a:rPr>
              <a:t>:0000</a:t>
            </a:r>
            <a:r>
              <a:rPr lang="en-US" b="1" dirty="0" smtClean="0">
                <a:latin typeface="Courier New" panose="02070309020205020404" pitchFamily="49" charset="0"/>
                <a:cs typeface="Courier New" panose="02070309020205020404" pitchFamily="49" charset="0"/>
                <a:sym typeface="Wingdings" panose="05000000000000000000" pitchFamily="2" charset="2"/>
              </a:rPr>
              <a:t>:00fe:f000</a:t>
            </a:r>
            <a:endParaRPr lang="en-US" b="1" dirty="0">
              <a:latin typeface="Courier New" panose="02070309020205020404" pitchFamily="49" charset="0"/>
              <a:cs typeface="Courier New" panose="02070309020205020404" pitchFamily="49" charset="0"/>
              <a:sym typeface="Wingdings" panose="05000000000000000000" pitchFamily="2" charset="2"/>
            </a:endParaRPr>
          </a:p>
          <a:p>
            <a:endParaRPr lang="en-US" b="1" dirty="0">
              <a:latin typeface="Courier New" panose="02070309020205020404" pitchFamily="49" charset="0"/>
              <a:cs typeface="Courier New" panose="02070309020205020404" pitchFamily="49" charset="0"/>
              <a:sym typeface="Wingdings" panose="05000000000000000000" pitchFamily="2" charset="2"/>
            </a:endParaRPr>
          </a:p>
        </p:txBody>
      </p:sp>
    </p:spTree>
    <p:extLst>
      <p:ext uri="{BB962C8B-B14F-4D97-AF65-F5344CB8AC3E}">
        <p14:creationId xmlns:p14="http://schemas.microsoft.com/office/powerpoint/2010/main" val="3079217118"/>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77813"/>
            <a:ext cx="8229600" cy="712787"/>
          </a:xfrm>
        </p:spPr>
        <p:txBody>
          <a:bodyPr/>
          <a:lstStyle/>
          <a:p>
            <a:r>
              <a:rPr lang="en-US" dirty="0" smtClean="0"/>
              <a:t>IPv4 or IPv6</a:t>
            </a:r>
            <a:endParaRPr lang="en-US" dirty="0"/>
          </a:p>
        </p:txBody>
      </p:sp>
      <p:sp>
        <p:nvSpPr>
          <p:cNvPr id="6" name="Content Placeholder 5"/>
          <p:cNvSpPr>
            <a:spLocks noGrp="1"/>
          </p:cNvSpPr>
          <p:nvPr>
            <p:ph idx="1"/>
          </p:nvPr>
        </p:nvSpPr>
        <p:spPr>
          <a:xfrm>
            <a:off x="228600" y="1143000"/>
            <a:ext cx="8915400" cy="5715000"/>
          </a:xfrm>
        </p:spPr>
        <p:txBody>
          <a:bodyPr>
            <a:normAutofit fontScale="70000" lnSpcReduction="20000"/>
          </a:bodyPr>
          <a:lstStyle/>
          <a:p>
            <a:r>
              <a:rPr lang="en-US" dirty="0" smtClean="0"/>
              <a:t>When will IPv4 be obsolete?</a:t>
            </a:r>
          </a:p>
          <a:p>
            <a:pPr lvl="1"/>
            <a:r>
              <a:rPr lang="en-US" dirty="0" smtClean="0"/>
              <a:t>Guesses vary</a:t>
            </a:r>
          </a:p>
          <a:p>
            <a:pPr lvl="2"/>
            <a:r>
              <a:rPr lang="en-US" dirty="0" smtClean="0"/>
              <a:t>Never</a:t>
            </a:r>
          </a:p>
          <a:p>
            <a:pPr lvl="3"/>
            <a:r>
              <a:rPr lang="en-US" dirty="0" smtClean="0"/>
              <a:t>…, </a:t>
            </a:r>
            <a:r>
              <a:rPr lang="en-US" dirty="0"/>
              <a:t>82 </a:t>
            </a:r>
            <a:r>
              <a:rPr lang="en-US" dirty="0" err="1"/>
              <a:t>Redditors</a:t>
            </a:r>
            <a:r>
              <a:rPr lang="en-US" dirty="0"/>
              <a:t> offer their views on the matter. Here are a few that represent the general tenor:</a:t>
            </a:r>
          </a:p>
          <a:p>
            <a:pPr lvl="4"/>
            <a:r>
              <a:rPr lang="en-US" dirty="0"/>
              <a:t>Well since I still support IPX for some legacy apps … in 100 years.</a:t>
            </a:r>
          </a:p>
          <a:p>
            <a:pPr lvl="4"/>
            <a:r>
              <a:rPr lang="en-US" dirty="0"/>
              <a:t>Right after POTS dies. And then only after another 30 years.</a:t>
            </a:r>
          </a:p>
          <a:p>
            <a:pPr lvl="4"/>
            <a:r>
              <a:rPr lang="en-US" dirty="0"/>
              <a:t>General IPv6 adoption is 18 months away. My college prof told me this in 1995, and he’s still right.</a:t>
            </a:r>
          </a:p>
          <a:p>
            <a:pPr lvl="4"/>
            <a:r>
              <a:rPr lang="en-US" dirty="0"/>
              <a:t>Not in our career lifetime.</a:t>
            </a:r>
          </a:p>
          <a:p>
            <a:pPr lvl="4"/>
            <a:r>
              <a:rPr lang="en-US" dirty="0"/>
              <a:t>IPv6 will take off during the year of the Linux desktop. You’ll pull IPv4 from my cold, dead </a:t>
            </a:r>
            <a:r>
              <a:rPr lang="en-US" dirty="0" smtClean="0"/>
              <a:t>hands</a:t>
            </a:r>
          </a:p>
          <a:p>
            <a:pPr lvl="3"/>
            <a:r>
              <a:rPr lang="en-US" dirty="0" err="1" smtClean="0"/>
              <a:t>NetworkWorld</a:t>
            </a:r>
            <a:r>
              <a:rPr lang="en-US" dirty="0" smtClean="0"/>
              <a:t> – Paul McNamara Mar 24, 2015</a:t>
            </a:r>
          </a:p>
          <a:p>
            <a:pPr lvl="2"/>
            <a:r>
              <a:rPr lang="en-US" dirty="0" smtClean="0"/>
              <a:t>5 years</a:t>
            </a:r>
          </a:p>
          <a:p>
            <a:pPr lvl="3"/>
            <a:r>
              <a:rPr lang="en-US" dirty="0"/>
              <a:t>“We are probably four or five years away from IPv6 being relatively ubiquitous,” said Owen DeLong, director of professional services at Hurricane Electric, which bills itself as the world’s largest IPv6 backbone. “After that, I think IPv4 is going to become unsustainable and the people who are using it are going to be left behind</a:t>
            </a:r>
            <a:r>
              <a:rPr lang="en-US" dirty="0" smtClean="0"/>
              <a:t>.”</a:t>
            </a:r>
          </a:p>
          <a:p>
            <a:pPr lvl="3"/>
            <a:r>
              <a:rPr lang="en-US" dirty="0" smtClean="0"/>
              <a:t>GCN – William Jackson Mar 19, 2013</a:t>
            </a:r>
          </a:p>
          <a:p>
            <a:pPr lvl="1"/>
            <a:r>
              <a:rPr lang="en-US" dirty="0" smtClean="0"/>
              <a:t>My best guess</a:t>
            </a:r>
          </a:p>
          <a:p>
            <a:pPr lvl="2"/>
            <a:r>
              <a:rPr lang="en-US" dirty="0" smtClean="0"/>
              <a:t>When the cost of an IPv4 get too high</a:t>
            </a:r>
          </a:p>
          <a:p>
            <a:pPr lvl="2"/>
            <a:r>
              <a:rPr lang="en-US" dirty="0" smtClean="0"/>
              <a:t>All blocks assigned already</a:t>
            </a:r>
          </a:p>
          <a:p>
            <a:pPr lvl="2"/>
            <a:r>
              <a:rPr lang="en-US" dirty="0" smtClean="0"/>
              <a:t>Market forces will drive up IPv4 prices</a:t>
            </a:r>
          </a:p>
          <a:p>
            <a:pPr lvl="2"/>
            <a:r>
              <a:rPr lang="en-US" dirty="0" smtClean="0"/>
              <a:t>10-20 years?…</a:t>
            </a:r>
          </a:p>
          <a:p>
            <a:pPr lvl="3"/>
            <a:r>
              <a:rPr lang="en-US" dirty="0" smtClean="0"/>
              <a:t>Might have an HDTV type of solution</a:t>
            </a:r>
            <a:endParaRPr lang="en-US" dirty="0"/>
          </a:p>
        </p:txBody>
      </p:sp>
    </p:spTree>
    <p:extLst>
      <p:ext uri="{BB962C8B-B14F-4D97-AF65-F5344CB8AC3E}">
        <p14:creationId xmlns:p14="http://schemas.microsoft.com/office/powerpoint/2010/main" val="122392156"/>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p:txBody>
          <a:bodyPr/>
          <a:lstStyle/>
          <a:p>
            <a:r>
              <a:rPr lang="en-US" smtClean="0"/>
              <a:t>IP Summary</a:t>
            </a:r>
          </a:p>
        </p:txBody>
      </p:sp>
      <p:sp>
        <p:nvSpPr>
          <p:cNvPr id="52227" name="Content Placeholder 2"/>
          <p:cNvSpPr>
            <a:spLocks noGrp="1"/>
          </p:cNvSpPr>
          <p:nvPr>
            <p:ph idx="1"/>
          </p:nvPr>
        </p:nvSpPr>
        <p:spPr/>
        <p:txBody>
          <a:bodyPr/>
          <a:lstStyle/>
          <a:p>
            <a:r>
              <a:rPr lang="en-US" dirty="0" smtClean="0"/>
              <a:t>Internet Protocol</a:t>
            </a:r>
          </a:p>
          <a:p>
            <a:pPr lvl="1"/>
            <a:r>
              <a:rPr lang="en-US" dirty="0" smtClean="0"/>
              <a:t>The protocol for computers on a network to </a:t>
            </a:r>
            <a:r>
              <a:rPr lang="en-US" smtClean="0"/>
              <a:t>methodically identify, </a:t>
            </a:r>
            <a:r>
              <a:rPr lang="en-US" dirty="0" smtClean="0"/>
              <a:t>locate and address each other</a:t>
            </a:r>
          </a:p>
          <a:p>
            <a:pPr lvl="1"/>
            <a:r>
              <a:rPr lang="en-US" dirty="0" smtClean="0"/>
              <a:t>Used to route data from a source host to a destination host via one or more IP networks</a:t>
            </a:r>
          </a:p>
          <a:p>
            <a:pPr lvl="1"/>
            <a:r>
              <a:rPr lang="en-US" dirty="0" smtClean="0"/>
              <a:t>On a network all IP addresses must be unique</a:t>
            </a:r>
          </a:p>
          <a:p>
            <a:pPr lvl="2"/>
            <a:r>
              <a:rPr lang="en-US" dirty="0" smtClean="0"/>
              <a:t>This does not mean that all hosts everywhere must have unique IP addresses</a:t>
            </a:r>
          </a:p>
          <a:p>
            <a:pPr lvl="2"/>
            <a:r>
              <a:rPr lang="en-US" dirty="0" smtClean="0"/>
              <a:t>Hosts on different networks may use the same addresses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4"/>
          <p:cNvSpPr>
            <a:spLocks noGrp="1" noChangeArrowheads="1"/>
          </p:cNvSpPr>
          <p:nvPr>
            <p:ph type="title"/>
          </p:nvPr>
        </p:nvSpPr>
        <p:spPr/>
        <p:txBody>
          <a:bodyPr/>
          <a:lstStyle/>
          <a:p>
            <a:pPr eaLnBrk="1" hangingPunct="1">
              <a:defRPr/>
            </a:pPr>
            <a:r>
              <a:rPr lang="en-US" smtClean="0"/>
              <a:t>Layered Model</a:t>
            </a:r>
          </a:p>
        </p:txBody>
      </p:sp>
      <p:sp>
        <p:nvSpPr>
          <p:cNvPr id="8195" name="Rectangle 5"/>
          <p:cNvSpPr>
            <a:spLocks noGrp="1" noChangeArrowheads="1"/>
          </p:cNvSpPr>
          <p:nvPr>
            <p:ph type="body" idx="1"/>
          </p:nvPr>
        </p:nvSpPr>
        <p:spPr/>
        <p:txBody>
          <a:bodyPr/>
          <a:lstStyle/>
          <a:p>
            <a:pPr eaLnBrk="1" hangingPunct="1"/>
            <a:r>
              <a:rPr lang="en-US" smtClean="0"/>
              <a:t>OSI Model</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smtClean="0"/>
              <a:t>OSI – Open Systems Interconnect</a:t>
            </a:r>
          </a:p>
        </p:txBody>
      </p:sp>
      <p:sp>
        <p:nvSpPr>
          <p:cNvPr id="9219" name="Rectangle 4"/>
          <p:cNvSpPr>
            <a:spLocks noGrp="1" noChangeArrowheads="1"/>
          </p:cNvSpPr>
          <p:nvPr>
            <p:ph type="body" sz="half" idx="1"/>
          </p:nvPr>
        </p:nvSpPr>
        <p:spPr/>
        <p:txBody>
          <a:bodyPr/>
          <a:lstStyle/>
          <a:p>
            <a:pPr eaLnBrk="1" hangingPunct="1"/>
            <a:r>
              <a:rPr lang="en-US" sz="2400" dirty="0" smtClean="0"/>
              <a:t>OSI Model</a:t>
            </a:r>
          </a:p>
          <a:p>
            <a:pPr lvl="1" eaLnBrk="1" hangingPunct="1"/>
            <a:r>
              <a:rPr lang="en-US" sz="2000" dirty="0" smtClean="0"/>
              <a:t>Open Systems Interconnection</a:t>
            </a:r>
          </a:p>
          <a:p>
            <a:pPr lvl="2" eaLnBrk="1" hangingPunct="1"/>
            <a:r>
              <a:rPr lang="en-US" sz="1600" dirty="0" smtClean="0"/>
              <a:t>Not concerned with a particular technology at any level</a:t>
            </a:r>
          </a:p>
          <a:p>
            <a:pPr lvl="1" eaLnBrk="1" hangingPunct="1"/>
            <a:r>
              <a:rPr lang="en-US" sz="2000" dirty="0" smtClean="0"/>
              <a:t>7 layers to define communications</a:t>
            </a:r>
          </a:p>
          <a:p>
            <a:pPr lvl="1" eaLnBrk="1" hangingPunct="1"/>
            <a:r>
              <a:rPr lang="en-US" sz="2000" dirty="0" smtClean="0"/>
              <a:t>We need only be concerned with the first 3 or 4 layers at the infrastructure level</a:t>
            </a:r>
          </a:p>
        </p:txBody>
      </p:sp>
      <p:pic>
        <p:nvPicPr>
          <p:cNvPr id="9220" name="Picture 5"/>
          <p:cNvPicPr>
            <a:picLocks noGrp="1" noChangeAspect="1" noChangeArrowheads="1"/>
          </p:cNvPicPr>
          <p:nvPr>
            <p:ph sz="half" idx="2"/>
          </p:nvPr>
        </p:nvPicPr>
        <p:blipFill>
          <a:blip r:embed="rId2" cstate="print"/>
          <a:srcRect/>
          <a:stretch>
            <a:fillRect/>
          </a:stretch>
        </p:blip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8"/>
          <p:cNvSpPr>
            <a:spLocks noGrp="1" noChangeArrowheads="1"/>
          </p:cNvSpPr>
          <p:nvPr>
            <p:ph type="title"/>
          </p:nvPr>
        </p:nvSpPr>
        <p:spPr/>
        <p:txBody>
          <a:bodyPr/>
          <a:lstStyle/>
          <a:p>
            <a:pPr eaLnBrk="1" hangingPunct="1"/>
            <a:r>
              <a:rPr lang="en-US" smtClean="0"/>
              <a:t>Data Encapsulation</a:t>
            </a:r>
          </a:p>
        </p:txBody>
      </p:sp>
      <p:pic>
        <p:nvPicPr>
          <p:cNvPr id="10244" name="Picture 7" descr="Ethernet packet encapsulation"/>
          <p:cNvPicPr>
            <a:picLocks noChangeAspect="1" noChangeArrowheads="1"/>
          </p:cNvPicPr>
          <p:nvPr/>
        </p:nvPicPr>
        <p:blipFill>
          <a:blip r:embed="rId2" cstate="print"/>
          <a:srcRect/>
          <a:stretch>
            <a:fillRect/>
          </a:stretch>
        </p:blipFill>
        <p:spPr bwMode="auto">
          <a:xfrm>
            <a:off x="609600" y="2667000"/>
            <a:ext cx="8243888" cy="23717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PPRESENTATIONGUID" val="e62b75a7-948a-47bf-94d1-75f0fbbe4a16"/>
  <p:tag name="WASPOLLED" val="509EFCB3741540478FABD320BC566379"/>
  <p:tag name="TPVERSION" val="6"/>
  <p:tag name="TPFULLVERSION" val="7.2.0.80"/>
  <p:tag name="PPTVERSION" val="15"/>
  <p:tag name="TPOS" val="2"/>
  <p:tag name="TPLASTSAVEVERSION" val="6.2 PC"/>
</p:tagLst>
</file>

<file path=ppt/tags/tag2.xml><?xml version="1.0" encoding="utf-8"?>
<p:tagLst xmlns:a="http://schemas.openxmlformats.org/drawingml/2006/main" xmlns:r="http://schemas.openxmlformats.org/officeDocument/2006/relationships" xmlns:p="http://schemas.openxmlformats.org/presentationml/2006/main">
  <p:tag name="TYPE" val="MultiChoiceSlide"/>
  <p:tag name="TPQUESTIONXML" val="﻿&lt;?xml version=&quot;1.0&quot; encoding=&quot;utf-8&quot;?&gt;&#10;&lt;questionlist&gt;&#10;    &lt;properties&gt;&#10;        &lt;guid&gt;D2A63435012F4E1680BF32E03A7841EC&lt;/guid&gt;&#10;        &lt;description /&gt;&#10;        &lt;date&gt;8/27/2013 5:07:07 P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1B247D72B33F4585907E938524299687&lt;/guid&gt;&#10;            &lt;repollguid&gt;3C2262EEBA9A4F25A989DD4E5FB9B66E&lt;/repollguid&gt;&#10;            &lt;sourceid&gt;B311E56FE56B46B3A3C83F5A9218DF16&lt;/sourceid&gt;&#10;            &lt;questiontext&gt;Approximately how many IPv4 addresses are there:&lt;/questiontext&gt;&#10;            &lt;showresults&gt;True&lt;/showresults&gt;&#10;            &lt;responsegrid&gt;0&lt;/responsegrid&gt;&#10;            &lt;countdowntimer&gt;False&lt;/countdowntimer&gt;&#10;            &lt;countdowntime&gt;30&lt;/countdowntime&gt;&#10;            &lt;correctvalue&gt;1&lt;/correctvalue&gt;&#10;            &lt;incorrectvalue&gt;0&lt;/incorrectvalue&gt;&#10;            &lt;responselimit&gt;1&lt;/responselimit&gt;&#10;            &lt;bulletstyle&gt;2&lt;/bulletstyle&gt;&#10;            &lt;answers&gt;&#10;                &lt;answer&gt;&#10;                    &lt;guid&gt;52319261F5FC4607AD3943A71DBF6AC9&lt;/guid&gt;&#10;                    &lt;answertext&gt;4 thousand&lt;/answertext&gt;&#10;                    &lt;valuetype&gt;-1&lt;/valuetype&gt;&#10;                &lt;/answer&gt;&#10;                &lt;answer&gt;&#10;                    &lt;guid&gt;6483F9FEC03F4B6C9EAEBBB4AB6ABA83&lt;/guid&gt;&#10;                    &lt;answertext&gt;4 million&lt;/answertext&gt;&#10;                    &lt;valuetype&gt;-1&lt;/valuetype&gt;&#10;                &lt;/answer&gt;&#10;                &lt;answer&gt;&#10;                    &lt;guid&gt;17A22F2AF4AE4E83ACC8A16A42B3CAA7&lt;/guid&gt;&#10;                    &lt;answertext&gt;4 billion&lt;/answertext&gt;&#10;                    &lt;valuetype&gt;1&lt;/valuetype&gt;&#10;                &lt;/answer&gt;&#10;                &lt;answer&gt;&#10;                    &lt;guid&gt;265FA0561F5C4A2489AC59B71C803302&lt;/guid&gt;&#10;                    &lt;answertext&gt;4 trillion&lt;/answertext&gt;&#10;                    &lt;valuetype&gt;-1&lt;/valuetype&gt;&#10;                &lt;/answer&gt;&#10;                &lt;answer&gt;&#10;                    &lt;guid&gt;BBDDBE6E75444F7BA2D359F00150C278&lt;/guid&gt;&#10;                    &lt;answertext&gt;4 quadrillion&lt;/answertext&gt;&#10;                    &lt;valuetype&gt;-1&lt;/valuetype&gt;&#10;                &lt;/answer&gt;&#10;            &lt;/answers&gt;&#10;            &lt;metadata&gt;&#10;                &lt;entry&gt;&#10;                    &lt;key&gt;AUTOFORMATCHART&lt;/key&gt;&#10;                    &lt;value&gt;True&lt;/value&gt;&#10;                &lt;/entry&gt;&#10;                &lt;entry&gt;&#10;                    &lt;key&gt;AUTOOPENPOLL&lt;/key&gt;&#10;                    &lt;value&gt;True&lt;/value&gt;&#10;                &lt;/entry&gt;&#10;                &lt;entry&gt;&#10;                    &lt;key&gt;LIVECHARTING&lt;/key&gt;&#10;                    &lt;value&gt;False&lt;/value&gt;&#10;                &lt;/entry&gt;&#10;            &lt;/metadata&gt;&#10;        &lt;/multichoice&gt;&#10;    &lt;/questions&gt;&#10;&lt;/questionlist&gt;"/>
  <p:tag name="LIVECHARTING" val="False"/>
  <p:tag name="AUTOOPENPOLL" val="True"/>
  <p:tag name="AUTOFORMATCHART" val="True"/>
  <p:tag name="RESULTS" val="Approximately how many IPv4 addresses are there:[;crlf;]35[;]35[;]35[;]False[;]26[;][;crlf;]3[;]3[;]0.58554004376912[;]0.342857142857143[;crlf;]0[;]-1[;]4 thousand1[;]4 thousand[;][;crlf;]5[;]-1[;]4 million2[;]4 million[;][;crlf;]26[;]1[;]4 billion3[;]4 billion[;][;crlf;]3[;]-1[;]4 trillion4[;]4 trillion[;][;crlf;]1[;]-1[;]4 quadrillion5[;]4 quadrillion[;]"/>
  <p:tag name="HASRESULTS" val="True"/>
</p:tagLst>
</file>

<file path=ppt/tags/tag3.xml><?xml version="1.0" encoding="utf-8"?>
<p:tagLst xmlns:a="http://schemas.openxmlformats.org/drawingml/2006/main" xmlns:r="http://schemas.openxmlformats.org/officeDocument/2006/relationships" xmlns:p="http://schemas.openxmlformats.org/presentationml/2006/main">
  <p:tag name="ZEROBASED" val="False"/>
</p:tagLst>
</file>

<file path=ppt/tags/tag4.xml><?xml version="1.0" encoding="utf-8"?>
<p:tagLst xmlns:a="http://schemas.openxmlformats.org/drawingml/2006/main" xmlns:r="http://schemas.openxmlformats.org/officeDocument/2006/relationships" xmlns:p="http://schemas.openxmlformats.org/presentationml/2006/main">
  <p:tag name="TYPE" val="0"/>
  <p:tag name="DEFINEDCOLORS" val="3,6,10,45,32,50,13,4,9,55,1"/>
  <p:tag name="LABELFORMAT" val="0"/>
  <p:tag name="NUMBERFORMAT" val="0"/>
  <p:tag name="COLORTYPE" val="SCHEME"/>
</p:tagLst>
</file>

<file path=ppt/tags/tag5.xml><?xml version="1.0" encoding="utf-8"?>
<p:tagLst xmlns:a="http://schemas.openxmlformats.org/drawingml/2006/main" xmlns:r="http://schemas.openxmlformats.org/officeDocument/2006/relationships" xmlns:p="http://schemas.openxmlformats.org/presentationml/2006/main">
  <p:tag name="TYPE" val="0"/>
  <p:tag name="TPCOUNTDOWNSECONDS" val="30"/>
</p:tagLst>
</file>

<file path=ppt/theme/theme1.xml><?xml version="1.0" encoding="utf-8"?>
<a:theme xmlns:a="http://schemas.openxmlformats.org/drawingml/2006/main" name="Leve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Level</Template>
  <TotalTime>4041</TotalTime>
  <Words>2687</Words>
  <Application>Microsoft Office PowerPoint</Application>
  <PresentationFormat>On-screen Show (4:3)</PresentationFormat>
  <Paragraphs>540</Paragraphs>
  <Slides>66</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66</vt:i4>
      </vt:variant>
    </vt:vector>
  </HeadingPairs>
  <TitlesOfParts>
    <vt:vector size="74" baseType="lpstr">
      <vt:lpstr>Courier New</vt:lpstr>
      <vt:lpstr>Garamond</vt:lpstr>
      <vt:lpstr>Tahoma</vt:lpstr>
      <vt:lpstr>Times New Roman</vt:lpstr>
      <vt:lpstr>Verdana</vt:lpstr>
      <vt:lpstr>Wingdings</vt:lpstr>
      <vt:lpstr>Level</vt:lpstr>
      <vt:lpstr>Microsoft Graph Chart</vt:lpstr>
      <vt:lpstr>Networks and TCP/IP</vt:lpstr>
      <vt:lpstr>Quick Preview</vt:lpstr>
      <vt:lpstr>TCP/IP</vt:lpstr>
      <vt:lpstr>Part One</vt:lpstr>
      <vt:lpstr>Physical Network Technologies</vt:lpstr>
      <vt:lpstr>Network Types by Scope</vt:lpstr>
      <vt:lpstr>Layered Model</vt:lpstr>
      <vt:lpstr>OSI – Open Systems Interconnect</vt:lpstr>
      <vt:lpstr>Data Encapsulation</vt:lpstr>
      <vt:lpstr>Sidebar - Warning</vt:lpstr>
      <vt:lpstr>OSI – Layer  1: Physical</vt:lpstr>
      <vt:lpstr>OSI – Layer  1: Physical</vt:lpstr>
      <vt:lpstr>OSI – Layer 2: Data Link</vt:lpstr>
      <vt:lpstr>OSI – Layer 3: Network Layer</vt:lpstr>
      <vt:lpstr>OSI – Layer 4: Transport Layer</vt:lpstr>
      <vt:lpstr>OSI – Layer 5: Session Layer</vt:lpstr>
      <vt:lpstr>OSI – Layer 6: Presentation Layer </vt:lpstr>
      <vt:lpstr>OSI – Layer 7: Application Layer</vt:lpstr>
      <vt:lpstr>OSI – What’s it all Mean?</vt:lpstr>
      <vt:lpstr>Resume 1/23</vt:lpstr>
      <vt:lpstr>Part Two </vt:lpstr>
      <vt:lpstr>Sidebar: Mac Addresses</vt:lpstr>
      <vt:lpstr>MAC addresses: Media Access Control</vt:lpstr>
      <vt:lpstr>MAC addresses</vt:lpstr>
      <vt:lpstr>Internet</vt:lpstr>
      <vt:lpstr>Internet</vt:lpstr>
      <vt:lpstr>Internet vs. World Wide Web (WWW)</vt:lpstr>
      <vt:lpstr>IP</vt:lpstr>
      <vt:lpstr>IP – Internet Protocol</vt:lpstr>
      <vt:lpstr>Sidebar: How big is 3.4 x 1038?</vt:lpstr>
      <vt:lpstr>Sidebar: How big is 3.4 x 1038?</vt:lpstr>
      <vt:lpstr>Sidebar: How big is 3.4 x 1038?</vt:lpstr>
      <vt:lpstr>PowerPoint Presentation</vt:lpstr>
      <vt:lpstr>Telephone Area Code Analogy</vt:lpstr>
      <vt:lpstr>Area Code</vt:lpstr>
      <vt:lpstr>Hierarchy</vt:lpstr>
      <vt:lpstr>Hierarchy</vt:lpstr>
      <vt:lpstr>How to divide up addresses for the Range of address Requirements? – IPV4</vt:lpstr>
      <vt:lpstr>Divide and conquer</vt:lpstr>
      <vt:lpstr>IP Classes</vt:lpstr>
      <vt:lpstr>IP Classes</vt:lpstr>
      <vt:lpstr>Classes</vt:lpstr>
      <vt:lpstr>Class A</vt:lpstr>
      <vt:lpstr>Class B</vt:lpstr>
      <vt:lpstr>Class C</vt:lpstr>
      <vt:lpstr>Class D</vt:lpstr>
      <vt:lpstr>Class E</vt:lpstr>
      <vt:lpstr>Network "rules"</vt:lpstr>
      <vt:lpstr>Subnetworks</vt:lpstr>
      <vt:lpstr>Subnets </vt:lpstr>
      <vt:lpstr>Subnet Masks</vt:lpstr>
      <vt:lpstr>Default Subnet Masks</vt:lpstr>
      <vt:lpstr>Subnet Mask Notes</vt:lpstr>
      <vt:lpstr>Shorthand notation</vt:lpstr>
      <vt:lpstr>IPv4 Wrapup</vt:lpstr>
      <vt:lpstr>“Magic” network addresses</vt:lpstr>
      <vt:lpstr>Resume 1/25</vt:lpstr>
      <vt:lpstr>IPv4 Header</vt:lpstr>
      <vt:lpstr>Remember Data Encapsulation?</vt:lpstr>
      <vt:lpstr>Approximately how many IPv4 addresses are there:</vt:lpstr>
      <vt:lpstr>IPv6</vt:lpstr>
      <vt:lpstr>IPv6 Header Format</vt:lpstr>
      <vt:lpstr>IPv6 Address Label Convention</vt:lpstr>
      <vt:lpstr>IPv6 Address Label Convention</vt:lpstr>
      <vt:lpstr>IPv4 or IPv6</vt:lpstr>
      <vt:lpstr>IP Summary</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Kombol, Tony</cp:lastModifiedBy>
  <cp:revision>198</cp:revision>
  <cp:lastPrinted>1601-01-01T00:00:00Z</cp:lastPrinted>
  <dcterms:created xsi:type="dcterms:W3CDTF">1601-01-01T00:00:00Z</dcterms:created>
  <dcterms:modified xsi:type="dcterms:W3CDTF">2017-01-25T16:58:44Z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