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335" r:id="rId3"/>
    <p:sldId id="322" r:id="rId4"/>
    <p:sldId id="323" r:id="rId5"/>
    <p:sldId id="344" r:id="rId6"/>
    <p:sldId id="345" r:id="rId7"/>
    <p:sldId id="346" r:id="rId8"/>
    <p:sldId id="321" r:id="rId9"/>
    <p:sldId id="314" r:id="rId10"/>
    <p:sldId id="315" r:id="rId11"/>
    <p:sldId id="336" r:id="rId12"/>
    <p:sldId id="316" r:id="rId13"/>
    <p:sldId id="337" r:id="rId14"/>
    <p:sldId id="317" r:id="rId15"/>
    <p:sldId id="338" r:id="rId16"/>
    <p:sldId id="318" r:id="rId17"/>
    <p:sldId id="339" r:id="rId18"/>
    <p:sldId id="319" r:id="rId19"/>
    <p:sldId id="340" r:id="rId20"/>
    <p:sldId id="320" r:id="rId21"/>
    <p:sldId id="341" r:id="rId22"/>
    <p:sldId id="342" r:id="rId23"/>
    <p:sldId id="343" r:id="rId24"/>
    <p:sldId id="349" r:id="rId25"/>
    <p:sldId id="347" r:id="rId26"/>
    <p:sldId id="348" r:id="rId27"/>
    <p:sldId id="330" r:id="rId28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2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21025432"/>
        <c:axId val="521027784"/>
        <c:axId val="466211648"/>
      </c:bar3DChart>
      <c:catAx>
        <c:axId val="521025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21027784"/>
        <c:crosses val="autoZero"/>
        <c:auto val="1"/>
        <c:lblAlgn val="ctr"/>
        <c:lblOffset val="100"/>
        <c:noMultiLvlLbl val="0"/>
      </c:catAx>
      <c:valAx>
        <c:axId val="521027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1025432"/>
        <c:crosses val="autoZero"/>
        <c:crossBetween val="between"/>
      </c:valAx>
      <c:serAx>
        <c:axId val="466211648"/>
        <c:scaling>
          <c:orientation val="minMax"/>
        </c:scaling>
        <c:delete val="0"/>
        <c:axPos val="b"/>
        <c:majorTickMark val="out"/>
        <c:minorTickMark val="none"/>
        <c:tickLblPos val="nextTo"/>
        <c:crossAx val="521027784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31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31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1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332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3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5E55FD-641E-437D-9EFD-F6B3D6EDA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4E07FE-5FA8-4C4F-A256-3DACB5DD46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0A185-149C-4E5F-BE85-F7149C0ED5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ED11DA-103C-40C9-8EE4-C31EA71D47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6FCE56-DF61-45B3-B481-69D1F60FBB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6FCE56-DF61-45B3-B481-69D1F60FBB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354236355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07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A41861-280E-405B-A410-3C29826F3D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AD80F8-8853-4F40-B986-3B3102D24B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921BDE-E54F-4E16-AE99-0ACED5D857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3EE31F-A217-4572-8276-F3E7D1E58B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659546-F765-4711-B28F-F851611691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6742E8-FC02-48B4-B538-5B47C0D756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CC0618-BF90-4385-8D94-DC8FAE4BA1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EF382B-98B5-453A-AEAA-C8E4ACB589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FB6FCE56-DF61-45B3-B481-69D1F60FBB4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0.emf"/><Relationship Id="rId2" Type="http://schemas.openxmlformats.org/officeDocument/2006/relationships/tags" Target="../tags/tag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HDD, SSD and RAID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Sidebar: Common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RAID 0: Striped</a:t>
            </a:r>
          </a:p>
          <a:p>
            <a:pPr lvl="1"/>
            <a:r>
              <a:rPr lang="en-US" dirty="0" smtClean="0"/>
              <a:t>2 or more drives configured as one</a:t>
            </a:r>
          </a:p>
          <a:p>
            <a:pPr lvl="2"/>
            <a:r>
              <a:rPr lang="en-US" dirty="0" smtClean="0"/>
              <a:t>Data is striped across multiple drives</a:t>
            </a:r>
          </a:p>
          <a:p>
            <a:pPr lvl="1"/>
            <a:r>
              <a:rPr lang="en-US" dirty="0" smtClean="0"/>
              <a:t>Pluses:</a:t>
            </a:r>
          </a:p>
          <a:p>
            <a:pPr lvl="2"/>
            <a:r>
              <a:rPr lang="en-US" dirty="0" smtClean="0"/>
              <a:t>“Larger” capacity</a:t>
            </a:r>
          </a:p>
          <a:p>
            <a:pPr lvl="2"/>
            <a:r>
              <a:rPr lang="en-US" dirty="0" smtClean="0"/>
              <a:t>Speed</a:t>
            </a:r>
          </a:p>
          <a:p>
            <a:pPr lvl="3"/>
            <a:r>
              <a:rPr lang="en-US" dirty="0" smtClean="0"/>
              <a:t>Can access data from multiple drives simultaneously</a:t>
            </a:r>
          </a:p>
          <a:p>
            <a:pPr lvl="1"/>
            <a:r>
              <a:rPr lang="en-US" dirty="0" smtClean="0"/>
              <a:t>Minuses:</a:t>
            </a:r>
          </a:p>
          <a:p>
            <a:pPr lvl="2"/>
            <a:r>
              <a:rPr lang="en-US" dirty="0" smtClean="0"/>
              <a:t>Higher Failure rate than single drive</a:t>
            </a:r>
          </a:p>
          <a:p>
            <a:pPr lvl="2"/>
            <a:r>
              <a:rPr lang="en-US" dirty="0" smtClean="0"/>
              <a:t>Total data loss if one drive fails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dirty="0" smtClean="0"/>
              <a:t>Raid 0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58" y="1619250"/>
            <a:ext cx="9083842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4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Sidebar: Common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RAID 1: Mirrored</a:t>
            </a:r>
          </a:p>
          <a:p>
            <a:pPr lvl="1"/>
            <a:r>
              <a:rPr lang="en-US" dirty="0" smtClean="0"/>
              <a:t>2 or more drives configured as one</a:t>
            </a:r>
          </a:p>
          <a:p>
            <a:pPr lvl="2"/>
            <a:r>
              <a:rPr lang="en-US" dirty="0" smtClean="0"/>
              <a:t>Usually 2 drives</a:t>
            </a:r>
          </a:p>
          <a:p>
            <a:pPr lvl="2"/>
            <a:r>
              <a:rPr lang="en-US" dirty="0" smtClean="0"/>
              <a:t>Data copied (duplicated) on both drives</a:t>
            </a:r>
          </a:p>
          <a:p>
            <a:pPr lvl="1"/>
            <a:r>
              <a:rPr lang="en-US" dirty="0" smtClean="0"/>
              <a:t>Pluses:</a:t>
            </a:r>
          </a:p>
          <a:p>
            <a:pPr lvl="2"/>
            <a:r>
              <a:rPr lang="en-US" dirty="0" smtClean="0"/>
              <a:t>Lower “failure” rate</a:t>
            </a:r>
          </a:p>
          <a:p>
            <a:pPr lvl="2"/>
            <a:r>
              <a:rPr lang="en-US" dirty="0" smtClean="0"/>
              <a:t>No data loss if one drive fails</a:t>
            </a:r>
          </a:p>
          <a:p>
            <a:pPr lvl="1"/>
            <a:r>
              <a:rPr lang="en-US" dirty="0" smtClean="0"/>
              <a:t>Minuses:</a:t>
            </a:r>
          </a:p>
          <a:p>
            <a:pPr lvl="2"/>
            <a:r>
              <a:rPr lang="en-US" dirty="0" smtClean="0"/>
              <a:t>“Wasted” drive space</a:t>
            </a:r>
          </a:p>
          <a:p>
            <a:pPr lvl="3"/>
            <a:r>
              <a:rPr lang="en-US" dirty="0" smtClean="0"/>
              <a:t>e.g. 50% for a 2 drive system</a:t>
            </a:r>
          </a:p>
          <a:p>
            <a:pPr lvl="2"/>
            <a:r>
              <a:rPr lang="en-US" dirty="0" smtClean="0"/>
              <a:t>Small performance impact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1474" y="1619250"/>
            <a:ext cx="8582526" cy="530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37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Sidebar: Common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RAID 5: Parity</a:t>
            </a:r>
          </a:p>
          <a:p>
            <a:pPr lvl="1"/>
            <a:r>
              <a:rPr lang="en-US" dirty="0" smtClean="0"/>
              <a:t>3 or more drives configured as one</a:t>
            </a:r>
          </a:p>
          <a:p>
            <a:pPr lvl="2"/>
            <a:r>
              <a:rPr lang="en-US" dirty="0" smtClean="0"/>
              <a:t>Data spread across multiple drives with parity</a:t>
            </a:r>
          </a:p>
          <a:p>
            <a:pPr lvl="2"/>
            <a:r>
              <a:rPr lang="en-US" dirty="0" smtClean="0"/>
              <a:t>If one drive fails, data can be rebuilt</a:t>
            </a:r>
          </a:p>
          <a:p>
            <a:pPr lvl="1"/>
            <a:r>
              <a:rPr lang="en-US" dirty="0" smtClean="0"/>
              <a:t>Pluses:</a:t>
            </a:r>
          </a:p>
          <a:p>
            <a:pPr lvl="2"/>
            <a:r>
              <a:rPr lang="en-US" dirty="0" smtClean="0"/>
              <a:t>“Larger” drive</a:t>
            </a:r>
          </a:p>
          <a:p>
            <a:pPr lvl="2"/>
            <a:r>
              <a:rPr lang="en-US" dirty="0" smtClean="0"/>
              <a:t>Faster</a:t>
            </a:r>
          </a:p>
          <a:p>
            <a:pPr lvl="2"/>
            <a:r>
              <a:rPr lang="en-US" dirty="0" smtClean="0"/>
              <a:t>Can survive one drive failure</a:t>
            </a:r>
          </a:p>
          <a:p>
            <a:pPr lvl="1"/>
            <a:r>
              <a:rPr lang="en-US" dirty="0" smtClean="0"/>
              <a:t>Minuses:</a:t>
            </a:r>
          </a:p>
          <a:p>
            <a:pPr lvl="2"/>
            <a:r>
              <a:rPr lang="en-US" dirty="0" smtClean="0"/>
              <a:t>More complex</a:t>
            </a:r>
          </a:p>
          <a:p>
            <a:pPr lvl="2"/>
            <a:r>
              <a:rPr lang="en-US" dirty="0" smtClean="0"/>
              <a:t>Some “wasted” drive space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5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828800"/>
            <a:ext cx="8178466" cy="50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8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Sidebar: Common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RAID 6: Enhanced RAID 5</a:t>
            </a:r>
          </a:p>
          <a:p>
            <a:pPr lvl="1"/>
            <a:r>
              <a:rPr lang="en-US" dirty="0" smtClean="0"/>
              <a:t>4 or more drives configured as one</a:t>
            </a:r>
          </a:p>
          <a:p>
            <a:pPr lvl="2"/>
            <a:r>
              <a:rPr lang="en-US" dirty="0" smtClean="0"/>
              <a:t>Additional parity block</a:t>
            </a:r>
          </a:p>
          <a:p>
            <a:pPr lvl="1"/>
            <a:r>
              <a:rPr lang="en-US" dirty="0" smtClean="0"/>
              <a:t>Pluses:</a:t>
            </a:r>
          </a:p>
          <a:p>
            <a:pPr lvl="2"/>
            <a:r>
              <a:rPr lang="en-US" dirty="0" smtClean="0"/>
              <a:t>Improved data safety</a:t>
            </a:r>
          </a:p>
          <a:p>
            <a:pPr lvl="2"/>
            <a:r>
              <a:rPr lang="en-US" dirty="0" smtClean="0"/>
              <a:t>Can survive 2 drive failures</a:t>
            </a:r>
          </a:p>
          <a:p>
            <a:pPr lvl="1"/>
            <a:r>
              <a:rPr lang="en-US" dirty="0" smtClean="0"/>
              <a:t>Minuses:</a:t>
            </a:r>
          </a:p>
          <a:p>
            <a:pPr lvl="2"/>
            <a:r>
              <a:rPr lang="en-US" dirty="0" smtClean="0"/>
              <a:t>More “wasted” space</a:t>
            </a:r>
          </a:p>
          <a:p>
            <a:pPr lvl="2"/>
            <a:r>
              <a:rPr lang="en-US" dirty="0" smtClean="0"/>
              <a:t>Write penalty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6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58" y="1828800"/>
            <a:ext cx="9083842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31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Sidebar: Uncommon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RAID 01: Combination </a:t>
            </a:r>
            <a:r>
              <a:rPr lang="en-US" dirty="0"/>
              <a:t>of 0 and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Mirror of stripes</a:t>
            </a:r>
          </a:p>
          <a:p>
            <a:r>
              <a:rPr lang="en-US" dirty="0" smtClean="0"/>
              <a:t>RAID 10: Combination of 1 and 0</a:t>
            </a:r>
          </a:p>
          <a:p>
            <a:pPr lvl="1"/>
            <a:r>
              <a:rPr lang="en-US" dirty="0" smtClean="0"/>
              <a:t>Stripe of mirrors</a:t>
            </a:r>
          </a:p>
          <a:p>
            <a:r>
              <a:rPr lang="en-US" dirty="0" smtClean="0"/>
              <a:t>4 or more drives (even #) configured as one</a:t>
            </a:r>
          </a:p>
          <a:p>
            <a:pPr lvl="1"/>
            <a:r>
              <a:rPr lang="en-US" dirty="0" smtClean="0"/>
              <a:t>Pluses:</a:t>
            </a:r>
          </a:p>
          <a:p>
            <a:pPr lvl="2"/>
            <a:r>
              <a:rPr lang="en-US" dirty="0" smtClean="0"/>
              <a:t>Speed</a:t>
            </a:r>
          </a:p>
          <a:p>
            <a:pPr lvl="2"/>
            <a:r>
              <a:rPr lang="en-US" dirty="0" smtClean="0"/>
              <a:t>Data safety</a:t>
            </a:r>
          </a:p>
          <a:p>
            <a:pPr lvl="1"/>
            <a:r>
              <a:rPr lang="en-US" dirty="0" smtClean="0"/>
              <a:t>Minuses:</a:t>
            </a:r>
          </a:p>
          <a:p>
            <a:pPr lvl="2"/>
            <a:r>
              <a:rPr lang="en-US" dirty="0" smtClean="0"/>
              <a:t>“Wasted” capacity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1+0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34490"/>
            <a:ext cx="912876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87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Hard Disk Drives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Sidebar: Uncommon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common definition</a:t>
            </a:r>
          </a:p>
          <a:p>
            <a:pPr lvl="1"/>
            <a:r>
              <a:rPr lang="en-US" dirty="0" smtClean="0"/>
              <a:t>RAID 50: Combination of 5 and 0</a:t>
            </a:r>
          </a:p>
          <a:p>
            <a:pPr lvl="2"/>
            <a:r>
              <a:rPr lang="en-US" dirty="0" smtClean="0"/>
              <a:t>Sometimes referred to as 5+0</a:t>
            </a:r>
          </a:p>
          <a:p>
            <a:pPr lvl="1"/>
            <a:r>
              <a:rPr lang="en-US" dirty="0" smtClean="0"/>
              <a:t>RAID 60: Combination of 6 and 0</a:t>
            </a:r>
          </a:p>
          <a:p>
            <a:pPr lvl="2"/>
            <a:r>
              <a:rPr lang="en-US" dirty="0" smtClean="0"/>
              <a:t>Sometimes referred to as 6+0</a:t>
            </a:r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JBOD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 Bunch of Disks</a:t>
            </a:r>
          </a:p>
          <a:p>
            <a:pPr lvl="1"/>
            <a:r>
              <a:rPr lang="en-US" dirty="0" smtClean="0"/>
              <a:t>Start with disk 1 and continue adding disks as needed</a:t>
            </a:r>
          </a:p>
          <a:p>
            <a:pPr lvl="1"/>
            <a:r>
              <a:rPr lang="en-US" dirty="0" smtClean="0"/>
              <a:t>All disk space can be used</a:t>
            </a:r>
          </a:p>
          <a:p>
            <a:pPr lvl="1"/>
            <a:r>
              <a:rPr lang="en-US" dirty="0" smtClean="0"/>
              <a:t>Easily expandable</a:t>
            </a:r>
          </a:p>
          <a:p>
            <a:pPr lvl="2"/>
            <a:r>
              <a:rPr lang="en-US" dirty="0" smtClean="0"/>
              <a:t>Just add a disk</a:t>
            </a:r>
          </a:p>
          <a:p>
            <a:pPr lvl="1"/>
            <a:r>
              <a:rPr lang="en-US" dirty="0" smtClean="0"/>
              <a:t>Any drive fails, all data 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3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JBOD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77589" y="1833562"/>
            <a:ext cx="9369189" cy="418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Note: LVM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Volume Manager</a:t>
            </a:r>
          </a:p>
          <a:p>
            <a:pPr lvl="1"/>
            <a:r>
              <a:rPr lang="en-US" dirty="0" smtClean="0"/>
              <a:t>Logical layer</a:t>
            </a:r>
          </a:p>
          <a:p>
            <a:pPr lvl="2"/>
            <a:r>
              <a:rPr lang="en-US" dirty="0" smtClean="0"/>
              <a:t>Linux/Unix</a:t>
            </a:r>
          </a:p>
          <a:p>
            <a:pPr lvl="1"/>
            <a:r>
              <a:rPr lang="en-US" dirty="0" smtClean="0"/>
              <a:t>Allows the managing of disk space into volumes</a:t>
            </a:r>
          </a:p>
          <a:p>
            <a:pPr lvl="2"/>
            <a:r>
              <a:rPr lang="en-US" dirty="0" smtClean="0"/>
              <a:t>Can combine disks to create a volume</a:t>
            </a:r>
          </a:p>
          <a:p>
            <a:pPr lvl="2"/>
            <a:r>
              <a:rPr lang="en-US" dirty="0" smtClean="0"/>
              <a:t>Can divide a disk into multiple volumes</a:t>
            </a:r>
          </a:p>
          <a:p>
            <a:pPr lvl="2"/>
            <a:r>
              <a:rPr lang="en-US" dirty="0" smtClean="0"/>
              <a:t>Summary: can take one or more disks and turn them into one or more volumes</a:t>
            </a:r>
          </a:p>
          <a:p>
            <a:r>
              <a:rPr lang="en-US" dirty="0" smtClean="0"/>
              <a:t>LVM can be used with RAID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State Drive</a:t>
            </a:r>
          </a:p>
          <a:p>
            <a:pPr lvl="1"/>
            <a:r>
              <a:rPr lang="en-US" dirty="0" smtClean="0"/>
              <a:t>All solid state</a:t>
            </a:r>
          </a:p>
          <a:p>
            <a:pPr lvl="2"/>
            <a:r>
              <a:rPr lang="en-US" dirty="0" smtClean="0"/>
              <a:t>No disk</a:t>
            </a:r>
          </a:p>
          <a:p>
            <a:pPr lvl="2"/>
            <a:r>
              <a:rPr lang="en-US" dirty="0" smtClean="0"/>
              <a:t>No heads</a:t>
            </a:r>
          </a:p>
          <a:p>
            <a:pPr lvl="2"/>
            <a:r>
              <a:rPr lang="en-US" dirty="0" smtClean="0"/>
              <a:t>No cylinders</a:t>
            </a:r>
          </a:p>
          <a:p>
            <a:pPr lvl="2"/>
            <a:r>
              <a:rPr lang="en-US" dirty="0" smtClean="0"/>
              <a:t>No tracks</a:t>
            </a:r>
          </a:p>
          <a:p>
            <a:pPr lvl="1"/>
            <a:r>
              <a:rPr lang="en-US" dirty="0" smtClean="0"/>
              <a:t>Still has sectors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3429000"/>
            <a:ext cx="42195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 – Solid state drives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Faster access</a:t>
            </a:r>
          </a:p>
          <a:p>
            <a:pPr lvl="1"/>
            <a:r>
              <a:rPr lang="en-US" dirty="0" smtClean="0"/>
              <a:t>No mechanical movement</a:t>
            </a:r>
          </a:p>
          <a:p>
            <a:pPr lvl="1"/>
            <a:r>
              <a:rPr lang="en-US" dirty="0" smtClean="0"/>
              <a:t>Faster read/write speeds</a:t>
            </a:r>
          </a:p>
          <a:p>
            <a:r>
              <a:rPr lang="en-US" dirty="0" smtClean="0"/>
              <a:t>Low power</a:t>
            </a:r>
          </a:p>
          <a:p>
            <a:pPr lvl="1"/>
            <a:r>
              <a:rPr lang="en-US" dirty="0" smtClean="0"/>
              <a:t>No need to spin disk or move boom</a:t>
            </a:r>
          </a:p>
          <a:p>
            <a:pPr lvl="1"/>
            <a:r>
              <a:rPr lang="en-US" dirty="0" smtClean="0"/>
              <a:t>About ½ to ¼ the power</a:t>
            </a:r>
          </a:p>
          <a:p>
            <a:r>
              <a:rPr lang="en-US" dirty="0" smtClean="0"/>
              <a:t>Expensive</a:t>
            </a:r>
          </a:p>
          <a:p>
            <a:pPr lvl="1"/>
            <a:r>
              <a:rPr lang="en-US" dirty="0" smtClean="0"/>
              <a:t>Relatively  expensive compared to HDD	</a:t>
            </a:r>
          </a:p>
          <a:p>
            <a:pPr lvl="1"/>
            <a:r>
              <a:rPr lang="en-US" dirty="0" smtClean="0"/>
              <a:t>About 2-4x per GB</a:t>
            </a:r>
          </a:p>
          <a:p>
            <a:r>
              <a:rPr lang="en-US" dirty="0" smtClean="0"/>
              <a:t>Lower capacity per unit</a:t>
            </a:r>
          </a:p>
          <a:p>
            <a:r>
              <a:rPr lang="en-US" dirty="0" smtClean="0"/>
              <a:t>More reliable</a:t>
            </a:r>
          </a:p>
          <a:p>
            <a:r>
              <a:rPr lang="en-US" dirty="0" smtClean="0"/>
              <a:t>Not effected by external magnetic fields</a:t>
            </a:r>
          </a:p>
          <a:p>
            <a:r>
              <a:rPr lang="en-US" dirty="0" smtClean="0"/>
              <a:t>Write limits</a:t>
            </a:r>
          </a:p>
          <a:p>
            <a:pPr lvl="1"/>
            <a:r>
              <a:rPr lang="en-US" dirty="0" smtClean="0"/>
              <a:t>Beyond typical use</a:t>
            </a:r>
          </a:p>
          <a:p>
            <a:pPr lvl="2"/>
            <a:r>
              <a:rPr lang="en-US" dirty="0" smtClean="0"/>
              <a:t>~1-2PB</a:t>
            </a:r>
          </a:p>
          <a:p>
            <a:pPr lvl="2"/>
            <a:r>
              <a:rPr lang="en-US" dirty="0" smtClean="0"/>
              <a:t>Completely rewriting a 1TB drive every day for over 3-5 years!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</a:t>
            </a:r>
          </a:p>
          <a:p>
            <a:pPr lvl="1"/>
            <a:r>
              <a:rPr lang="en-US" dirty="0" smtClean="0"/>
              <a:t>Costs are decreasing</a:t>
            </a:r>
          </a:p>
          <a:p>
            <a:pPr lvl="1"/>
            <a:r>
              <a:rPr lang="en-US" dirty="0" smtClean="0"/>
              <a:t>Size is increasing</a:t>
            </a:r>
          </a:p>
          <a:p>
            <a:r>
              <a:rPr lang="en-US" dirty="0" smtClean="0"/>
              <a:t>Many Disk Farms find SSD desirable:</a:t>
            </a:r>
          </a:p>
          <a:p>
            <a:pPr lvl="1"/>
            <a:r>
              <a:rPr lang="en-US" dirty="0" smtClean="0"/>
              <a:t>Less power to run drives</a:t>
            </a:r>
          </a:p>
          <a:p>
            <a:pPr lvl="1"/>
            <a:r>
              <a:rPr lang="en-US" dirty="0" smtClean="0"/>
              <a:t>Less power to run HVAC</a:t>
            </a:r>
          </a:p>
          <a:p>
            <a:pPr lvl="1"/>
            <a:r>
              <a:rPr lang="en-US" dirty="0" smtClean="0"/>
              <a:t>Less expense to maintain and replace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71600"/>
          </a:xfrm>
        </p:spPr>
        <p:txBody>
          <a:bodyPr/>
          <a:lstStyle/>
          <a:p>
            <a:r>
              <a:rPr lang="en-US" dirty="0" smtClean="0"/>
              <a:t>How many drive failures can Raid 6 Survive: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38862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0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8882056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2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a hard drive work?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743200"/>
            <a:ext cx="2990850" cy="2826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362200"/>
            <a:ext cx="456206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disk hardware:</a:t>
            </a:r>
          </a:p>
          <a:p>
            <a:pPr lvl="1"/>
            <a:r>
              <a:rPr lang="en-US" dirty="0" smtClean="0"/>
              <a:t>Writes data to a specific location on the drive</a:t>
            </a:r>
          </a:p>
          <a:p>
            <a:pPr lvl="2"/>
            <a:r>
              <a:rPr lang="en-US" dirty="0" smtClean="0"/>
              <a:t>On a selected platter</a:t>
            </a:r>
          </a:p>
          <a:p>
            <a:pPr lvl="2"/>
            <a:r>
              <a:rPr lang="en-US" dirty="0" smtClean="0"/>
              <a:t>On a specified track</a:t>
            </a:r>
          </a:p>
          <a:p>
            <a:pPr lvl="2"/>
            <a:r>
              <a:rPr lang="en-US" dirty="0" smtClean="0"/>
              <a:t>Rewriting a complete sectors</a:t>
            </a:r>
          </a:p>
          <a:p>
            <a:pPr lvl="1"/>
            <a:r>
              <a:rPr lang="en-US" dirty="0" smtClean="0"/>
              <a:t>1’s and 0’s </a:t>
            </a:r>
          </a:p>
          <a:p>
            <a:pPr lvl="1"/>
            <a:r>
              <a:rPr lang="en-US" dirty="0" smtClean="0"/>
              <a:t>Disks know nothing of files</a:t>
            </a:r>
          </a:p>
          <a:p>
            <a:r>
              <a:rPr lang="en-US" dirty="0" smtClean="0"/>
              <a:t>The OS:</a:t>
            </a:r>
          </a:p>
          <a:p>
            <a:pPr lvl="1"/>
            <a:r>
              <a:rPr lang="en-US" dirty="0" smtClean="0"/>
              <a:t>Keeps track of file names </a:t>
            </a:r>
          </a:p>
          <a:p>
            <a:pPr lvl="1"/>
            <a:r>
              <a:rPr lang="en-US" dirty="0" smtClean="0"/>
              <a:t>File system</a:t>
            </a:r>
          </a:p>
          <a:p>
            <a:pPr lvl="2"/>
            <a:r>
              <a:rPr lang="en-US" dirty="0" smtClean="0"/>
              <a:t>Maps file names</a:t>
            </a:r>
          </a:p>
          <a:p>
            <a:pPr lvl="3"/>
            <a:r>
              <a:rPr lang="en-US" dirty="0" smtClean="0"/>
              <a:t>To where on the disk the 1’s and 0’s are kept for the data</a:t>
            </a:r>
          </a:p>
          <a:p>
            <a:pPr lvl="2"/>
            <a:r>
              <a:rPr lang="en-US" dirty="0" smtClean="0"/>
              <a:t>File may be broken up (fragmented)</a:t>
            </a:r>
          </a:p>
          <a:p>
            <a:pPr lvl="3"/>
            <a:r>
              <a:rPr lang="en-US" dirty="0" smtClean="0"/>
              <a:t>To fit available space chunks on disk</a:t>
            </a:r>
          </a:p>
          <a:p>
            <a:pPr lvl="1"/>
            <a:r>
              <a:rPr lang="en-US" dirty="0" smtClean="0"/>
              <a:t>Specific part of the disk is reserved for this mapping</a:t>
            </a:r>
          </a:p>
          <a:p>
            <a:pPr lvl="2"/>
            <a:r>
              <a:rPr lang="en-US" dirty="0" smtClean="0"/>
              <a:t>FAT, VFAT, FAT32, HPFS, NTFS, EXT2, EXT3, etc…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HDD performance </a:t>
            </a:r>
            <a:r>
              <a:rPr lang="en-US" sz="2000" dirty="0" smtClean="0"/>
              <a:t>(select features)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Seek time</a:t>
            </a:r>
          </a:p>
          <a:p>
            <a:pPr lvl="1"/>
            <a:r>
              <a:rPr lang="en-US" dirty="0" smtClean="0"/>
              <a:t>Average time required for boom to swing over the track (cylinder)</a:t>
            </a:r>
          </a:p>
          <a:p>
            <a:r>
              <a:rPr lang="en-US" dirty="0" smtClean="0"/>
              <a:t>Rotational Latency</a:t>
            </a:r>
          </a:p>
          <a:p>
            <a:pPr lvl="1"/>
            <a:r>
              <a:rPr lang="en-US" dirty="0" smtClean="0"/>
              <a:t>Average time for the required data to rotate to the head</a:t>
            </a:r>
          </a:p>
          <a:p>
            <a:pPr lvl="1"/>
            <a:r>
              <a:rPr lang="en-US" dirty="0" smtClean="0"/>
              <a:t>Typically ½ the time to rotate once</a:t>
            </a:r>
          </a:p>
          <a:p>
            <a:r>
              <a:rPr lang="en-US" dirty="0" smtClean="0"/>
              <a:t>Command processing time	</a:t>
            </a:r>
          </a:p>
          <a:p>
            <a:pPr lvl="1"/>
            <a:r>
              <a:rPr lang="en-US" dirty="0" smtClean="0"/>
              <a:t>Typically very short compared to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transfer rate</a:t>
            </a:r>
          </a:p>
          <a:p>
            <a:pPr lvl="1"/>
            <a:r>
              <a:rPr lang="en-US" dirty="0" smtClean="0"/>
              <a:t>How fast can the data be read</a:t>
            </a:r>
          </a:p>
          <a:p>
            <a:pPr lvl="1"/>
            <a:r>
              <a:rPr lang="en-US" dirty="0" smtClean="0"/>
              <a:t>Related to </a:t>
            </a:r>
          </a:p>
          <a:p>
            <a:pPr lvl="2"/>
            <a:r>
              <a:rPr lang="en-US" dirty="0" smtClean="0"/>
              <a:t>Rotational speed</a:t>
            </a:r>
          </a:p>
          <a:p>
            <a:pPr lvl="2"/>
            <a:r>
              <a:rPr lang="en-US" dirty="0" smtClean="0"/>
              <a:t>Data density</a:t>
            </a:r>
          </a:p>
          <a:p>
            <a:pPr lvl="2"/>
            <a:r>
              <a:rPr lang="en-US" dirty="0" smtClean="0"/>
              <a:t>Relation to radius on disk</a:t>
            </a:r>
          </a:p>
          <a:p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Drive buffering – extra memory on drive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consumption</a:t>
            </a:r>
          </a:p>
          <a:p>
            <a:pPr lvl="1"/>
            <a:r>
              <a:rPr lang="en-US" dirty="0" smtClean="0"/>
              <a:t>In general</a:t>
            </a:r>
          </a:p>
          <a:p>
            <a:pPr lvl="2"/>
            <a:r>
              <a:rPr lang="en-US" dirty="0" smtClean="0"/>
              <a:t>The faster it spins</a:t>
            </a:r>
          </a:p>
          <a:p>
            <a:pPr lvl="2"/>
            <a:r>
              <a:rPr lang="en-US" dirty="0" smtClean="0"/>
              <a:t>The more power is required</a:t>
            </a:r>
          </a:p>
          <a:p>
            <a:pPr lvl="1"/>
            <a:r>
              <a:rPr lang="en-US" dirty="0" smtClean="0"/>
              <a:t>Some drive have variable spin rates</a:t>
            </a:r>
          </a:p>
          <a:p>
            <a:r>
              <a:rPr lang="en-US" dirty="0" smtClean="0"/>
              <a:t>Shock resistance</a:t>
            </a:r>
          </a:p>
          <a:p>
            <a:pPr lvl="1"/>
            <a:r>
              <a:rPr lang="en-US" dirty="0" smtClean="0"/>
              <a:t>Heads “fly” on air</a:t>
            </a:r>
          </a:p>
          <a:p>
            <a:pPr lvl="1"/>
            <a:r>
              <a:rPr lang="en-US" dirty="0" smtClean="0"/>
              <a:t>Shock will “crash” the heads onto the disk</a:t>
            </a:r>
          </a:p>
          <a:p>
            <a:pPr lvl="2"/>
            <a:r>
              <a:rPr lang="en-US" dirty="0" smtClean="0"/>
              <a:t>Destroys the disk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Redundant Array of Independent Disks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Redundant Array of Independent (Inexpensive) Disks</a:t>
            </a:r>
          </a:p>
          <a:p>
            <a:pPr lvl="1"/>
            <a:r>
              <a:rPr lang="en-US" dirty="0" smtClean="0"/>
              <a:t>2 or more drives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 1 drive</a:t>
            </a:r>
            <a:endParaRPr lang="en-US" dirty="0" smtClean="0"/>
          </a:p>
          <a:p>
            <a:r>
              <a:rPr lang="en-US" dirty="0" smtClean="0"/>
              <a:t>Various levels – RAID 0,1,2,3,4,5,6</a:t>
            </a:r>
          </a:p>
          <a:p>
            <a:pPr lvl="1"/>
            <a:r>
              <a:rPr lang="en-US" dirty="0" smtClean="0"/>
              <a:t>Also 10, 50, 60</a:t>
            </a:r>
          </a:p>
          <a:p>
            <a:pPr lvl="1"/>
            <a:r>
              <a:rPr lang="en-US" dirty="0" smtClean="0"/>
              <a:t>RAID 2, 3, 4 no longer used</a:t>
            </a:r>
          </a:p>
          <a:p>
            <a:r>
              <a:rPr lang="en-US" dirty="0" smtClean="0"/>
              <a:t>RAID function can be done via hardware or software</a:t>
            </a:r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ASKPANEKEY" val="7b5531aa-cb62-41e5-a3c6-dc1aacf2d537"/>
  <p:tag name="POWERPOINTVERSION" val="14.0"/>
  <p:tag name="EXPANDSHOWBAR" val="True"/>
  <p:tag name="TPPRESENTATIONGUID" val="6e646330-b56b-47d9-95d5-6da6a314cd17"/>
  <p:tag name="WASPOLLED" val="E705EE6333354446A775278D7CDFE9A5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4BE19D687A44E198D44B8D69858C2A0&lt;/guid&gt;&#10;        &lt;description /&gt;&#10;        &lt;date&gt;10/29/2013 5:01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1289B5775D949628E175BA5221828E9&lt;/guid&gt;&#10;            &lt;repollguid&gt;D13EA18C97A74A20909861F603C55521&lt;/repollguid&gt;&#10;            &lt;sourceid&gt;762A6E9C8E994820812065B7CA057AD4&lt;/sourceid&gt;&#10;            &lt;questiontext&gt;How many drive failures can Raid 6 Surviv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1277CF66F02A492F95DDA802DF69D901&lt;/guid&gt;&#10;                    &lt;answertext&gt;0&lt;/answertext&gt;&#10;                    &lt;valuetype&gt;-1&lt;/valuetype&gt;&#10;                &lt;/answer&gt;&#10;                &lt;answer&gt;&#10;                    &lt;guid&gt;EF63FF4118554FFCA3034D424C0D3657&lt;/guid&gt;&#10;                    &lt;answertext&gt;1&lt;/answertext&gt;&#10;                    &lt;valuetype&gt;-1&lt;/valuetype&gt;&#10;                &lt;/answer&gt;&#10;                &lt;answer&gt;&#10;                    &lt;guid&gt;35E9A308CDEE4C68960D0C72F17F66A3&lt;/guid&gt;&#10;                    &lt;answertext&gt;2&lt;/answertext&gt;&#10;                    &lt;valuetype&gt;1&lt;/valuetype&gt;&#10;                &lt;/answer&gt;&#10;                &lt;answer&gt;&#10;                    &lt;guid&gt;A2DDC1B7C36C4382B1795C2E5702B044&lt;/guid&gt;&#10;                    &lt;answertext&gt;3&lt;/answertext&gt;&#10;                    &lt;valuetype&gt;-1&lt;/valuetype&gt;&#10;                &lt;/answer&gt;&#10;                &lt;answer&gt;&#10;                    &lt;guid&gt;8AB7A8AB33334332A67CA65E02C879C1&lt;/guid&gt;&#10;                    &lt;answertext&gt;4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How many drive failures can Raid 6 Survive:[;crlf;]21[;]21[;]21[;]False[;]20[;][;crlf;]2.95238095238095[;]3[;]0.21295885499998[;]0.0453514739229025[;crlf;]0[;]-1[;]01[;]0[;][;crlf;]1[;]-1[;]12[;]1[;][;crlf;]20[;]1[;]23[;]2[;][;crlf;]0[;]-1[;]34[;]3[;][;crlf;]0[;]-1[;]45[;]4[;]"/>
  <p:tag name="HASRESULTS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CORRECTINCORREC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2422</TotalTime>
  <Words>773</Words>
  <Application>Microsoft Office PowerPoint</Application>
  <PresentationFormat>On-screen Show (4:3)</PresentationFormat>
  <Paragraphs>183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Times New Roman</vt:lpstr>
      <vt:lpstr>Wingdings</vt:lpstr>
      <vt:lpstr>Pixel</vt:lpstr>
      <vt:lpstr>Microsoft Graph Chart</vt:lpstr>
      <vt:lpstr>Storage</vt:lpstr>
      <vt:lpstr>HDD</vt:lpstr>
      <vt:lpstr>How does a hard drive work?</vt:lpstr>
      <vt:lpstr>Hard Drive</vt:lpstr>
      <vt:lpstr>HDD performance (select features)</vt:lpstr>
      <vt:lpstr>HDD performance</vt:lpstr>
      <vt:lpstr>HDD performance</vt:lpstr>
      <vt:lpstr>RAID</vt:lpstr>
      <vt:lpstr>RAID</vt:lpstr>
      <vt:lpstr>RAID Sidebar: Common Levels</vt:lpstr>
      <vt:lpstr>Raid 0</vt:lpstr>
      <vt:lpstr>RAID Sidebar: Common Levels</vt:lpstr>
      <vt:lpstr>Raid 1</vt:lpstr>
      <vt:lpstr>RAID Sidebar: Common Levels</vt:lpstr>
      <vt:lpstr>Raid 5</vt:lpstr>
      <vt:lpstr>RAID Sidebar: Common Levels</vt:lpstr>
      <vt:lpstr>Raid 6</vt:lpstr>
      <vt:lpstr>RAID Sidebar: Uncommon Levels</vt:lpstr>
      <vt:lpstr>Raid 1+0</vt:lpstr>
      <vt:lpstr>RAID Sidebar: Uncommon Levels</vt:lpstr>
      <vt:lpstr>JBOD</vt:lpstr>
      <vt:lpstr>JBOD</vt:lpstr>
      <vt:lpstr>Extra Note: LVM</vt:lpstr>
      <vt:lpstr>SSD</vt:lpstr>
      <vt:lpstr>SSD – Solid state drives</vt:lpstr>
      <vt:lpstr>SSD</vt:lpstr>
      <vt:lpstr>How many drive failures can Raid 6 Survive: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ajkombol</dc:creator>
  <cp:lastModifiedBy>Kombol, Tony</cp:lastModifiedBy>
  <cp:revision>161</cp:revision>
  <cp:lastPrinted>1601-01-01T00:00:00Z</cp:lastPrinted>
  <dcterms:created xsi:type="dcterms:W3CDTF">1601-01-01T00:00:00Z</dcterms:created>
  <dcterms:modified xsi:type="dcterms:W3CDTF">2017-03-27T15:59:51Z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