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notesMasterIdLst>
    <p:notesMasterId r:id="rId74"/>
  </p:notesMasterIdLst>
  <p:handoutMasterIdLst>
    <p:handoutMasterId r:id="rId75"/>
  </p:handoutMasterIdLst>
  <p:sldIdLst>
    <p:sldId id="256" r:id="rId2"/>
    <p:sldId id="320" r:id="rId3"/>
    <p:sldId id="275" r:id="rId4"/>
    <p:sldId id="276" r:id="rId5"/>
    <p:sldId id="264" r:id="rId6"/>
    <p:sldId id="277" r:id="rId7"/>
    <p:sldId id="312" r:id="rId8"/>
    <p:sldId id="278" r:id="rId9"/>
    <p:sldId id="268" r:id="rId10"/>
    <p:sldId id="309" r:id="rId11"/>
    <p:sldId id="310" r:id="rId12"/>
    <p:sldId id="265" r:id="rId13"/>
    <p:sldId id="313" r:id="rId14"/>
    <p:sldId id="280" r:id="rId15"/>
    <p:sldId id="332" r:id="rId16"/>
    <p:sldId id="279" r:id="rId17"/>
    <p:sldId id="314" r:id="rId18"/>
    <p:sldId id="311" r:id="rId19"/>
    <p:sldId id="266" r:id="rId20"/>
    <p:sldId id="281" r:id="rId21"/>
    <p:sldId id="282" r:id="rId22"/>
    <p:sldId id="315" r:id="rId23"/>
    <p:sldId id="269" r:id="rId24"/>
    <p:sldId id="270" r:id="rId25"/>
    <p:sldId id="283" r:id="rId26"/>
    <p:sldId id="284" r:id="rId27"/>
    <p:sldId id="271" r:id="rId28"/>
    <p:sldId id="302" r:id="rId29"/>
    <p:sldId id="272" r:id="rId30"/>
    <p:sldId id="285" r:id="rId31"/>
    <p:sldId id="273" r:id="rId32"/>
    <p:sldId id="267" r:id="rId33"/>
    <p:sldId id="286" r:id="rId34"/>
    <p:sldId id="274" r:id="rId35"/>
    <p:sldId id="257" r:id="rId36"/>
    <p:sldId id="288" r:id="rId37"/>
    <p:sldId id="287" r:id="rId38"/>
    <p:sldId id="291" r:id="rId39"/>
    <p:sldId id="292" r:id="rId40"/>
    <p:sldId id="258" r:id="rId41"/>
    <p:sldId id="259" r:id="rId42"/>
    <p:sldId id="260" r:id="rId43"/>
    <p:sldId id="261" r:id="rId44"/>
    <p:sldId id="293" r:id="rId45"/>
    <p:sldId id="263" r:id="rId46"/>
    <p:sldId id="262" r:id="rId47"/>
    <p:sldId id="321" r:id="rId48"/>
    <p:sldId id="322" r:id="rId49"/>
    <p:sldId id="330" r:id="rId50"/>
    <p:sldId id="329" r:id="rId51"/>
    <p:sldId id="331" r:id="rId52"/>
    <p:sldId id="333" r:id="rId53"/>
    <p:sldId id="303" r:id="rId54"/>
    <p:sldId id="295" r:id="rId55"/>
    <p:sldId id="296" r:id="rId56"/>
    <p:sldId id="297" r:id="rId57"/>
    <p:sldId id="298" r:id="rId58"/>
    <p:sldId id="323" r:id="rId59"/>
    <p:sldId id="304" r:id="rId60"/>
    <p:sldId id="305" r:id="rId61"/>
    <p:sldId id="289" r:id="rId62"/>
    <p:sldId id="290" r:id="rId63"/>
    <p:sldId id="306" r:id="rId64"/>
    <p:sldId id="307" r:id="rId65"/>
    <p:sldId id="294" r:id="rId66"/>
    <p:sldId id="316" r:id="rId67"/>
    <p:sldId id="299" r:id="rId68"/>
    <p:sldId id="300" r:id="rId69"/>
    <p:sldId id="301" r:id="rId70"/>
    <p:sldId id="325" r:id="rId71"/>
    <p:sldId id="328" r:id="rId72"/>
    <p:sldId id="318" r:id="rId73"/>
  </p:sldIdLst>
  <p:sldSz cx="9144000" cy="6858000" type="screen4x3"/>
  <p:notesSz cx="6858000" cy="9144000"/>
  <p:custDataLst>
    <p:tags r:id="rId76"/>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79" autoAdjust="0"/>
    <p:restoredTop sz="94660"/>
  </p:normalViewPr>
  <p:slideViewPr>
    <p:cSldViewPr>
      <p:cViewPr varScale="1">
        <p:scale>
          <a:sx n="28" d="100"/>
          <a:sy n="28" d="100"/>
        </p:scale>
        <p:origin x="60"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gs" Target="tags/tag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150"/>
        <c:shape val="box"/>
        <c:axId val="295820448"/>
        <c:axId val="295815352"/>
        <c:axId val="387491064"/>
      </c:bar3DChart>
      <c:catAx>
        <c:axId val="295820448"/>
        <c:scaling>
          <c:orientation val="minMax"/>
        </c:scaling>
        <c:delete val="0"/>
        <c:axPos val="b"/>
        <c:numFmt formatCode="General" sourceLinked="1"/>
        <c:majorTickMark val="out"/>
        <c:minorTickMark val="none"/>
        <c:tickLblPos val="nextTo"/>
        <c:crossAx val="295815352"/>
        <c:crosses val="autoZero"/>
        <c:auto val="1"/>
        <c:lblAlgn val="ctr"/>
        <c:lblOffset val="100"/>
        <c:noMultiLvlLbl val="0"/>
      </c:catAx>
      <c:valAx>
        <c:axId val="295815352"/>
        <c:scaling>
          <c:orientation val="minMax"/>
        </c:scaling>
        <c:delete val="0"/>
        <c:axPos val="l"/>
        <c:majorGridlines/>
        <c:numFmt formatCode="General" sourceLinked="1"/>
        <c:majorTickMark val="out"/>
        <c:minorTickMark val="none"/>
        <c:tickLblPos val="nextTo"/>
        <c:crossAx val="295820448"/>
        <c:crosses val="autoZero"/>
        <c:crossBetween val="between"/>
      </c:valAx>
      <c:serAx>
        <c:axId val="387491064"/>
        <c:scaling>
          <c:orientation val="minMax"/>
        </c:scaling>
        <c:delete val="0"/>
        <c:axPos val="b"/>
        <c:majorTickMark val="out"/>
        <c:minorTickMark val="none"/>
        <c:tickLblPos val="nextTo"/>
        <c:crossAx val="295815352"/>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6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566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566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566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2D6FF79-BFF3-497E-AA61-4210D2E0315F}" type="slidenum">
              <a:rPr lang="en-US"/>
              <a:pPr>
                <a:defRPr/>
              </a:pPr>
              <a:t>‹#›</a:t>
            </a:fld>
            <a:endParaRPr lang="en-US"/>
          </a:p>
        </p:txBody>
      </p:sp>
    </p:spTree>
    <p:extLst>
      <p:ext uri="{BB962C8B-B14F-4D97-AF65-F5344CB8AC3E}">
        <p14:creationId xmlns:p14="http://schemas.microsoft.com/office/powerpoint/2010/main" val="27585485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15A25F-7430-45F3-A239-62BA3FFDF954}" type="datetimeFigureOut">
              <a:rPr lang="en-US" smtClean="0"/>
              <a:pPr/>
              <a:t>2/6/2017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2D682D-B73E-4C0D-AB13-2463ACE74127}" type="slidenum">
              <a:rPr lang="en-US" smtClean="0"/>
              <a:pPr/>
              <a:t>‹#›</a:t>
            </a:fld>
            <a:endParaRPr lang="en-US"/>
          </a:p>
        </p:txBody>
      </p:sp>
    </p:spTree>
    <p:extLst>
      <p:ext uri="{BB962C8B-B14F-4D97-AF65-F5344CB8AC3E}">
        <p14:creationId xmlns:p14="http://schemas.microsoft.com/office/powerpoint/2010/main" val="432536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2D682D-B73E-4C0D-AB13-2463ACE74127}" type="slidenum">
              <a:rPr lang="en-US" smtClean="0"/>
              <a:pPr/>
              <a:t>57</a:t>
            </a:fld>
            <a:endParaRPr lang="en-US"/>
          </a:p>
        </p:txBody>
      </p:sp>
    </p:spTree>
    <p:extLst>
      <p:ext uri="{BB962C8B-B14F-4D97-AF65-F5344CB8AC3E}">
        <p14:creationId xmlns:p14="http://schemas.microsoft.com/office/powerpoint/2010/main" val="2097268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129027"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129028"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a:lvl1pPr>
          </a:lstStyle>
          <a:p>
            <a:pPr>
              <a:defRPr/>
            </a:pPr>
            <a:fld id="{24A6036A-DE2C-4D2B-A68B-2B843D8F34B3}"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ED15E5B9-1DE7-468C-A6C2-7F2DFA5384D1}"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19D0AAFF-E906-4575-B48F-BC1875AB38C9}"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3B44A6C0-0F05-43AA-88AC-C54ED0C110B6}" type="slidenum">
              <a:rPr lang="en-US" altLang="en-US"/>
              <a:pPr>
                <a:defRPr/>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719263"/>
            <a:ext cx="8229600" cy="21288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4000500"/>
            <a:ext cx="8229600" cy="21304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3CE5834B-AF0B-434E-AE2E-D792D32E66AE}" type="slidenum">
              <a:rPr lang="en-US" altLang="en-US"/>
              <a:pPr>
                <a:defRPr/>
              </a:pPr>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719263"/>
            <a:ext cx="8229600" cy="4411662"/>
          </a:xfrm>
        </p:spPr>
        <p:txBody>
          <a:bodyPr/>
          <a:lstStyle/>
          <a:p>
            <a:pPr lvl="0"/>
            <a:endParaRPr lang="en-US" noProof="0" smtClean="0"/>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A6AA5BDF-EB47-41E1-806C-48C62E7A063C}" type="slidenum">
              <a:rPr lang="en-US" altLang="en-US"/>
              <a:pPr>
                <a:defRPr/>
              </a:pPr>
              <a:t>‹#›</a:t>
            </a:fld>
            <a:endParaRPr lang="en-US"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77E87D6-6840-49C1-AC57-33C6D31497B8}" type="slidenum">
              <a:rPr lang="en-US" smtClean="0"/>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0AC163AF-92C1-40B1-9880-CFE1F3A2F7A8}" type="slidenum">
              <a:rPr lang="en-US" altLang="en-US" smtClean="0"/>
              <a:pPr>
                <a:defRPr/>
              </a:pPr>
              <a:t>‹#›</a:t>
            </a:fld>
            <a:endParaRPr lang="en-US" altLang="en-US"/>
          </a:p>
        </p:txBody>
      </p:sp>
      <p:graphicFrame>
        <p:nvGraphicFramePr>
          <p:cNvPr id="6" name="TPChart" hidden="1"/>
          <p:cNvGraphicFramePr/>
          <p:nvPr userDrawn="1">
            <p:extLst>
              <p:ext uri="{D42A27DB-BD31-4B8C-83A1-F6EECF244321}">
                <p14:modId xmlns:p14="http://schemas.microsoft.com/office/powerpoint/2010/main" val="2308922318"/>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10942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9626DC11-32F8-477E-8597-1F3440031ED1}"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7ADA097B-B064-479C-9581-CCCE563CAF40}"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66AFEA68-562B-45A8-BFAE-03A6AADBF8D4}"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6FA0A16F-3E09-4F7D-963B-82E56A11A77B}"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B0A82E-121E-4473-A7EC-C47586C9353F}"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E84E9BFE-B33D-44D1-9005-0DE9679EBB0D}"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2EC2B8E3-3FE5-4692-981E-FA59AF1B5A3E}"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87D15B0A-D2B0-46C8-AF43-4C773FA223BB}"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002"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28005"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US" altLang="en-US"/>
          </a:p>
        </p:txBody>
      </p:sp>
      <p:sp>
        <p:nvSpPr>
          <p:cNvPr id="128006"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ltLang="en-US"/>
          </a:p>
        </p:txBody>
      </p:sp>
      <p:sp>
        <p:nvSpPr>
          <p:cNvPr id="128007"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0AC163AF-92C1-40B1-9880-CFE1F3A2F7A8}"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128009"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128010"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128011" name="Oval 11"/>
            <p:cNvSpPr>
              <a:spLocks noChangeArrowheads="1"/>
            </p:cNvSpPr>
            <p:nvPr/>
          </p:nvSpPr>
          <p:spPr bwMode="auto">
            <a:xfrm>
              <a:off x="5360" y="960"/>
              <a:ext cx="78" cy="80"/>
            </a:xfrm>
            <a:prstGeom prst="ellipse">
              <a:avLst/>
            </a:prstGeom>
            <a:solidFill>
              <a:schemeClr val="tx2"/>
            </a:solidFill>
            <a:ln w="9525">
              <a:noFill/>
              <a:round/>
              <a:headEnd/>
              <a:tailEnd/>
            </a:ln>
            <a:effectLst/>
          </p:spPr>
          <p:txBody>
            <a:bodyPr wrap="none" anchor="ctr"/>
            <a:lstStyle/>
            <a:p>
              <a:pPr>
                <a:defRPr/>
              </a:pPr>
              <a:endParaRPr lang="en-US"/>
            </a:p>
          </p:txBody>
        </p:sp>
        <p:sp>
          <p:nvSpPr>
            <p:cNvPr id="128012" name="Oval 12"/>
            <p:cNvSpPr>
              <a:spLocks noChangeArrowheads="1"/>
            </p:cNvSpPr>
            <p:nvPr/>
          </p:nvSpPr>
          <p:spPr bwMode="auto">
            <a:xfrm>
              <a:off x="5136" y="1072"/>
              <a:ext cx="80" cy="78"/>
            </a:xfrm>
            <a:prstGeom prst="ellipse">
              <a:avLst/>
            </a:prstGeom>
            <a:solidFill>
              <a:schemeClr val="tx2"/>
            </a:solidFill>
            <a:ln w="9525">
              <a:noFill/>
              <a:round/>
              <a:headEnd/>
              <a:tailEnd/>
            </a:ln>
            <a:effectLst/>
          </p:spPr>
          <p:txBody>
            <a:bodyPr wrap="none" anchor="ctr"/>
            <a:lstStyle/>
            <a:p>
              <a:pPr>
                <a:defRPr/>
              </a:pPr>
              <a:endParaRPr lang="en-US"/>
            </a:p>
          </p:txBody>
        </p:sp>
        <p:sp>
          <p:nvSpPr>
            <p:cNvPr id="128013" name="Oval 13"/>
            <p:cNvSpPr>
              <a:spLocks noChangeArrowheads="1"/>
            </p:cNvSpPr>
            <p:nvPr/>
          </p:nvSpPr>
          <p:spPr bwMode="auto">
            <a:xfrm>
              <a:off x="5248" y="1072"/>
              <a:ext cx="79" cy="78"/>
            </a:xfrm>
            <a:prstGeom prst="ellipse">
              <a:avLst/>
            </a:prstGeom>
            <a:solidFill>
              <a:schemeClr val="tx2"/>
            </a:solidFill>
            <a:ln w="9525">
              <a:noFill/>
              <a:round/>
              <a:headEnd/>
              <a:tailEnd/>
            </a:ln>
            <a:effectLst/>
          </p:spPr>
          <p:txBody>
            <a:bodyPr wrap="none" anchor="ctr"/>
            <a:lstStyle/>
            <a:p>
              <a:pPr>
                <a:defRPr/>
              </a:pPr>
              <a:endParaRPr lang="en-US"/>
            </a:p>
          </p:txBody>
        </p:sp>
        <p:sp>
          <p:nvSpPr>
            <p:cNvPr id="128014" name="Oval 14"/>
            <p:cNvSpPr>
              <a:spLocks noChangeArrowheads="1"/>
            </p:cNvSpPr>
            <p:nvPr/>
          </p:nvSpPr>
          <p:spPr bwMode="auto">
            <a:xfrm>
              <a:off x="5360" y="1072"/>
              <a:ext cx="78" cy="78"/>
            </a:xfrm>
            <a:prstGeom prst="ellipse">
              <a:avLst/>
            </a:prstGeom>
            <a:solidFill>
              <a:schemeClr val="tx2"/>
            </a:solidFill>
            <a:ln w="9525">
              <a:noFill/>
              <a:round/>
              <a:headEnd/>
              <a:tailEnd/>
            </a:ln>
            <a:effectLst/>
          </p:spPr>
          <p:txBody>
            <a:bodyPr wrap="none" anchor="ctr"/>
            <a:lstStyle/>
            <a:p>
              <a:pPr>
                <a:defRPr/>
              </a:pPr>
              <a:endParaRPr lang="en-US"/>
            </a:p>
          </p:txBody>
        </p:sp>
        <p:sp>
          <p:nvSpPr>
            <p:cNvPr id="128015" name="Oval 15"/>
            <p:cNvSpPr>
              <a:spLocks noChangeArrowheads="1"/>
            </p:cNvSpPr>
            <p:nvPr/>
          </p:nvSpPr>
          <p:spPr bwMode="auto">
            <a:xfrm>
              <a:off x="5472" y="1072"/>
              <a:ext cx="78" cy="78"/>
            </a:xfrm>
            <a:prstGeom prst="ellipse">
              <a:avLst/>
            </a:prstGeom>
            <a:solidFill>
              <a:schemeClr val="accent2"/>
            </a:solidFill>
            <a:ln w="9525">
              <a:noFill/>
              <a:round/>
              <a:headEnd/>
              <a:tailEnd/>
            </a:ln>
            <a:effectLst/>
          </p:spPr>
          <p:txBody>
            <a:bodyPr wrap="none" anchor="ctr"/>
            <a:lstStyle/>
            <a:p>
              <a:pPr>
                <a:defRPr/>
              </a:pPr>
              <a:endParaRPr lang="en-US"/>
            </a:p>
          </p:txBody>
        </p:sp>
        <p:sp>
          <p:nvSpPr>
            <p:cNvPr id="128016" name="Oval 16"/>
            <p:cNvSpPr>
              <a:spLocks noChangeArrowheads="1"/>
            </p:cNvSpPr>
            <p:nvPr/>
          </p:nvSpPr>
          <p:spPr bwMode="auto">
            <a:xfrm>
              <a:off x="5136" y="1184"/>
              <a:ext cx="80" cy="78"/>
            </a:xfrm>
            <a:prstGeom prst="ellipse">
              <a:avLst/>
            </a:prstGeom>
            <a:solidFill>
              <a:schemeClr val="tx2"/>
            </a:solidFill>
            <a:ln w="9525">
              <a:noFill/>
              <a:round/>
              <a:headEnd/>
              <a:tailEnd/>
            </a:ln>
            <a:effectLst/>
          </p:spPr>
          <p:txBody>
            <a:bodyPr wrap="none" anchor="ctr"/>
            <a:lstStyle/>
            <a:p>
              <a:pPr>
                <a:defRPr/>
              </a:pPr>
              <a:endParaRPr lang="en-US"/>
            </a:p>
          </p:txBody>
        </p:sp>
        <p:sp>
          <p:nvSpPr>
            <p:cNvPr id="128017" name="Oval 17"/>
            <p:cNvSpPr>
              <a:spLocks noChangeArrowheads="1"/>
            </p:cNvSpPr>
            <p:nvPr/>
          </p:nvSpPr>
          <p:spPr bwMode="auto">
            <a:xfrm>
              <a:off x="5248" y="1184"/>
              <a:ext cx="79" cy="78"/>
            </a:xfrm>
            <a:prstGeom prst="ellipse">
              <a:avLst/>
            </a:prstGeom>
            <a:solidFill>
              <a:schemeClr val="tx2"/>
            </a:solidFill>
            <a:ln w="9525">
              <a:noFill/>
              <a:round/>
              <a:headEnd/>
              <a:tailEnd/>
            </a:ln>
            <a:effectLst/>
          </p:spPr>
          <p:txBody>
            <a:bodyPr wrap="none" anchor="ctr"/>
            <a:lstStyle/>
            <a:p>
              <a:pPr>
                <a:defRPr/>
              </a:pPr>
              <a:endParaRPr lang="en-US"/>
            </a:p>
          </p:txBody>
        </p:sp>
        <p:sp>
          <p:nvSpPr>
            <p:cNvPr id="128018" name="Oval 18"/>
            <p:cNvSpPr>
              <a:spLocks noChangeArrowheads="1"/>
            </p:cNvSpPr>
            <p:nvPr/>
          </p:nvSpPr>
          <p:spPr bwMode="auto">
            <a:xfrm>
              <a:off x="5360" y="1184"/>
              <a:ext cx="78" cy="78"/>
            </a:xfrm>
            <a:prstGeom prst="ellipse">
              <a:avLst/>
            </a:prstGeom>
            <a:solidFill>
              <a:schemeClr val="accent2"/>
            </a:solidFill>
            <a:ln w="9525">
              <a:noFill/>
              <a:round/>
              <a:headEnd/>
              <a:tailEnd/>
            </a:ln>
            <a:effectLst/>
          </p:spPr>
          <p:txBody>
            <a:bodyPr wrap="none" anchor="ctr"/>
            <a:lstStyle/>
            <a:p>
              <a:pPr>
                <a:defRPr/>
              </a:pPr>
              <a:endParaRPr lang="en-US"/>
            </a:p>
          </p:txBody>
        </p:sp>
        <p:sp>
          <p:nvSpPr>
            <p:cNvPr id="128019" name="Oval 19"/>
            <p:cNvSpPr>
              <a:spLocks noChangeArrowheads="1"/>
            </p:cNvSpPr>
            <p:nvPr/>
          </p:nvSpPr>
          <p:spPr bwMode="auto">
            <a:xfrm>
              <a:off x="5472" y="1184"/>
              <a:ext cx="78" cy="78"/>
            </a:xfrm>
            <a:prstGeom prst="ellipse">
              <a:avLst/>
            </a:prstGeom>
            <a:solidFill>
              <a:schemeClr val="accent2"/>
            </a:solidFill>
            <a:ln w="9525">
              <a:noFill/>
              <a:round/>
              <a:headEnd/>
              <a:tailEnd/>
            </a:ln>
            <a:effectLst/>
          </p:spPr>
          <p:txBody>
            <a:bodyPr wrap="none" anchor="ctr"/>
            <a:lstStyle/>
            <a:p>
              <a:pPr>
                <a:defRPr/>
              </a:pPr>
              <a:endParaRPr lang="en-US"/>
            </a:p>
          </p:txBody>
        </p:sp>
        <p:sp>
          <p:nvSpPr>
            <p:cNvPr id="128020" name="Oval 20"/>
            <p:cNvSpPr>
              <a:spLocks noChangeArrowheads="1"/>
            </p:cNvSpPr>
            <p:nvPr/>
          </p:nvSpPr>
          <p:spPr bwMode="auto">
            <a:xfrm>
              <a:off x="5584" y="1184"/>
              <a:ext cx="80" cy="78"/>
            </a:xfrm>
            <a:prstGeom prst="ellipse">
              <a:avLst/>
            </a:prstGeom>
            <a:solidFill>
              <a:schemeClr val="accent1"/>
            </a:solidFill>
            <a:ln w="9525">
              <a:noFill/>
              <a:round/>
              <a:headEnd/>
              <a:tailEnd/>
            </a:ln>
            <a:effectLst/>
          </p:spPr>
          <p:txBody>
            <a:bodyPr wrap="none" anchor="ctr"/>
            <a:lstStyle/>
            <a:p>
              <a:pPr>
                <a:defRPr/>
              </a:pPr>
              <a:endParaRPr lang="en-US"/>
            </a:p>
          </p:txBody>
        </p:sp>
        <p:sp>
          <p:nvSpPr>
            <p:cNvPr id="128021"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128022"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128023" name="Oval 23"/>
            <p:cNvSpPr>
              <a:spLocks noChangeArrowheads="1"/>
            </p:cNvSpPr>
            <p:nvPr/>
          </p:nvSpPr>
          <p:spPr bwMode="auto">
            <a:xfrm>
              <a:off x="5360" y="1296"/>
              <a:ext cx="78"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128024" name="Oval 24"/>
            <p:cNvSpPr>
              <a:spLocks noChangeArrowheads="1"/>
            </p:cNvSpPr>
            <p:nvPr/>
          </p:nvSpPr>
          <p:spPr bwMode="auto">
            <a:xfrm>
              <a:off x="5472" y="1296"/>
              <a:ext cx="78"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128025"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128026"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128027" name="Oval 27"/>
            <p:cNvSpPr>
              <a:spLocks noChangeArrowheads="1"/>
            </p:cNvSpPr>
            <p:nvPr/>
          </p:nvSpPr>
          <p:spPr bwMode="auto">
            <a:xfrm>
              <a:off x="5360" y="1408"/>
              <a:ext cx="78"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128028" name="Oval 28"/>
            <p:cNvSpPr>
              <a:spLocks noChangeArrowheads="1"/>
            </p:cNvSpPr>
            <p:nvPr/>
          </p:nvSpPr>
          <p:spPr bwMode="auto">
            <a:xfrm>
              <a:off x="5472" y="1408"/>
              <a:ext cx="78"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128029"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128030"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128031"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128032" name="Oval 32"/>
            <p:cNvSpPr>
              <a:spLocks noChangeArrowheads="1"/>
            </p:cNvSpPr>
            <p:nvPr/>
          </p:nvSpPr>
          <p:spPr bwMode="auto">
            <a:xfrm>
              <a:off x="5360" y="1520"/>
              <a:ext cx="78"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128033" name="Oval 33"/>
            <p:cNvSpPr>
              <a:spLocks noChangeArrowheads="1"/>
            </p:cNvSpPr>
            <p:nvPr/>
          </p:nvSpPr>
          <p:spPr bwMode="auto">
            <a:xfrm>
              <a:off x="5472" y="1520"/>
              <a:ext cx="78"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128034" name="Oval 34"/>
            <p:cNvSpPr>
              <a:spLocks noChangeArrowheads="1"/>
            </p:cNvSpPr>
            <p:nvPr/>
          </p:nvSpPr>
          <p:spPr bwMode="auto">
            <a:xfrm>
              <a:off x="5136" y="1632"/>
              <a:ext cx="80" cy="78"/>
            </a:xfrm>
            <a:prstGeom prst="ellipse">
              <a:avLst/>
            </a:prstGeom>
            <a:solidFill>
              <a:schemeClr val="accent1"/>
            </a:solidFill>
            <a:ln w="9525">
              <a:noFill/>
              <a:round/>
              <a:headEnd/>
              <a:tailEnd/>
            </a:ln>
            <a:effectLst/>
          </p:spPr>
          <p:txBody>
            <a:bodyPr wrap="none" anchor="ctr"/>
            <a:lstStyle/>
            <a:p>
              <a:pPr>
                <a:defRPr/>
              </a:pPr>
              <a:endParaRPr lang="en-US"/>
            </a:p>
          </p:txBody>
        </p:sp>
        <p:sp>
          <p:nvSpPr>
            <p:cNvPr id="128035" name="Oval 35"/>
            <p:cNvSpPr>
              <a:spLocks noChangeArrowheads="1"/>
            </p:cNvSpPr>
            <p:nvPr/>
          </p:nvSpPr>
          <p:spPr bwMode="auto">
            <a:xfrm>
              <a:off x="5248" y="1632"/>
              <a:ext cx="79" cy="78"/>
            </a:xfrm>
            <a:prstGeom prst="ellipse">
              <a:avLst/>
            </a:prstGeom>
            <a:solidFill>
              <a:schemeClr val="accent1"/>
            </a:solidFill>
            <a:ln w="9525">
              <a:noFill/>
              <a:round/>
              <a:headEnd/>
              <a:tailEnd/>
            </a:ln>
            <a:effectLst/>
          </p:spPr>
          <p:txBody>
            <a:bodyPr wrap="none" anchor="ctr"/>
            <a:lstStyle/>
            <a:p>
              <a:pPr>
                <a:defRPr/>
              </a:pPr>
              <a:endParaRPr lang="en-US"/>
            </a:p>
          </p:txBody>
        </p:sp>
        <p:sp>
          <p:nvSpPr>
            <p:cNvPr id="128036" name="Oval 36"/>
            <p:cNvSpPr>
              <a:spLocks noChangeArrowheads="1"/>
            </p:cNvSpPr>
            <p:nvPr/>
          </p:nvSpPr>
          <p:spPr bwMode="auto">
            <a:xfrm>
              <a:off x="5360" y="1632"/>
              <a:ext cx="78" cy="78"/>
            </a:xfrm>
            <a:prstGeom prst="ellipse">
              <a:avLst/>
            </a:prstGeom>
            <a:solidFill>
              <a:schemeClr val="folHlink"/>
            </a:solidFill>
            <a:ln w="9525">
              <a:noFill/>
              <a:round/>
              <a:headEnd/>
              <a:tailEnd/>
            </a:ln>
            <a:effectLst/>
          </p:spPr>
          <p:txBody>
            <a:bodyPr wrap="none" anchor="ctr"/>
            <a:lstStyle/>
            <a:p>
              <a:pPr>
                <a:defRPr/>
              </a:pPr>
              <a:endParaRPr lang="en-US"/>
            </a:p>
          </p:txBody>
        </p:sp>
        <p:sp>
          <p:nvSpPr>
            <p:cNvPr id="128037" name="Oval 37"/>
            <p:cNvSpPr>
              <a:spLocks noChangeArrowheads="1"/>
            </p:cNvSpPr>
            <p:nvPr/>
          </p:nvSpPr>
          <p:spPr bwMode="auto">
            <a:xfrm>
              <a:off x="5472" y="1632"/>
              <a:ext cx="78" cy="78"/>
            </a:xfrm>
            <a:prstGeom prst="ellipse">
              <a:avLst/>
            </a:prstGeom>
            <a:solidFill>
              <a:schemeClr val="folHlink"/>
            </a:solidFill>
            <a:ln w="9525">
              <a:noFill/>
              <a:round/>
              <a:headEnd/>
              <a:tailEnd/>
            </a:ln>
            <a:effectLst/>
          </p:spPr>
          <p:txBody>
            <a:bodyPr wrap="none" anchor="ctr"/>
            <a:lstStyle/>
            <a:p>
              <a:pPr>
                <a:defRPr/>
              </a:pPr>
              <a:endParaRPr lang="en-US"/>
            </a:p>
          </p:txBody>
        </p:sp>
        <p:sp>
          <p:nvSpPr>
            <p:cNvPr id="128038"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128039" name="Oval 39"/>
            <p:cNvSpPr>
              <a:spLocks noChangeArrowheads="1"/>
            </p:cNvSpPr>
            <p:nvPr/>
          </p:nvSpPr>
          <p:spPr bwMode="auto">
            <a:xfrm>
              <a:off x="5472" y="1744"/>
              <a:ext cx="78" cy="80"/>
            </a:xfrm>
            <a:prstGeom prst="ellipse">
              <a:avLst/>
            </a:prstGeom>
            <a:solidFill>
              <a:schemeClr val="folHlink"/>
            </a:solidFill>
            <a:ln w="9525">
              <a:noFill/>
              <a:round/>
              <a:headEnd/>
              <a:tailEnd/>
            </a:ln>
            <a:effectLst/>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98"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9" r:id="rId15"/>
    <p:sldLayoutId id="2147483800" r:id="rId16"/>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3" Type="http://schemas.openxmlformats.org/officeDocument/2006/relationships/hyperlink" Target="http://www.faqs.org/docs/linux_network/x-087-2-issues.routing.html" TargetMode="External"/><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2" Type="http://schemas.openxmlformats.org/officeDocument/2006/relationships/hyperlink" Target="http://www.cisco.com/c/en/us/td/docs/ios/fundamentals/configuration/guide/15_1s/cf_15_1s_book/cf_cli-basic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7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tags" Target="../tags/tag4.xml"/><Relationship Id="rId7" Type="http://schemas.openxmlformats.org/officeDocument/2006/relationships/slideLayout" Target="../slideLayouts/slideLayout15.xml"/><Relationship Id="rId2" Type="http://schemas.openxmlformats.org/officeDocument/2006/relationships/tags" Target="../tags/tag3.xml"/><Relationship Id="rId1" Type="http://schemas.openxmlformats.org/officeDocument/2006/relationships/vmlDrawing" Target="../drawings/vmlDrawing1.v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 Id="rId9" Type="http://schemas.openxmlformats.org/officeDocument/2006/relationships/image" Target="../media/image8.emf"/></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Routing and Routers</a:t>
            </a:r>
          </a:p>
        </p:txBody>
      </p:sp>
      <p:sp>
        <p:nvSpPr>
          <p:cNvPr id="3075" name="Rectangle 3"/>
          <p:cNvSpPr>
            <a:spLocks noGrp="1" noChangeArrowheads="1"/>
          </p:cNvSpPr>
          <p:nvPr>
            <p:ph type="subTitle" idx="1"/>
          </p:nvPr>
        </p:nvSpPr>
        <p:spPr/>
        <p:txBody>
          <a:bodyPr/>
          <a:lstStyle/>
          <a:p>
            <a:pPr eaLnBrk="1" hangingPunct="1"/>
            <a:endParaRPr lang="en-US"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Routing Algorithms</a:t>
            </a:r>
            <a:endParaRPr lang="en-US" dirty="0"/>
          </a:p>
        </p:txBody>
      </p:sp>
      <p:sp>
        <p:nvSpPr>
          <p:cNvPr id="5" name="Content Placeholder 4"/>
          <p:cNvSpPr>
            <a:spLocks noGrp="1"/>
          </p:cNvSpPr>
          <p:nvPr>
            <p:ph idx="1"/>
          </p:nvPr>
        </p:nvSpPr>
        <p:spPr/>
        <p:txBody>
          <a:bodyPr/>
          <a:lstStyle/>
          <a:p>
            <a:r>
              <a:rPr lang="en-US" dirty="0" smtClean="0"/>
              <a:t>Describe how to most effectively get packets:</a:t>
            </a:r>
          </a:p>
          <a:p>
            <a:pPr lvl="1"/>
            <a:r>
              <a:rPr lang="en-US" dirty="0" smtClean="0"/>
              <a:t>From one computer on a network</a:t>
            </a:r>
          </a:p>
          <a:p>
            <a:pPr lvl="1"/>
            <a:r>
              <a:rPr lang="en-US" dirty="0" smtClean="0"/>
              <a:t>To another computer on a network</a:t>
            </a:r>
          </a:p>
          <a:p>
            <a:r>
              <a:rPr lang="en-US" dirty="0" smtClean="0"/>
              <a:t>Two main classes:</a:t>
            </a:r>
          </a:p>
          <a:p>
            <a:pPr lvl="1"/>
            <a:r>
              <a:rPr lang="en-US" dirty="0" smtClean="0"/>
              <a:t>Distance vector algorithms</a:t>
            </a:r>
          </a:p>
          <a:p>
            <a:pPr lvl="1"/>
            <a:r>
              <a:rPr lang="en-US" dirty="0" smtClean="0"/>
              <a:t>Link-state algorithms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Distance vector algorithms</a:t>
            </a:r>
            <a:br>
              <a:rPr lang="en-US" dirty="0" smtClean="0"/>
            </a:b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dirty="0" smtClean="0"/>
              <a:t>Routing algorithms</a:t>
            </a:r>
            <a:br>
              <a:rPr lang="en-US" dirty="0" smtClean="0"/>
            </a:br>
            <a:r>
              <a:rPr lang="en-US" sz="3200" dirty="0" smtClean="0"/>
              <a:t>Distance vector algorithms</a:t>
            </a:r>
            <a:endParaRPr lang="en-US" dirty="0" smtClean="0"/>
          </a:p>
        </p:txBody>
      </p:sp>
      <p:sp>
        <p:nvSpPr>
          <p:cNvPr id="10243" name="Rectangle 3"/>
          <p:cNvSpPr>
            <a:spLocks noGrp="1" noChangeArrowheads="1"/>
          </p:cNvSpPr>
          <p:nvPr>
            <p:ph type="body" idx="1"/>
          </p:nvPr>
        </p:nvSpPr>
        <p:spPr>
          <a:xfrm>
            <a:off x="457200" y="1719263"/>
            <a:ext cx="8229600" cy="4986337"/>
          </a:xfrm>
        </p:spPr>
        <p:txBody>
          <a:bodyPr/>
          <a:lstStyle/>
          <a:p>
            <a:pPr eaLnBrk="1" hangingPunct="1"/>
            <a:r>
              <a:rPr lang="en-US" dirty="0" smtClean="0"/>
              <a:t>Calculates distance and direction to any link in network</a:t>
            </a:r>
          </a:p>
          <a:p>
            <a:pPr eaLnBrk="1" hangingPunct="1"/>
            <a:r>
              <a:rPr lang="en-US" dirty="0" smtClean="0"/>
              <a:t>“Cost” calculated</a:t>
            </a:r>
          </a:p>
          <a:p>
            <a:pPr lvl="1" eaLnBrk="1" hangingPunct="1"/>
            <a:r>
              <a:rPr lang="en-US" dirty="0" smtClean="0"/>
              <a:t>Usually by number of hops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dirty="0" smtClean="0"/>
              <a:t>Routing algorithms</a:t>
            </a:r>
            <a:br>
              <a:rPr lang="en-US" dirty="0" smtClean="0"/>
            </a:br>
            <a:r>
              <a:rPr lang="en-US" sz="3200" dirty="0" smtClean="0"/>
              <a:t>Distance vector algorithms</a:t>
            </a:r>
            <a:endParaRPr lang="en-US" dirty="0" smtClean="0"/>
          </a:p>
        </p:txBody>
      </p:sp>
      <p:sp>
        <p:nvSpPr>
          <p:cNvPr id="10243" name="Rectangle 3"/>
          <p:cNvSpPr>
            <a:spLocks noGrp="1" noChangeArrowheads="1"/>
          </p:cNvSpPr>
          <p:nvPr>
            <p:ph type="body" idx="1"/>
          </p:nvPr>
        </p:nvSpPr>
        <p:spPr>
          <a:xfrm>
            <a:off x="457200" y="1719263"/>
            <a:ext cx="8229600" cy="4986337"/>
          </a:xfrm>
        </p:spPr>
        <p:txBody>
          <a:bodyPr/>
          <a:lstStyle/>
          <a:p>
            <a:pPr eaLnBrk="1" hangingPunct="1"/>
            <a:r>
              <a:rPr lang="en-US" dirty="0" smtClean="0"/>
              <a:t>Use the Bellman-Ford algorithm</a:t>
            </a:r>
          </a:p>
          <a:p>
            <a:pPr lvl="1" eaLnBrk="1" hangingPunct="1"/>
            <a:r>
              <a:rPr lang="en-US" dirty="0" smtClean="0"/>
              <a:t>Assigns a number to each of the links between each node in the network</a:t>
            </a:r>
          </a:p>
          <a:p>
            <a:pPr lvl="2" eaLnBrk="1" hangingPunct="1"/>
            <a:r>
              <a:rPr lang="en-US" dirty="0" smtClean="0"/>
              <a:t>“The cost” – </a:t>
            </a:r>
            <a:r>
              <a:rPr lang="en-US" dirty="0" smtClean="0">
                <a:solidFill>
                  <a:srgbClr val="FF0000"/>
                </a:solidFill>
              </a:rPr>
              <a:t>not necessarily monetary</a:t>
            </a:r>
          </a:p>
          <a:p>
            <a:pPr lvl="3" eaLnBrk="1" hangingPunct="1"/>
            <a:r>
              <a:rPr lang="en-US" dirty="0" smtClean="0"/>
              <a:t>Time</a:t>
            </a:r>
          </a:p>
          <a:p>
            <a:pPr lvl="3" eaLnBrk="1" hangingPunct="1"/>
            <a:r>
              <a:rPr lang="en-US" dirty="0" smtClean="0"/>
              <a:t>Congestion</a:t>
            </a:r>
          </a:p>
          <a:p>
            <a:pPr lvl="3" eaLnBrk="1" hangingPunct="1"/>
            <a:r>
              <a:rPr lang="en-US" dirty="0" smtClean="0"/>
              <a:t>Speed of network link</a:t>
            </a:r>
          </a:p>
          <a:p>
            <a:pPr lvl="1" eaLnBrk="1" hangingPunct="1"/>
            <a:r>
              <a:rPr lang="en-US" dirty="0" smtClean="0"/>
              <a:t>Nodes will send information from point A to point B via the path that results in the lowest total “cost” </a:t>
            </a:r>
          </a:p>
          <a:p>
            <a:pPr lvl="2" eaLnBrk="1" hangingPunct="1"/>
            <a:r>
              <a:rPr lang="en-US" dirty="0" smtClean="0"/>
              <a:t>(i.e. the sum of the costs of the links between the nodes used)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dirty="0" smtClean="0"/>
              <a:t>Routing algorithms</a:t>
            </a:r>
            <a:br>
              <a:rPr lang="en-US" dirty="0" smtClean="0"/>
            </a:br>
            <a:r>
              <a:rPr lang="en-US" sz="3200" dirty="0" smtClean="0"/>
              <a:t>Distance vector algorithms (cont.)</a:t>
            </a:r>
            <a:endParaRPr lang="en-US" dirty="0" smtClean="0"/>
          </a:p>
        </p:txBody>
      </p:sp>
      <p:sp>
        <p:nvSpPr>
          <p:cNvPr id="11267" name="Rectangle 3"/>
          <p:cNvSpPr>
            <a:spLocks noGrp="1" noChangeArrowheads="1"/>
          </p:cNvSpPr>
          <p:nvPr>
            <p:ph type="body" idx="1"/>
          </p:nvPr>
        </p:nvSpPr>
        <p:spPr>
          <a:xfrm>
            <a:off x="457200" y="1676400"/>
            <a:ext cx="8229600" cy="4343400"/>
          </a:xfrm>
        </p:spPr>
        <p:txBody>
          <a:bodyPr>
            <a:normAutofit/>
          </a:bodyPr>
          <a:lstStyle/>
          <a:p>
            <a:pPr eaLnBrk="1" hangingPunct="1">
              <a:lnSpc>
                <a:spcPct val="80000"/>
              </a:lnSpc>
            </a:pPr>
            <a:r>
              <a:rPr lang="en-US" sz="3600" dirty="0" smtClean="0"/>
              <a:t>Operates in a very simple manner: </a:t>
            </a:r>
          </a:p>
          <a:p>
            <a:pPr lvl="1" eaLnBrk="1" hangingPunct="1">
              <a:lnSpc>
                <a:spcPct val="80000"/>
              </a:lnSpc>
            </a:pPr>
            <a:r>
              <a:rPr lang="en-US" sz="3200" dirty="0" smtClean="0"/>
              <a:t>When a node first starts</a:t>
            </a:r>
          </a:p>
          <a:p>
            <a:pPr lvl="2" eaLnBrk="1" hangingPunct="1">
              <a:lnSpc>
                <a:spcPct val="80000"/>
              </a:lnSpc>
            </a:pPr>
            <a:r>
              <a:rPr lang="en-US" sz="2800" dirty="0" smtClean="0"/>
              <a:t>Knows of its immediate neighbors</a:t>
            </a:r>
          </a:p>
          <a:p>
            <a:pPr lvl="2" eaLnBrk="1" hangingPunct="1">
              <a:lnSpc>
                <a:spcPct val="80000"/>
              </a:lnSpc>
            </a:pPr>
            <a:r>
              <a:rPr lang="en-US" sz="2800" dirty="0" smtClean="0"/>
              <a:t>Direct cost involved in reaching them</a:t>
            </a:r>
          </a:p>
          <a:p>
            <a:pPr lvl="1" eaLnBrk="1" hangingPunct="1">
              <a:lnSpc>
                <a:spcPct val="80000"/>
              </a:lnSpc>
            </a:pPr>
            <a:r>
              <a:rPr lang="en-US" sz="3200" dirty="0" smtClean="0"/>
              <a:t>Information used to determine the routing table (distance table)</a:t>
            </a:r>
          </a:p>
          <a:p>
            <a:pPr lvl="2" eaLnBrk="1" hangingPunct="1">
              <a:lnSpc>
                <a:spcPct val="80000"/>
              </a:lnSpc>
            </a:pPr>
            <a:r>
              <a:rPr lang="en-US" sz="2800" dirty="0" smtClean="0"/>
              <a:t>List of destinations</a:t>
            </a:r>
          </a:p>
          <a:p>
            <a:pPr lvl="2" eaLnBrk="1" hangingPunct="1">
              <a:lnSpc>
                <a:spcPct val="80000"/>
              </a:lnSpc>
            </a:pPr>
            <a:r>
              <a:rPr lang="en-US" sz="2800" dirty="0" smtClean="0"/>
              <a:t>Total cost to each</a:t>
            </a:r>
          </a:p>
          <a:p>
            <a:pPr lvl="2" eaLnBrk="1" hangingPunct="1">
              <a:lnSpc>
                <a:spcPct val="80000"/>
              </a:lnSpc>
            </a:pPr>
            <a:r>
              <a:rPr lang="en-US" sz="2800" dirty="0" smtClean="0"/>
              <a:t>Next hop to send data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dirty="0" smtClean="0"/>
              <a:t>Routing algorithms</a:t>
            </a:r>
            <a:br>
              <a:rPr lang="en-US" dirty="0" smtClean="0"/>
            </a:br>
            <a:r>
              <a:rPr lang="en-US" sz="3200" dirty="0" smtClean="0"/>
              <a:t>Distance vector algorithms (cont.)</a:t>
            </a:r>
            <a:endParaRPr lang="en-US" dirty="0" smtClean="0"/>
          </a:p>
        </p:txBody>
      </p:sp>
      <p:sp>
        <p:nvSpPr>
          <p:cNvPr id="11267" name="Rectangle 3"/>
          <p:cNvSpPr>
            <a:spLocks noGrp="1" noChangeArrowheads="1"/>
          </p:cNvSpPr>
          <p:nvPr>
            <p:ph type="body" idx="1"/>
          </p:nvPr>
        </p:nvSpPr>
        <p:spPr>
          <a:xfrm>
            <a:off x="228600" y="1600201"/>
            <a:ext cx="8458200" cy="5257800"/>
          </a:xfrm>
        </p:spPr>
        <p:txBody>
          <a:bodyPr>
            <a:normAutofit lnSpcReduction="10000"/>
          </a:bodyPr>
          <a:lstStyle/>
          <a:p>
            <a:pPr lvl="1" eaLnBrk="1" hangingPunct="1">
              <a:lnSpc>
                <a:spcPct val="80000"/>
              </a:lnSpc>
            </a:pPr>
            <a:r>
              <a:rPr lang="en-US" sz="3200" dirty="0" smtClean="0"/>
              <a:t>Each node regularly sends to each neighbor its own current idea of the total cost to get to all the destinations it knows of</a:t>
            </a:r>
          </a:p>
          <a:p>
            <a:pPr lvl="1" eaLnBrk="1" hangingPunct="1">
              <a:lnSpc>
                <a:spcPct val="80000"/>
              </a:lnSpc>
            </a:pPr>
            <a:r>
              <a:rPr lang="en-US" sz="3200" dirty="0" smtClean="0"/>
              <a:t>Neighboring node(s) examine this information</a:t>
            </a:r>
          </a:p>
          <a:p>
            <a:pPr lvl="2" eaLnBrk="1" hangingPunct="1">
              <a:lnSpc>
                <a:spcPct val="80000"/>
              </a:lnSpc>
            </a:pPr>
            <a:r>
              <a:rPr lang="en-US" sz="2800" dirty="0" smtClean="0"/>
              <a:t>Compare it to what they already 'know‘</a:t>
            </a:r>
          </a:p>
          <a:p>
            <a:pPr lvl="2" eaLnBrk="1" hangingPunct="1">
              <a:lnSpc>
                <a:spcPct val="80000"/>
              </a:lnSpc>
            </a:pPr>
            <a:r>
              <a:rPr lang="en-US" sz="2800" dirty="0" smtClean="0"/>
              <a:t>If there is an improvement on what they already have</a:t>
            </a:r>
          </a:p>
          <a:p>
            <a:pPr lvl="3" eaLnBrk="1" hangingPunct="1">
              <a:lnSpc>
                <a:spcPct val="80000"/>
              </a:lnSpc>
            </a:pPr>
            <a:r>
              <a:rPr lang="en-US" sz="2400" dirty="0" smtClean="0"/>
              <a:t>Insert in their own routing table(s)</a:t>
            </a:r>
          </a:p>
          <a:p>
            <a:pPr lvl="1" eaLnBrk="1" hangingPunct="1">
              <a:lnSpc>
                <a:spcPct val="80000"/>
              </a:lnSpc>
            </a:pPr>
            <a:r>
              <a:rPr lang="en-US" sz="3200" dirty="0" smtClean="0"/>
              <a:t>Over time, all the nodes in the network</a:t>
            </a:r>
          </a:p>
          <a:p>
            <a:pPr lvl="2" eaLnBrk="1" hangingPunct="1">
              <a:lnSpc>
                <a:spcPct val="80000"/>
              </a:lnSpc>
            </a:pPr>
            <a:r>
              <a:rPr lang="en-US" sz="2800" dirty="0" smtClean="0"/>
              <a:t>Discover the best next hop for all destinations</a:t>
            </a:r>
          </a:p>
          <a:p>
            <a:pPr lvl="2" eaLnBrk="1" hangingPunct="1">
              <a:lnSpc>
                <a:spcPct val="80000"/>
              </a:lnSpc>
            </a:pPr>
            <a:r>
              <a:rPr lang="en-US" sz="2800" dirty="0" smtClean="0"/>
              <a:t>Best total cost</a:t>
            </a:r>
          </a:p>
        </p:txBody>
      </p:sp>
    </p:spTree>
    <p:extLst>
      <p:ext uri="{BB962C8B-B14F-4D97-AF65-F5344CB8AC3E}">
        <p14:creationId xmlns:p14="http://schemas.microsoft.com/office/powerpoint/2010/main" val="24741759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smtClean="0"/>
              <a:t>Routing algorithms</a:t>
            </a:r>
            <a:br>
              <a:rPr lang="en-US" dirty="0" smtClean="0"/>
            </a:br>
            <a:r>
              <a:rPr lang="en-US" sz="3200" dirty="0" smtClean="0"/>
              <a:t>Distance vector algorithms (cont.)</a:t>
            </a:r>
            <a:endParaRPr lang="en-US" dirty="0" smtClean="0"/>
          </a:p>
        </p:txBody>
      </p:sp>
      <p:sp>
        <p:nvSpPr>
          <p:cNvPr id="12291" name="Rectangle 3"/>
          <p:cNvSpPr>
            <a:spLocks noGrp="1" noChangeArrowheads="1"/>
          </p:cNvSpPr>
          <p:nvPr>
            <p:ph type="body" idx="1"/>
          </p:nvPr>
        </p:nvSpPr>
        <p:spPr>
          <a:xfrm>
            <a:off x="457200" y="1719263"/>
            <a:ext cx="8229600" cy="4986337"/>
          </a:xfrm>
        </p:spPr>
        <p:txBody>
          <a:bodyPr/>
          <a:lstStyle/>
          <a:p>
            <a:pPr eaLnBrk="1" hangingPunct="1"/>
            <a:r>
              <a:rPr lang="en-US" dirty="0" smtClean="0"/>
              <a:t>When one of the nodes involved goes down: </a:t>
            </a:r>
          </a:p>
          <a:p>
            <a:pPr lvl="1" eaLnBrk="1" hangingPunct="1"/>
            <a:r>
              <a:rPr lang="en-US" dirty="0" smtClean="0"/>
              <a:t>Nodes which used it as their next hop for certain destinations:</a:t>
            </a:r>
          </a:p>
          <a:p>
            <a:pPr lvl="2" eaLnBrk="1" hangingPunct="1"/>
            <a:r>
              <a:rPr lang="en-US" dirty="0" smtClean="0"/>
              <a:t>Discard those entries</a:t>
            </a:r>
          </a:p>
          <a:p>
            <a:pPr lvl="2" eaLnBrk="1" hangingPunct="1"/>
            <a:r>
              <a:rPr lang="en-US" dirty="0" smtClean="0"/>
              <a:t>Create new routing-table information</a:t>
            </a:r>
          </a:p>
          <a:p>
            <a:pPr lvl="1" eaLnBrk="1" hangingPunct="1"/>
            <a:r>
              <a:rPr lang="en-US" dirty="0" smtClean="0"/>
              <a:t>New information sent to all adjacent nodes</a:t>
            </a:r>
          </a:p>
          <a:p>
            <a:pPr lvl="2" eaLnBrk="1" hangingPunct="1"/>
            <a:r>
              <a:rPr lang="en-US" dirty="0" smtClean="0"/>
              <a:t>The process is repeated</a:t>
            </a:r>
          </a:p>
          <a:p>
            <a:pPr lvl="1" eaLnBrk="1" hangingPunct="1"/>
            <a:r>
              <a:rPr lang="en-US" dirty="0" smtClean="0"/>
              <a:t>Eventually all the nodes in the network receive the updated information</a:t>
            </a:r>
          </a:p>
          <a:p>
            <a:pPr lvl="2" eaLnBrk="1" hangingPunct="1"/>
            <a:r>
              <a:rPr lang="en-US" dirty="0" smtClean="0"/>
              <a:t>Each discovers new paths to all the destinations which they can still "reach"</a:t>
            </a:r>
            <a:endParaRPr lang="en-US" b="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Routing algorithms</a:t>
            </a:r>
            <a:br>
              <a:rPr lang="en-US" dirty="0" smtClean="0"/>
            </a:br>
            <a:r>
              <a:rPr lang="en-US" sz="3200" dirty="0" smtClean="0"/>
              <a:t>Distance vector algorithms (cont.)</a:t>
            </a:r>
            <a:endParaRPr lang="en-US" sz="3200" dirty="0"/>
          </a:p>
        </p:txBody>
      </p:sp>
      <p:sp>
        <p:nvSpPr>
          <p:cNvPr id="3" name="Content Placeholder 2"/>
          <p:cNvSpPr>
            <a:spLocks noGrp="1"/>
          </p:cNvSpPr>
          <p:nvPr>
            <p:ph idx="1"/>
          </p:nvPr>
        </p:nvSpPr>
        <p:spPr/>
        <p:txBody>
          <a:bodyPr/>
          <a:lstStyle/>
          <a:p>
            <a:r>
              <a:rPr lang="en-US" dirty="0" smtClean="0"/>
              <a:t>Pros</a:t>
            </a:r>
          </a:p>
          <a:p>
            <a:pPr lvl="1"/>
            <a:r>
              <a:rPr lang="en-US" dirty="0" smtClean="0"/>
              <a:t>Simpler processing</a:t>
            </a:r>
          </a:p>
          <a:p>
            <a:pPr lvl="1"/>
            <a:r>
              <a:rPr lang="en-US" dirty="0" smtClean="0"/>
              <a:t>Good for simple, small networks</a:t>
            </a:r>
          </a:p>
          <a:p>
            <a:r>
              <a:rPr lang="en-US" dirty="0" smtClean="0"/>
              <a:t>Cons</a:t>
            </a:r>
          </a:p>
          <a:p>
            <a:pPr lvl="1"/>
            <a:r>
              <a:rPr lang="en-US" dirty="0" smtClean="0"/>
              <a:t>Does not scale well</a:t>
            </a:r>
          </a:p>
          <a:p>
            <a:pPr lvl="1"/>
            <a:r>
              <a:rPr lang="en-US" dirty="0" smtClean="0"/>
              <a:t>Can induce routing loops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Link-state algorithms</a:t>
            </a:r>
            <a:br>
              <a:rPr lang="en-US" dirty="0" smtClean="0"/>
            </a:b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smtClean="0"/>
              <a:t>Routing algorithms</a:t>
            </a:r>
            <a:br>
              <a:rPr lang="en-US" dirty="0" smtClean="0"/>
            </a:br>
            <a:r>
              <a:rPr lang="en-US" dirty="0" smtClean="0"/>
              <a:t> </a:t>
            </a:r>
            <a:r>
              <a:rPr lang="en-US" sz="3200" dirty="0" smtClean="0"/>
              <a:t>Link-state algorithms</a:t>
            </a:r>
            <a:endParaRPr lang="en-US" dirty="0" smtClean="0"/>
          </a:p>
        </p:txBody>
      </p:sp>
      <p:sp>
        <p:nvSpPr>
          <p:cNvPr id="13315" name="Rectangle 3"/>
          <p:cNvSpPr>
            <a:spLocks noGrp="1" noChangeArrowheads="1"/>
          </p:cNvSpPr>
          <p:nvPr>
            <p:ph type="body" idx="1"/>
          </p:nvPr>
        </p:nvSpPr>
        <p:spPr/>
        <p:txBody>
          <a:bodyPr/>
          <a:lstStyle/>
          <a:p>
            <a:pPr eaLnBrk="1" hangingPunct="1"/>
            <a:r>
              <a:rPr lang="en-US" dirty="0" smtClean="0"/>
              <a:t>Each node uses as its fundamental data a map of the network in the form of a graph</a:t>
            </a:r>
          </a:p>
          <a:p>
            <a:pPr lvl="1" eaLnBrk="1" hangingPunct="1"/>
            <a:r>
              <a:rPr lang="en-US" dirty="0" smtClean="0"/>
              <a:t>Each node floods the entire network with information about what other nodes it can connect to</a:t>
            </a:r>
          </a:p>
          <a:p>
            <a:pPr lvl="1" eaLnBrk="1" hangingPunct="1"/>
            <a:r>
              <a:rPr lang="en-US" dirty="0" smtClean="0"/>
              <a:t>Each node then independently assembles this information into a map </a:t>
            </a:r>
          </a:p>
          <a:p>
            <a:pPr lvl="1" eaLnBrk="1" hangingPunct="1"/>
            <a:r>
              <a:rPr lang="en-US" dirty="0" smtClean="0"/>
              <a:t>Using this map, each router then independently determines the best route from itself to every other node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Computer Networking Illuminated</a:t>
            </a:r>
          </a:p>
          <a:p>
            <a:pPr lvl="1"/>
            <a:r>
              <a:rPr lang="en-US" dirty="0" smtClean="0"/>
              <a:t>Chapter 8</a:t>
            </a:r>
          </a:p>
          <a:p>
            <a:pPr lvl="2"/>
            <a:r>
              <a:rPr lang="en-US" dirty="0" smtClean="0"/>
              <a:t>Section 8.5 will not be on test</a:t>
            </a:r>
          </a:p>
          <a:p>
            <a:r>
              <a:rPr lang="en-US" dirty="0" smtClean="0"/>
              <a:t>Linux Administration: A Beginners Guide</a:t>
            </a:r>
          </a:p>
          <a:p>
            <a:pPr lvl="1"/>
            <a:r>
              <a:rPr lang="en-US" dirty="0" smtClean="0"/>
              <a:t>Static Routing</a:t>
            </a:r>
          </a:p>
          <a:p>
            <a:pPr lvl="2"/>
            <a:r>
              <a:rPr lang="en-US" dirty="0" smtClean="0"/>
              <a:t>291-292</a:t>
            </a:r>
          </a:p>
          <a:p>
            <a:pPr lvl="1"/>
            <a:r>
              <a:rPr lang="en-US" dirty="0" smtClean="0"/>
              <a:t>Dynamic Routing</a:t>
            </a:r>
          </a:p>
          <a:p>
            <a:pPr lvl="2"/>
            <a:r>
              <a:rPr lang="en-US" dirty="0" smtClean="0"/>
              <a:t>292-297</a:t>
            </a:r>
          </a:p>
          <a:p>
            <a:pPr lvl="1"/>
            <a:r>
              <a:rPr lang="en-US" dirty="0" smtClean="0"/>
              <a:t>Managing Routes</a:t>
            </a:r>
          </a:p>
          <a:p>
            <a:pPr lvl="2"/>
            <a:r>
              <a:rPr lang="en-US" dirty="0" smtClean="0"/>
              <a:t>318-323</a:t>
            </a:r>
          </a:p>
          <a:p>
            <a:pPr lvl="1"/>
            <a:r>
              <a:rPr lang="en-US" dirty="0" smtClean="0"/>
              <a:t>A Simple Linux Router</a:t>
            </a:r>
          </a:p>
          <a:p>
            <a:pPr lvl="2"/>
            <a:r>
              <a:rPr lang="en-US" dirty="0" smtClean="0"/>
              <a:t>323-325</a:t>
            </a:r>
          </a:p>
          <a:p>
            <a:pPr lvl="1"/>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dirty="0" smtClean="0"/>
              <a:t>Routing algorithms</a:t>
            </a:r>
            <a:br>
              <a:rPr lang="en-US" dirty="0" smtClean="0"/>
            </a:br>
            <a:r>
              <a:rPr lang="en-US" sz="3200" dirty="0" smtClean="0"/>
              <a:t>Link-state algorithms (cont.)</a:t>
            </a:r>
            <a:endParaRPr lang="en-US" dirty="0" smtClean="0"/>
          </a:p>
        </p:txBody>
      </p:sp>
      <p:sp>
        <p:nvSpPr>
          <p:cNvPr id="14339" name="Rectangle 3"/>
          <p:cNvSpPr>
            <a:spLocks noGrp="1" noChangeArrowheads="1"/>
          </p:cNvSpPr>
          <p:nvPr>
            <p:ph type="body" idx="1"/>
          </p:nvPr>
        </p:nvSpPr>
        <p:spPr>
          <a:xfrm>
            <a:off x="457200" y="1719263"/>
            <a:ext cx="8229600" cy="4986337"/>
          </a:xfrm>
        </p:spPr>
        <p:txBody>
          <a:bodyPr/>
          <a:lstStyle/>
          <a:p>
            <a:pPr eaLnBrk="1" hangingPunct="1"/>
            <a:r>
              <a:rPr lang="en-US" dirty="0" smtClean="0"/>
              <a:t>Uses </a:t>
            </a:r>
            <a:r>
              <a:rPr lang="en-US" dirty="0" err="1" smtClean="0"/>
              <a:t>Dijkstra's</a:t>
            </a:r>
            <a:r>
              <a:rPr lang="en-US" dirty="0" smtClean="0"/>
              <a:t> algorithm</a:t>
            </a:r>
          </a:p>
          <a:p>
            <a:pPr lvl="1" eaLnBrk="1" hangingPunct="1"/>
            <a:r>
              <a:rPr lang="en-US" dirty="0" smtClean="0"/>
              <a:t>Builds another data structure (a tree)</a:t>
            </a:r>
          </a:p>
          <a:p>
            <a:pPr lvl="2" eaLnBrk="1" hangingPunct="1"/>
            <a:r>
              <a:rPr lang="en-US" dirty="0" smtClean="0"/>
              <a:t>Current node itself as the root</a:t>
            </a:r>
          </a:p>
          <a:p>
            <a:pPr lvl="2" eaLnBrk="1" hangingPunct="1"/>
            <a:r>
              <a:rPr lang="en-US" dirty="0" smtClean="0"/>
              <a:t>Containing every other node in the network</a:t>
            </a:r>
          </a:p>
          <a:p>
            <a:pPr lvl="1" eaLnBrk="1" hangingPunct="1"/>
            <a:r>
              <a:rPr lang="en-US" dirty="0" smtClean="0"/>
              <a:t>Starting with a tree containing only itself</a:t>
            </a:r>
          </a:p>
          <a:p>
            <a:pPr lvl="2" eaLnBrk="1" hangingPunct="1"/>
            <a:r>
              <a:rPr lang="en-US" dirty="0" smtClean="0"/>
              <a:t>Adds, one at a time, nodes which have not added to the tree</a:t>
            </a:r>
          </a:p>
          <a:p>
            <a:pPr lvl="2" eaLnBrk="1" hangingPunct="1"/>
            <a:r>
              <a:rPr lang="en-US" dirty="0" smtClean="0"/>
              <a:t>Adds the node which has the lowest cost to reach an adjacent node which already appears in the tree</a:t>
            </a:r>
          </a:p>
          <a:p>
            <a:pPr lvl="2" eaLnBrk="1" hangingPunct="1"/>
            <a:r>
              <a:rPr lang="en-US" dirty="0" smtClean="0"/>
              <a:t>Continues until every node appears in the tree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dirty="0" smtClean="0"/>
              <a:t>Routing algorithms</a:t>
            </a:r>
            <a:br>
              <a:rPr lang="en-US" dirty="0" smtClean="0"/>
            </a:br>
            <a:r>
              <a:rPr lang="en-US" sz="3200" dirty="0" smtClean="0"/>
              <a:t>Link-state algorithms (cont.)</a:t>
            </a:r>
            <a:endParaRPr lang="en-US" dirty="0" smtClean="0"/>
          </a:p>
        </p:txBody>
      </p:sp>
      <p:sp>
        <p:nvSpPr>
          <p:cNvPr id="15363" name="Rectangle 3"/>
          <p:cNvSpPr>
            <a:spLocks noGrp="1" noChangeArrowheads="1"/>
          </p:cNvSpPr>
          <p:nvPr>
            <p:ph type="body" idx="1"/>
          </p:nvPr>
        </p:nvSpPr>
        <p:spPr/>
        <p:txBody>
          <a:bodyPr/>
          <a:lstStyle/>
          <a:p>
            <a:pPr eaLnBrk="1" hangingPunct="1"/>
            <a:r>
              <a:rPr lang="en-US" dirty="0" smtClean="0"/>
              <a:t>This tree serves to construct the routing table</a:t>
            </a:r>
          </a:p>
          <a:p>
            <a:pPr lvl="1" eaLnBrk="1" hangingPunct="1"/>
            <a:r>
              <a:rPr lang="en-US" dirty="0" smtClean="0"/>
              <a:t>Gives the best next hop, etc, to get from the node itself to any other network</a:t>
            </a:r>
          </a:p>
          <a:p>
            <a:pPr lvl="1" eaLnBrk="1" hangingPunct="1"/>
            <a:r>
              <a:rPr lang="en-US" dirty="0" smtClean="0"/>
              <a:t>Metrics considers things like bandwidth, reliability, congestion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dirty="0" smtClean="0"/>
              <a:t>Routing algorithms</a:t>
            </a:r>
            <a:br>
              <a:rPr lang="en-US" dirty="0" smtClean="0"/>
            </a:br>
            <a:r>
              <a:rPr lang="en-US" sz="3200" dirty="0" smtClean="0"/>
              <a:t>Link-state algorithms (cont.)</a:t>
            </a:r>
            <a:endParaRPr lang="en-US" dirty="0" smtClean="0"/>
          </a:p>
        </p:txBody>
      </p:sp>
      <p:sp>
        <p:nvSpPr>
          <p:cNvPr id="15363" name="Rectangle 3"/>
          <p:cNvSpPr>
            <a:spLocks noGrp="1" noChangeArrowheads="1"/>
          </p:cNvSpPr>
          <p:nvPr>
            <p:ph type="body" idx="1"/>
          </p:nvPr>
        </p:nvSpPr>
        <p:spPr/>
        <p:txBody>
          <a:bodyPr/>
          <a:lstStyle/>
          <a:p>
            <a:pPr eaLnBrk="1" hangingPunct="1"/>
            <a:r>
              <a:rPr lang="en-US" dirty="0" smtClean="0"/>
              <a:t>Pros</a:t>
            </a:r>
          </a:p>
          <a:p>
            <a:pPr lvl="1" eaLnBrk="1" hangingPunct="1"/>
            <a:r>
              <a:rPr lang="en-US" dirty="0" smtClean="0"/>
              <a:t>Scales well</a:t>
            </a:r>
          </a:p>
          <a:p>
            <a:pPr lvl="1" eaLnBrk="1" hangingPunct="1"/>
            <a:r>
              <a:rPr lang="en-US" dirty="0" smtClean="0"/>
              <a:t>No route looping problem</a:t>
            </a:r>
          </a:p>
          <a:p>
            <a:pPr eaLnBrk="1" hangingPunct="1"/>
            <a:r>
              <a:rPr lang="en-US" dirty="0" smtClean="0"/>
              <a:t>Cons</a:t>
            </a:r>
          </a:p>
          <a:p>
            <a:pPr lvl="1" eaLnBrk="1" hangingPunct="1"/>
            <a:r>
              <a:rPr lang="en-US" dirty="0" smtClean="0"/>
              <a:t>More complex processing</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b="0" dirty="0" smtClean="0"/>
              <a:t>Routed vs. </a:t>
            </a:r>
            <a:br>
              <a:rPr lang="en-US" b="0" dirty="0" smtClean="0"/>
            </a:br>
            <a:r>
              <a:rPr lang="en-US" b="0" dirty="0" smtClean="0"/>
              <a:t>Routing Protocols</a:t>
            </a:r>
            <a:r>
              <a:rPr lang="en-US" dirty="0" smtClean="0"/>
              <a:t> </a:t>
            </a:r>
          </a:p>
        </p:txBody>
      </p:sp>
      <p:sp>
        <p:nvSpPr>
          <p:cNvPr id="16387" name="Rectangle 3"/>
          <p:cNvSpPr>
            <a:spLocks noGrp="1" noChangeArrowheads="1"/>
          </p:cNvSpPr>
          <p:nvPr>
            <p:ph type="body" idx="1"/>
          </p:nvPr>
        </p:nvSpPr>
        <p:spPr/>
        <p:txBody>
          <a:bodyPr/>
          <a:lstStyle/>
          <a:p>
            <a:pPr eaLnBrk="1" hangingPunct="1"/>
            <a:r>
              <a:rPr lang="en-US" smtClean="0"/>
              <a:t>Confusion often arises between:</a:t>
            </a:r>
          </a:p>
          <a:p>
            <a:pPr marL="344488" lvl="1" indent="0" algn="ctr" eaLnBrk="1" hangingPunct="1">
              <a:buFont typeface="Wingdings" pitchFamily="2" charset="2"/>
              <a:buNone/>
            </a:pPr>
            <a:r>
              <a:rPr lang="en-US" smtClean="0"/>
              <a:t>"routed protocols“</a:t>
            </a:r>
            <a:br>
              <a:rPr lang="en-US" smtClean="0"/>
            </a:br>
            <a:r>
              <a:rPr lang="en-US" smtClean="0"/>
              <a:t>- and -</a:t>
            </a:r>
          </a:p>
          <a:p>
            <a:pPr marL="344488" lvl="1" indent="0" algn="ctr" eaLnBrk="1" hangingPunct="1">
              <a:buFont typeface="Wingdings" pitchFamily="2" charset="2"/>
              <a:buNone/>
            </a:pPr>
            <a:r>
              <a:rPr lang="en-US" smtClean="0"/>
              <a:t>"routing protocols"</a:t>
            </a:r>
            <a:endParaRPr lang="en-US" b="1"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b="0" smtClean="0"/>
              <a:t>Routed versus Routing Protocols</a:t>
            </a:r>
          </a:p>
        </p:txBody>
      </p:sp>
      <p:sp>
        <p:nvSpPr>
          <p:cNvPr id="17411" name="Rectangle 3"/>
          <p:cNvSpPr>
            <a:spLocks noGrp="1" noChangeArrowheads="1"/>
          </p:cNvSpPr>
          <p:nvPr>
            <p:ph type="body" idx="1"/>
          </p:nvPr>
        </p:nvSpPr>
        <p:spPr>
          <a:xfrm>
            <a:off x="457200" y="1719263"/>
            <a:ext cx="8229600" cy="4910137"/>
          </a:xfrm>
        </p:spPr>
        <p:txBody>
          <a:bodyPr/>
          <a:lstStyle/>
          <a:p>
            <a:pPr eaLnBrk="1" hangingPunct="1"/>
            <a:r>
              <a:rPr lang="en-US" b="1" smtClean="0"/>
              <a:t>Routed protocols</a:t>
            </a:r>
          </a:p>
          <a:p>
            <a:pPr lvl="1" eaLnBrk="1" hangingPunct="1"/>
            <a:r>
              <a:rPr lang="en-US" smtClean="0"/>
              <a:t>Any network protocol that provides enough information in its Network Layer address</a:t>
            </a:r>
          </a:p>
          <a:p>
            <a:pPr lvl="2" eaLnBrk="1" hangingPunct="1"/>
            <a:r>
              <a:rPr lang="en-US" smtClean="0"/>
              <a:t>To allow a packet to be forwarded from one host to another host based on the addressing scheme</a:t>
            </a:r>
          </a:p>
          <a:p>
            <a:pPr lvl="2" eaLnBrk="1" hangingPunct="1"/>
            <a:r>
              <a:rPr lang="en-US" smtClean="0"/>
              <a:t>Without knowing the entire path from source to destination</a:t>
            </a:r>
          </a:p>
          <a:p>
            <a:pPr eaLnBrk="1" hangingPunct="1"/>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b="0" smtClean="0"/>
              <a:t>Routed versus Routing Protocols</a:t>
            </a:r>
          </a:p>
        </p:txBody>
      </p:sp>
      <p:sp>
        <p:nvSpPr>
          <p:cNvPr id="18435" name="Rectangle 3"/>
          <p:cNvSpPr>
            <a:spLocks noGrp="1" noChangeArrowheads="1"/>
          </p:cNvSpPr>
          <p:nvPr>
            <p:ph type="body" idx="1"/>
          </p:nvPr>
        </p:nvSpPr>
        <p:spPr>
          <a:xfrm>
            <a:off x="457200" y="1719263"/>
            <a:ext cx="8229600" cy="4910137"/>
          </a:xfrm>
        </p:spPr>
        <p:txBody>
          <a:bodyPr/>
          <a:lstStyle/>
          <a:p>
            <a:pPr eaLnBrk="1" hangingPunct="1"/>
            <a:r>
              <a:rPr lang="en-US" b="1" smtClean="0"/>
              <a:t>Routed protocols (cont.)</a:t>
            </a:r>
          </a:p>
          <a:p>
            <a:pPr lvl="1" eaLnBrk="1" hangingPunct="1"/>
            <a:r>
              <a:rPr lang="en-US" smtClean="0"/>
              <a:t>Define the format and use of the fields within a packet</a:t>
            </a:r>
          </a:p>
          <a:p>
            <a:pPr lvl="2" eaLnBrk="1" hangingPunct="1"/>
            <a:r>
              <a:rPr lang="en-US" smtClean="0"/>
              <a:t>Packets generally are conveyed from end system to end system.</a:t>
            </a:r>
          </a:p>
          <a:p>
            <a:pPr lvl="2" eaLnBrk="1" hangingPunct="1"/>
            <a:r>
              <a:rPr lang="en-US" smtClean="0"/>
              <a:t>Almost all layer 3 protocols and those that are layered over them are routable</a:t>
            </a:r>
          </a:p>
          <a:p>
            <a:pPr lvl="3" eaLnBrk="1" hangingPunct="1"/>
            <a:r>
              <a:rPr lang="en-US" smtClean="0"/>
              <a:t>IP is an example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b="0" smtClean="0"/>
              <a:t>Routed versus Routing Protocols</a:t>
            </a:r>
          </a:p>
        </p:txBody>
      </p:sp>
      <p:sp>
        <p:nvSpPr>
          <p:cNvPr id="19459" name="Rectangle 3"/>
          <p:cNvSpPr>
            <a:spLocks noGrp="1" noChangeArrowheads="1"/>
          </p:cNvSpPr>
          <p:nvPr>
            <p:ph type="body" idx="1"/>
          </p:nvPr>
        </p:nvSpPr>
        <p:spPr>
          <a:xfrm>
            <a:off x="457200" y="1719263"/>
            <a:ext cx="8534400" cy="4910137"/>
          </a:xfrm>
        </p:spPr>
        <p:txBody>
          <a:bodyPr/>
          <a:lstStyle/>
          <a:p>
            <a:pPr eaLnBrk="1" hangingPunct="1"/>
            <a:r>
              <a:rPr lang="en-US" b="1" dirty="0" smtClean="0"/>
              <a:t>Routed protocols (cont.)</a:t>
            </a:r>
          </a:p>
          <a:p>
            <a:pPr lvl="1" eaLnBrk="1" hangingPunct="1"/>
            <a:r>
              <a:rPr lang="en-US" dirty="0" smtClean="0"/>
              <a:t>Layer 2 protocols such as Ethernet are necessarily non-routable protocols</a:t>
            </a:r>
          </a:p>
          <a:p>
            <a:pPr lvl="2" eaLnBrk="1" hangingPunct="1"/>
            <a:r>
              <a:rPr lang="en-US" dirty="0" smtClean="0"/>
              <a:t>They contain only a link-layer address, which is insufficient for routing: </a:t>
            </a:r>
          </a:p>
          <a:p>
            <a:pPr lvl="3" eaLnBrk="1" hangingPunct="1"/>
            <a:r>
              <a:rPr lang="en-US" dirty="0" smtClean="0"/>
              <a:t>Some higher-level protocols based directly on these without the addition of a network layer address are also non-routable</a:t>
            </a:r>
          </a:p>
          <a:p>
            <a:pPr lvl="4" eaLnBrk="1" hangingPunct="1"/>
            <a:r>
              <a:rPr lang="en-US" dirty="0" smtClean="0"/>
              <a:t>For example: NetBIOS</a:t>
            </a:r>
            <a:endParaRPr lang="en-US" b="1"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b="0" smtClean="0"/>
              <a:t>Routed versus Routing Protocols</a:t>
            </a:r>
          </a:p>
        </p:txBody>
      </p:sp>
      <p:sp>
        <p:nvSpPr>
          <p:cNvPr id="20483" name="Rectangle 3"/>
          <p:cNvSpPr>
            <a:spLocks noGrp="1" noChangeArrowheads="1"/>
          </p:cNvSpPr>
          <p:nvPr>
            <p:ph type="body" idx="1"/>
          </p:nvPr>
        </p:nvSpPr>
        <p:spPr/>
        <p:txBody>
          <a:bodyPr/>
          <a:lstStyle/>
          <a:p>
            <a:pPr eaLnBrk="1" hangingPunct="1">
              <a:lnSpc>
                <a:spcPct val="90000"/>
              </a:lnSpc>
            </a:pPr>
            <a:r>
              <a:rPr lang="en-US" b="1" smtClean="0"/>
              <a:t>Routing protocols</a:t>
            </a:r>
          </a:p>
          <a:p>
            <a:pPr lvl="1" eaLnBrk="1" hangingPunct="1">
              <a:lnSpc>
                <a:spcPct val="90000"/>
              </a:lnSpc>
            </a:pPr>
            <a:r>
              <a:rPr lang="en-US" smtClean="0"/>
              <a:t>Used in the implementation of routing algorithms </a:t>
            </a:r>
          </a:p>
          <a:p>
            <a:pPr lvl="2" eaLnBrk="1" hangingPunct="1">
              <a:lnSpc>
                <a:spcPct val="90000"/>
              </a:lnSpc>
            </a:pPr>
            <a:r>
              <a:rPr lang="en-US" smtClean="0"/>
              <a:t>facilitate the exchange of routing information between networks</a:t>
            </a:r>
          </a:p>
          <a:p>
            <a:pPr lvl="2" eaLnBrk="1" hangingPunct="1">
              <a:lnSpc>
                <a:spcPct val="90000"/>
              </a:lnSpc>
            </a:pPr>
            <a:r>
              <a:rPr lang="en-US" smtClean="0"/>
              <a:t>allowing routers to build routing tables dynamically</a:t>
            </a:r>
          </a:p>
          <a:p>
            <a:pPr lvl="1" eaLnBrk="1" hangingPunct="1">
              <a:lnSpc>
                <a:spcPct val="90000"/>
              </a:lnSpc>
            </a:pPr>
            <a:r>
              <a:rPr lang="en-US" smtClean="0"/>
              <a:t>In some cases, routing protocols can themselves run over routed protocols: </a:t>
            </a:r>
          </a:p>
          <a:p>
            <a:pPr lvl="2" eaLnBrk="1" hangingPunct="1">
              <a:lnSpc>
                <a:spcPct val="90000"/>
              </a:lnSpc>
            </a:pPr>
            <a:r>
              <a:rPr lang="en-US" smtClean="0"/>
              <a:t>for example, BGP runs over TCP: </a:t>
            </a:r>
          </a:p>
          <a:p>
            <a:pPr lvl="3" eaLnBrk="1" hangingPunct="1">
              <a:lnSpc>
                <a:spcPct val="90000"/>
              </a:lnSpc>
            </a:pPr>
            <a:r>
              <a:rPr lang="en-US" smtClean="0"/>
              <a:t>care is taken in the implementation of such systems not to create a circular dependency between the routing and routed protocols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type="title"/>
          </p:nvPr>
        </p:nvSpPr>
        <p:spPr/>
        <p:txBody>
          <a:bodyPr/>
          <a:lstStyle/>
          <a:p>
            <a:pPr eaLnBrk="1" hangingPunct="1"/>
            <a:r>
              <a:rPr lang="en-US" smtClean="0"/>
              <a:t>Routing Metrics</a:t>
            </a:r>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122238"/>
            <a:ext cx="7543800" cy="1020762"/>
          </a:xfrm>
        </p:spPr>
        <p:txBody>
          <a:bodyPr/>
          <a:lstStyle/>
          <a:p>
            <a:pPr eaLnBrk="1" hangingPunct="1"/>
            <a:r>
              <a:rPr lang="en-US" b="0" dirty="0" smtClean="0"/>
              <a:t>Routing metrics</a:t>
            </a:r>
            <a:r>
              <a:rPr lang="en-US" dirty="0" smtClean="0"/>
              <a:t> </a:t>
            </a:r>
          </a:p>
        </p:txBody>
      </p:sp>
      <p:sp>
        <p:nvSpPr>
          <p:cNvPr id="22531" name="Rectangle 3"/>
          <p:cNvSpPr>
            <a:spLocks noGrp="1" noChangeArrowheads="1"/>
          </p:cNvSpPr>
          <p:nvPr>
            <p:ph type="body" idx="1"/>
          </p:nvPr>
        </p:nvSpPr>
        <p:spPr>
          <a:xfrm>
            <a:off x="457200" y="1447801"/>
            <a:ext cx="8229600" cy="5181600"/>
          </a:xfrm>
        </p:spPr>
        <p:txBody>
          <a:bodyPr/>
          <a:lstStyle/>
          <a:p>
            <a:pPr eaLnBrk="1" hangingPunct="1"/>
            <a:r>
              <a:rPr lang="en-US" dirty="0" smtClean="0"/>
              <a:t>Any value used by routing algorithms to determine whether one route should perform better than another </a:t>
            </a:r>
          </a:p>
          <a:p>
            <a:pPr lvl="1" eaLnBrk="1" hangingPunct="1"/>
            <a:r>
              <a:rPr lang="en-US" dirty="0" smtClean="0"/>
              <a:t>Can cover such information as: </a:t>
            </a:r>
          </a:p>
          <a:p>
            <a:pPr lvl="2" eaLnBrk="1" hangingPunct="1"/>
            <a:r>
              <a:rPr lang="en-US" dirty="0" smtClean="0"/>
              <a:t>bandwidth		</a:t>
            </a:r>
            <a:r>
              <a:rPr lang="en-US" dirty="0" smtClean="0">
                <a:solidFill>
                  <a:srgbClr val="FFC000"/>
                </a:solidFill>
              </a:rPr>
              <a:t>●</a:t>
            </a:r>
            <a:r>
              <a:rPr lang="en-US" dirty="0" smtClean="0"/>
              <a:t> delay</a:t>
            </a:r>
          </a:p>
          <a:p>
            <a:pPr lvl="2" eaLnBrk="1" hangingPunct="1"/>
            <a:r>
              <a:rPr lang="en-US" dirty="0" smtClean="0"/>
              <a:t>hop count		</a:t>
            </a:r>
            <a:r>
              <a:rPr lang="en-US" dirty="0" smtClean="0">
                <a:solidFill>
                  <a:srgbClr val="FFC000"/>
                </a:solidFill>
              </a:rPr>
              <a:t>●</a:t>
            </a:r>
            <a:r>
              <a:rPr lang="en-US" dirty="0" smtClean="0"/>
              <a:t> </a:t>
            </a:r>
            <a:r>
              <a:rPr lang="en-US" dirty="0"/>
              <a:t>path </a:t>
            </a:r>
            <a:r>
              <a:rPr lang="en-US" dirty="0" smtClean="0"/>
              <a:t>cost</a:t>
            </a:r>
          </a:p>
          <a:p>
            <a:pPr lvl="2" eaLnBrk="1" hangingPunct="1"/>
            <a:r>
              <a:rPr lang="en-US" dirty="0" smtClean="0"/>
              <a:t>load			</a:t>
            </a:r>
            <a:r>
              <a:rPr lang="en-US" dirty="0" smtClean="0">
                <a:solidFill>
                  <a:srgbClr val="FFC000"/>
                </a:solidFill>
              </a:rPr>
              <a:t>●</a:t>
            </a:r>
            <a:r>
              <a:rPr lang="en-US" dirty="0" smtClean="0"/>
              <a:t> </a:t>
            </a:r>
            <a:r>
              <a:rPr lang="en-US" dirty="0"/>
              <a:t>MTU</a:t>
            </a:r>
            <a:endParaRPr lang="en-US" dirty="0" smtClean="0"/>
          </a:p>
          <a:p>
            <a:pPr lvl="2" eaLnBrk="1" hangingPunct="1"/>
            <a:r>
              <a:rPr lang="en-US" dirty="0" smtClean="0"/>
              <a:t>reliability		</a:t>
            </a:r>
            <a:r>
              <a:rPr lang="en-US" dirty="0" smtClean="0">
                <a:solidFill>
                  <a:srgbClr val="FFC000"/>
                </a:solidFill>
              </a:rPr>
              <a:t>●</a:t>
            </a:r>
            <a:r>
              <a:rPr lang="en-US" dirty="0" smtClean="0"/>
              <a:t> </a:t>
            </a:r>
            <a:r>
              <a:rPr lang="en-US" dirty="0"/>
              <a:t>communication </a:t>
            </a:r>
            <a:r>
              <a:rPr lang="en-US" dirty="0" smtClean="0"/>
              <a:t>cost </a:t>
            </a:r>
          </a:p>
          <a:p>
            <a:pPr lvl="1" eaLnBrk="1" hangingPunct="1"/>
            <a:r>
              <a:rPr lang="en-US" dirty="0" smtClean="0"/>
              <a:t>Routing table stores only the best possible routes </a:t>
            </a:r>
          </a:p>
          <a:p>
            <a:pPr lvl="1" eaLnBrk="1" hangingPunct="1"/>
            <a:r>
              <a:rPr lang="en-US" dirty="0" smtClean="0"/>
              <a:t>Link-state or topological databases may store all other information as well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en-US" smtClean="0"/>
              <a:t>Routing</a:t>
            </a:r>
          </a:p>
        </p:txBody>
      </p:sp>
      <p:sp>
        <p:nvSpPr>
          <p:cNvPr id="4099" name="Rectangle 5"/>
          <p:cNvSpPr>
            <a:spLocks noGrp="1" noChangeArrowheads="1"/>
          </p:cNvSpPr>
          <p:nvPr>
            <p:ph type="body" idx="1"/>
          </p:nvPr>
        </p:nvSpPr>
        <p:spPr/>
        <p:txBody>
          <a:bodyPr/>
          <a:lstStyle/>
          <a:p>
            <a:pPr eaLnBrk="1" hangingPunct="1"/>
            <a:r>
              <a:rPr lang="en-US" smtClean="0"/>
              <a:t>What is it?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b="0" smtClean="0"/>
              <a:t>Routing metrics</a:t>
            </a:r>
            <a:r>
              <a:rPr lang="en-US" smtClean="0"/>
              <a:t> (cont.)</a:t>
            </a:r>
          </a:p>
        </p:txBody>
      </p:sp>
      <p:sp>
        <p:nvSpPr>
          <p:cNvPr id="23555" name="Rectangle 3"/>
          <p:cNvSpPr>
            <a:spLocks noGrp="1" noChangeArrowheads="1"/>
          </p:cNvSpPr>
          <p:nvPr>
            <p:ph type="body" idx="1"/>
          </p:nvPr>
        </p:nvSpPr>
        <p:spPr>
          <a:xfrm>
            <a:off x="457200" y="1719263"/>
            <a:ext cx="8229600" cy="4910137"/>
          </a:xfrm>
        </p:spPr>
        <p:txBody>
          <a:bodyPr/>
          <a:lstStyle/>
          <a:p>
            <a:pPr eaLnBrk="1" hangingPunct="1"/>
            <a:r>
              <a:rPr lang="en-US" dirty="0" smtClean="0"/>
              <a:t>Administrative distance</a:t>
            </a:r>
          </a:p>
          <a:p>
            <a:pPr lvl="1" eaLnBrk="1" hangingPunct="1"/>
            <a:r>
              <a:rPr lang="en-US" dirty="0" smtClean="0"/>
              <a:t>Help select the best path when they "know" of two or more different routes to the same destination from two different routing protocols</a:t>
            </a:r>
          </a:p>
          <a:p>
            <a:pPr lvl="1" eaLnBrk="1" hangingPunct="1"/>
            <a:r>
              <a:rPr lang="en-US" dirty="0" smtClean="0"/>
              <a:t>Administrative distance defines the reliability of a routing protocol</a:t>
            </a:r>
          </a:p>
          <a:p>
            <a:pPr lvl="1" eaLnBrk="1" hangingPunct="1"/>
            <a:r>
              <a:rPr lang="en-US" dirty="0" smtClean="0"/>
              <a:t>Each routing protocol gets prioritized in order of most to least reliable using an administrative-distance value</a:t>
            </a:r>
            <a:endParaRPr lang="en-US" b="1"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b="0" smtClean="0"/>
              <a:t>Classes of Routing Protocols</a:t>
            </a:r>
          </a:p>
        </p:txBody>
      </p:sp>
      <p:sp>
        <p:nvSpPr>
          <p:cNvPr id="24579" name="Rectangle 3"/>
          <p:cNvSpPr>
            <a:spLocks noGrp="1" noChangeArrowheads="1"/>
          </p:cNvSpPr>
          <p:nvPr>
            <p:ph type="body" idx="1"/>
          </p:nvPr>
        </p:nvSpPr>
        <p:spPr>
          <a:xfrm>
            <a:off x="457200" y="1719263"/>
            <a:ext cx="8229600" cy="5138737"/>
          </a:xfrm>
        </p:spPr>
        <p:txBody>
          <a:bodyPr/>
          <a:lstStyle/>
          <a:p>
            <a:pPr eaLnBrk="1" hangingPunct="1">
              <a:lnSpc>
                <a:spcPct val="80000"/>
              </a:lnSpc>
            </a:pPr>
            <a:r>
              <a:rPr lang="en-US" sz="1900" dirty="0" smtClean="0"/>
              <a:t>Depending on the relationship of the router relative to other autonomous systems, various classes of routing protocols exist:</a:t>
            </a:r>
            <a:endParaRPr lang="en-US" sz="1900" b="1" dirty="0" smtClean="0"/>
          </a:p>
          <a:p>
            <a:pPr lvl="1" eaLnBrk="1" hangingPunct="1">
              <a:lnSpc>
                <a:spcPct val="80000"/>
              </a:lnSpc>
            </a:pPr>
            <a:r>
              <a:rPr lang="en-US" sz="1700" b="1" dirty="0" smtClean="0"/>
              <a:t>Ad hoc network routing protocols</a:t>
            </a:r>
          </a:p>
          <a:p>
            <a:pPr lvl="2" eaLnBrk="1" hangingPunct="1">
              <a:lnSpc>
                <a:spcPct val="80000"/>
              </a:lnSpc>
            </a:pPr>
            <a:r>
              <a:rPr lang="en-US" sz="1400" dirty="0" smtClean="0"/>
              <a:t>Appear in networks with no or little infrastructure.</a:t>
            </a:r>
          </a:p>
          <a:p>
            <a:pPr lvl="1" eaLnBrk="1" hangingPunct="1">
              <a:lnSpc>
                <a:spcPct val="80000"/>
              </a:lnSpc>
            </a:pPr>
            <a:r>
              <a:rPr lang="en-US" sz="1700" b="1" dirty="0" smtClean="0"/>
              <a:t>Interior Gateway Protocols (IGPs)</a:t>
            </a:r>
          </a:p>
          <a:p>
            <a:pPr lvl="2" eaLnBrk="1" hangingPunct="1">
              <a:lnSpc>
                <a:spcPct val="80000"/>
              </a:lnSpc>
            </a:pPr>
            <a:r>
              <a:rPr lang="en-US" sz="1400" b="1" dirty="0" smtClean="0"/>
              <a:t>E</a:t>
            </a:r>
            <a:r>
              <a:rPr lang="en-US" sz="1400" dirty="0" smtClean="0"/>
              <a:t>xchange routing-information within a single autonomous system. </a:t>
            </a:r>
          </a:p>
          <a:p>
            <a:pPr lvl="2" eaLnBrk="1" hangingPunct="1">
              <a:lnSpc>
                <a:spcPct val="80000"/>
              </a:lnSpc>
            </a:pPr>
            <a:r>
              <a:rPr lang="en-US" sz="1400" dirty="0" smtClean="0"/>
              <a:t>Common examples include:</a:t>
            </a:r>
          </a:p>
          <a:p>
            <a:pPr lvl="3" eaLnBrk="1" hangingPunct="1">
              <a:lnSpc>
                <a:spcPct val="80000"/>
              </a:lnSpc>
            </a:pPr>
            <a:r>
              <a:rPr lang="en-US" sz="1300" dirty="0" smtClean="0"/>
              <a:t>IGRP (Interior Gateway Routing Protocol)</a:t>
            </a:r>
          </a:p>
          <a:p>
            <a:pPr lvl="3" eaLnBrk="1" hangingPunct="1">
              <a:lnSpc>
                <a:spcPct val="80000"/>
              </a:lnSpc>
            </a:pPr>
            <a:r>
              <a:rPr lang="en-US" sz="1300" dirty="0" smtClean="0"/>
              <a:t>EIGRP (Enhanced Interior Gateway Routing Protocol)</a:t>
            </a:r>
          </a:p>
          <a:p>
            <a:pPr lvl="4" eaLnBrk="1" hangingPunct="1">
              <a:lnSpc>
                <a:spcPct val="80000"/>
              </a:lnSpc>
            </a:pPr>
            <a:r>
              <a:rPr lang="en-US" sz="1400" dirty="0" smtClean="0"/>
              <a:t>Note: in spite of various Cisco marketing documents, EIGRP definitely does not class as a link-state protocol or as any sort of "hybrid" thereof.</a:t>
            </a:r>
          </a:p>
          <a:p>
            <a:pPr lvl="3" eaLnBrk="1" hangingPunct="1">
              <a:lnSpc>
                <a:spcPct val="80000"/>
              </a:lnSpc>
            </a:pPr>
            <a:r>
              <a:rPr lang="en-US" sz="1300" dirty="0" smtClean="0"/>
              <a:t>OSPF (Open Shortest Path First)</a:t>
            </a:r>
          </a:p>
          <a:p>
            <a:pPr lvl="3" eaLnBrk="1" hangingPunct="1">
              <a:lnSpc>
                <a:spcPct val="80000"/>
              </a:lnSpc>
            </a:pPr>
            <a:r>
              <a:rPr lang="en-US" sz="1300" dirty="0" smtClean="0"/>
              <a:t>RIP (Routing Information Protocol)</a:t>
            </a:r>
          </a:p>
          <a:p>
            <a:pPr lvl="3" eaLnBrk="1" hangingPunct="1">
              <a:lnSpc>
                <a:spcPct val="80000"/>
              </a:lnSpc>
            </a:pPr>
            <a:r>
              <a:rPr lang="en-US" sz="1300" dirty="0" smtClean="0"/>
              <a:t>IS-IS (Intermediate System to Intermediate System) </a:t>
            </a:r>
          </a:p>
          <a:p>
            <a:pPr lvl="2" eaLnBrk="1" hangingPunct="1">
              <a:lnSpc>
                <a:spcPct val="80000"/>
              </a:lnSpc>
            </a:pPr>
            <a:endParaRPr lang="en-US" sz="1600" b="1" dirty="0" smtClean="0"/>
          </a:p>
          <a:p>
            <a:pPr lvl="1" eaLnBrk="1" hangingPunct="1">
              <a:lnSpc>
                <a:spcPct val="80000"/>
              </a:lnSpc>
            </a:pPr>
            <a:r>
              <a:rPr lang="en-US" sz="1700" b="1" dirty="0" smtClean="0"/>
              <a:t>Exterior Gateway Protocols (EGPs)</a:t>
            </a:r>
          </a:p>
          <a:p>
            <a:pPr lvl="2" eaLnBrk="1" hangingPunct="1">
              <a:lnSpc>
                <a:spcPct val="80000"/>
              </a:lnSpc>
            </a:pPr>
            <a:r>
              <a:rPr lang="en-US" sz="1400" b="1" dirty="0" smtClean="0"/>
              <a:t>R</a:t>
            </a:r>
            <a:r>
              <a:rPr lang="en-US" sz="1400" dirty="0" smtClean="0"/>
              <a:t>oute between separate autonomous systems. </a:t>
            </a:r>
          </a:p>
          <a:p>
            <a:pPr lvl="2" eaLnBrk="1" hangingPunct="1">
              <a:lnSpc>
                <a:spcPct val="80000"/>
              </a:lnSpc>
            </a:pPr>
            <a:r>
              <a:rPr lang="en-US" sz="1400" dirty="0" smtClean="0"/>
              <a:t>EGPs include: </a:t>
            </a:r>
          </a:p>
          <a:p>
            <a:pPr lvl="3" eaLnBrk="1" hangingPunct="1">
              <a:lnSpc>
                <a:spcPct val="80000"/>
              </a:lnSpc>
            </a:pPr>
            <a:r>
              <a:rPr lang="en-US" sz="1300" dirty="0" smtClean="0"/>
              <a:t>EGP: Exterior Gateway Protocol</a:t>
            </a:r>
          </a:p>
          <a:p>
            <a:pPr lvl="4" eaLnBrk="1" hangingPunct="1">
              <a:lnSpc>
                <a:spcPct val="80000"/>
              </a:lnSpc>
            </a:pPr>
            <a:r>
              <a:rPr lang="en-US" sz="1400" dirty="0" smtClean="0"/>
              <a:t>used to connect to the former Internet backbone network</a:t>
            </a:r>
          </a:p>
          <a:p>
            <a:pPr lvl="4" eaLnBrk="1" hangingPunct="1">
              <a:lnSpc>
                <a:spcPct val="80000"/>
              </a:lnSpc>
            </a:pPr>
            <a:r>
              <a:rPr lang="en-US" sz="1400" dirty="0" smtClean="0"/>
              <a:t>now obsolete</a:t>
            </a:r>
          </a:p>
          <a:p>
            <a:pPr lvl="3" eaLnBrk="1" hangingPunct="1">
              <a:lnSpc>
                <a:spcPct val="80000"/>
              </a:lnSpc>
            </a:pPr>
            <a:r>
              <a:rPr lang="en-US" sz="1300" dirty="0" smtClean="0"/>
              <a:t>BGP: Border Gateway Protocol: the current version, BGPv4</a:t>
            </a:r>
          </a:p>
          <a:p>
            <a:pPr eaLnBrk="1" hangingPunct="1">
              <a:lnSpc>
                <a:spcPct val="80000"/>
              </a:lnSpc>
            </a:pPr>
            <a:endParaRPr lang="en-US" sz="19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dirty="0" smtClean="0"/>
              <a:t>Routing algorithms</a:t>
            </a:r>
            <a:br>
              <a:rPr lang="en-US" dirty="0" smtClean="0"/>
            </a:br>
            <a:r>
              <a:rPr lang="en-US" sz="3200" dirty="0" smtClean="0"/>
              <a:t>Summary of routing algorithms</a:t>
            </a:r>
            <a:endParaRPr lang="en-US" dirty="0" smtClean="0"/>
          </a:p>
        </p:txBody>
      </p:sp>
      <p:sp>
        <p:nvSpPr>
          <p:cNvPr id="25603" name="Rectangle 3"/>
          <p:cNvSpPr>
            <a:spLocks noGrp="1" noChangeArrowheads="1"/>
          </p:cNvSpPr>
          <p:nvPr>
            <p:ph type="body" idx="1"/>
          </p:nvPr>
        </p:nvSpPr>
        <p:spPr>
          <a:xfrm>
            <a:off x="457200" y="1719263"/>
            <a:ext cx="8229600" cy="4910137"/>
          </a:xfrm>
        </p:spPr>
        <p:txBody>
          <a:bodyPr/>
          <a:lstStyle/>
          <a:p>
            <a:pPr eaLnBrk="1" hangingPunct="1">
              <a:lnSpc>
                <a:spcPct val="90000"/>
              </a:lnSpc>
            </a:pPr>
            <a:r>
              <a:rPr lang="en-US" dirty="0" smtClean="0"/>
              <a:t>Distance-vector routing protocols</a:t>
            </a:r>
          </a:p>
          <a:p>
            <a:pPr lvl="1" eaLnBrk="1" hangingPunct="1">
              <a:lnSpc>
                <a:spcPct val="90000"/>
              </a:lnSpc>
            </a:pPr>
            <a:r>
              <a:rPr lang="en-US" dirty="0" smtClean="0"/>
              <a:t>Pros</a:t>
            </a:r>
          </a:p>
          <a:p>
            <a:pPr lvl="2" eaLnBrk="1" hangingPunct="1">
              <a:lnSpc>
                <a:spcPct val="90000"/>
              </a:lnSpc>
            </a:pPr>
            <a:r>
              <a:rPr lang="en-US" dirty="0" smtClean="0"/>
              <a:t>Simple and efficient in small networks</a:t>
            </a:r>
          </a:p>
          <a:p>
            <a:pPr lvl="2" eaLnBrk="1" hangingPunct="1">
              <a:lnSpc>
                <a:spcPct val="90000"/>
              </a:lnSpc>
            </a:pPr>
            <a:r>
              <a:rPr lang="en-US" dirty="0" smtClean="0"/>
              <a:t>Require little, if any management</a:t>
            </a:r>
          </a:p>
          <a:p>
            <a:pPr lvl="1" eaLnBrk="1" hangingPunct="1">
              <a:lnSpc>
                <a:spcPct val="90000"/>
              </a:lnSpc>
            </a:pPr>
            <a:r>
              <a:rPr lang="en-US" dirty="0" smtClean="0"/>
              <a:t>Cons </a:t>
            </a:r>
          </a:p>
          <a:p>
            <a:pPr lvl="2" eaLnBrk="1" hangingPunct="1">
              <a:lnSpc>
                <a:spcPct val="90000"/>
              </a:lnSpc>
            </a:pPr>
            <a:r>
              <a:rPr lang="en-US" dirty="0" smtClean="0"/>
              <a:t>Distance-vector algorithms do not scale well</a:t>
            </a:r>
          </a:p>
          <a:p>
            <a:pPr lvl="2" eaLnBrk="1" hangingPunct="1">
              <a:lnSpc>
                <a:spcPct val="90000"/>
              </a:lnSpc>
            </a:pPr>
            <a:r>
              <a:rPr lang="en-US" dirty="0" smtClean="0"/>
              <a:t>Poor convergence properties</a:t>
            </a:r>
          </a:p>
          <a:p>
            <a:pPr lvl="2" eaLnBrk="1" hangingPunct="1">
              <a:lnSpc>
                <a:spcPct val="90000"/>
              </a:lnSpc>
            </a:pPr>
            <a:r>
              <a:rPr lang="en-US" dirty="0" smtClean="0"/>
              <a:t>A node's entire routing table to be transmitted</a:t>
            </a:r>
          </a:p>
          <a:p>
            <a:pPr lvl="2" eaLnBrk="1" hangingPunct="1">
              <a:lnSpc>
                <a:spcPct val="90000"/>
              </a:lnSpc>
            </a:pPr>
            <a:r>
              <a:rPr lang="en-US" dirty="0" smtClean="0"/>
              <a:t>Distance-vector protocols suffer from the count-to-infinity problem</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dirty="0" smtClean="0"/>
              <a:t>Routing algorithms</a:t>
            </a:r>
            <a:br>
              <a:rPr lang="en-US" dirty="0" smtClean="0"/>
            </a:br>
            <a:r>
              <a:rPr lang="en-US" sz="3200" dirty="0" smtClean="0"/>
              <a:t>Summary of routing algorithms</a:t>
            </a:r>
            <a:endParaRPr lang="en-US" dirty="0" smtClean="0"/>
          </a:p>
        </p:txBody>
      </p:sp>
      <p:sp>
        <p:nvSpPr>
          <p:cNvPr id="26627" name="Rectangle 3"/>
          <p:cNvSpPr>
            <a:spLocks noGrp="1" noChangeArrowheads="1"/>
          </p:cNvSpPr>
          <p:nvPr>
            <p:ph type="body" idx="1"/>
          </p:nvPr>
        </p:nvSpPr>
        <p:spPr>
          <a:xfrm>
            <a:off x="457200" y="1719263"/>
            <a:ext cx="8229600" cy="4910137"/>
          </a:xfrm>
        </p:spPr>
        <p:txBody>
          <a:bodyPr/>
          <a:lstStyle/>
          <a:p>
            <a:pPr eaLnBrk="1" hangingPunct="1">
              <a:lnSpc>
                <a:spcPct val="90000"/>
              </a:lnSpc>
            </a:pPr>
            <a:r>
              <a:rPr lang="en-US" dirty="0" smtClean="0"/>
              <a:t>Link-state routing</a:t>
            </a:r>
          </a:p>
          <a:p>
            <a:pPr lvl="1" eaLnBrk="1" hangingPunct="1">
              <a:lnSpc>
                <a:spcPct val="90000"/>
              </a:lnSpc>
            </a:pPr>
            <a:r>
              <a:rPr lang="en-US" dirty="0" smtClean="0"/>
              <a:t>Pros </a:t>
            </a:r>
          </a:p>
          <a:p>
            <a:pPr lvl="2" eaLnBrk="1" hangingPunct="1">
              <a:lnSpc>
                <a:spcPct val="90000"/>
              </a:lnSpc>
            </a:pPr>
            <a:r>
              <a:rPr lang="en-US" dirty="0" smtClean="0"/>
              <a:t>Reacts more quickly, in a bounded amount of time, to connectivity changes</a:t>
            </a:r>
          </a:p>
          <a:p>
            <a:pPr lvl="2" eaLnBrk="1" hangingPunct="1">
              <a:lnSpc>
                <a:spcPct val="90000"/>
              </a:lnSpc>
            </a:pPr>
            <a:r>
              <a:rPr lang="en-US" dirty="0" smtClean="0"/>
              <a:t>Link-state packets sent over the network are smaller than in distance-vector routing </a:t>
            </a:r>
          </a:p>
          <a:p>
            <a:pPr lvl="2" eaLnBrk="1" hangingPunct="1">
              <a:lnSpc>
                <a:spcPct val="90000"/>
              </a:lnSpc>
            </a:pPr>
            <a:r>
              <a:rPr lang="en-US" dirty="0" smtClean="0"/>
              <a:t>Only information about the node's immediate neighbors are transmitted</a:t>
            </a:r>
          </a:p>
          <a:p>
            <a:pPr lvl="3" eaLnBrk="1" hangingPunct="1">
              <a:lnSpc>
                <a:spcPct val="90000"/>
              </a:lnSpc>
            </a:pPr>
            <a:r>
              <a:rPr lang="en-US" dirty="0" smtClean="0"/>
              <a:t>Packets are small enough that they do not use network significant resources</a:t>
            </a:r>
          </a:p>
          <a:p>
            <a:pPr lvl="1" eaLnBrk="1" hangingPunct="1">
              <a:lnSpc>
                <a:spcPct val="90000"/>
              </a:lnSpc>
            </a:pPr>
            <a:r>
              <a:rPr lang="en-US" dirty="0" smtClean="0"/>
              <a:t>Cons</a:t>
            </a:r>
          </a:p>
          <a:p>
            <a:pPr lvl="2" eaLnBrk="1" hangingPunct="1">
              <a:lnSpc>
                <a:spcPct val="90000"/>
              </a:lnSpc>
            </a:pPr>
            <a:r>
              <a:rPr lang="en-US" dirty="0" smtClean="0"/>
              <a:t>Requires more storage and more computing to run than distance-vector routing</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p:txBody>
          <a:bodyPr/>
          <a:lstStyle/>
          <a:p>
            <a:pPr eaLnBrk="1" hangingPunct="1"/>
            <a:r>
              <a:rPr lang="en-US" smtClean="0"/>
              <a:t>Routers</a:t>
            </a:r>
          </a:p>
        </p:txBody>
      </p:sp>
      <p:sp>
        <p:nvSpPr>
          <p:cNvPr id="27651" name="Rectangle 5"/>
          <p:cNvSpPr>
            <a:spLocks noGrp="1" noChangeArrowheads="1"/>
          </p:cNvSpPr>
          <p:nvPr>
            <p:ph type="body" idx="1"/>
          </p:nvPr>
        </p:nvSpPr>
        <p:spPr/>
        <p:txBody>
          <a:bodyPr/>
          <a:lstStyle/>
          <a:p>
            <a:pPr eaLnBrk="1" hangingPunct="1"/>
            <a:r>
              <a:rPr lang="en-US" smtClean="0"/>
              <a:t>What are they?</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dirty="0" smtClean="0"/>
              <a:t>Routers</a:t>
            </a:r>
          </a:p>
        </p:txBody>
      </p:sp>
      <p:sp>
        <p:nvSpPr>
          <p:cNvPr id="28675" name="Rectangle 3"/>
          <p:cNvSpPr>
            <a:spLocks noGrp="1" noChangeArrowheads="1"/>
          </p:cNvSpPr>
          <p:nvPr>
            <p:ph type="body" idx="1"/>
          </p:nvPr>
        </p:nvSpPr>
        <p:spPr>
          <a:xfrm>
            <a:off x="381000" y="1600200"/>
            <a:ext cx="8229600" cy="4833938"/>
          </a:xfrm>
        </p:spPr>
        <p:txBody>
          <a:bodyPr/>
          <a:lstStyle/>
          <a:p>
            <a:pPr eaLnBrk="1" hangingPunct="1"/>
            <a:r>
              <a:rPr lang="en-US" dirty="0" smtClean="0"/>
              <a:t>Hardware:</a:t>
            </a:r>
          </a:p>
          <a:p>
            <a:pPr lvl="1" eaLnBrk="1" hangingPunct="1"/>
            <a:r>
              <a:rPr lang="en-US" dirty="0" smtClean="0"/>
              <a:t>A computer</a:t>
            </a:r>
          </a:p>
          <a:p>
            <a:pPr lvl="1" eaLnBrk="1" hangingPunct="1"/>
            <a:r>
              <a:rPr lang="en-US" dirty="0" smtClean="0"/>
              <a:t>2 or more networks cards</a:t>
            </a:r>
          </a:p>
          <a:p>
            <a:pPr eaLnBrk="1" hangingPunct="1"/>
            <a:r>
              <a:rPr lang="en-US" dirty="0" smtClean="0"/>
              <a:t>Software</a:t>
            </a:r>
          </a:p>
          <a:p>
            <a:pPr lvl="1" eaLnBrk="1" hangingPunct="1"/>
            <a:r>
              <a:rPr lang="en-US" dirty="0" smtClean="0"/>
              <a:t>Control data through the network cards</a:t>
            </a:r>
            <a:br>
              <a:rPr lang="en-US" dirty="0" smtClean="0"/>
            </a:br>
            <a:endParaRPr lang="en-US" dirty="0" smtClean="0"/>
          </a:p>
          <a:p>
            <a:pPr eaLnBrk="1" hangingPunct="1"/>
            <a:r>
              <a:rPr lang="en-US" dirty="0" smtClean="0"/>
              <a:t>Typically Specialized Computers</a:t>
            </a:r>
          </a:p>
          <a:p>
            <a:pPr lvl="1" eaLnBrk="1" hangingPunct="1"/>
            <a:r>
              <a:rPr lang="en-US" dirty="0" smtClean="0"/>
              <a:t>Send messages across the Internet</a:t>
            </a:r>
          </a:p>
          <a:p>
            <a:pPr lvl="1" eaLnBrk="1" hangingPunct="1"/>
            <a:r>
              <a:rPr lang="en-US" dirty="0" smtClean="0"/>
              <a:t>Allow the traffic of messages </a:t>
            </a:r>
            <a:r>
              <a:rPr lang="en-US" b="1" dirty="0" smtClean="0"/>
              <a:t>between</a:t>
            </a:r>
            <a:r>
              <a:rPr lang="en-US" dirty="0" smtClean="0"/>
              <a:t> networks</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Flashback – OSI Model</a:t>
            </a:r>
          </a:p>
        </p:txBody>
      </p:sp>
      <p:sp>
        <p:nvSpPr>
          <p:cNvPr id="29699" name="Rectangle 9"/>
          <p:cNvSpPr>
            <a:spLocks noGrp="1" noChangeArrowheads="1"/>
          </p:cNvSpPr>
          <p:nvPr>
            <p:ph type="body" sz="half" idx="1"/>
          </p:nvPr>
        </p:nvSpPr>
        <p:spPr/>
        <p:txBody>
          <a:bodyPr/>
          <a:lstStyle/>
          <a:p>
            <a:pPr eaLnBrk="1" hangingPunct="1"/>
            <a:r>
              <a:rPr lang="en-US" sz="2600" dirty="0" smtClean="0"/>
              <a:t>Remember the OSI Model?</a:t>
            </a:r>
          </a:p>
          <a:p>
            <a:pPr lvl="1" eaLnBrk="1" hangingPunct="1"/>
            <a:r>
              <a:rPr lang="en-US" sz="2200" dirty="0" smtClean="0"/>
              <a:t>Etc.</a:t>
            </a:r>
          </a:p>
          <a:p>
            <a:pPr lvl="1" eaLnBrk="1" hangingPunct="1"/>
            <a:r>
              <a:rPr lang="en-US" sz="2200" dirty="0" smtClean="0"/>
              <a:t>Layer 4 – Transport </a:t>
            </a:r>
          </a:p>
          <a:p>
            <a:pPr lvl="1" eaLnBrk="1" hangingPunct="1"/>
            <a:r>
              <a:rPr lang="en-US" sz="2200" dirty="0" smtClean="0"/>
              <a:t>Layer 3 – Network </a:t>
            </a:r>
          </a:p>
          <a:p>
            <a:pPr lvl="1" eaLnBrk="1" hangingPunct="1"/>
            <a:r>
              <a:rPr lang="en-US" sz="2200" dirty="0" smtClean="0"/>
              <a:t>Layer 2 – Protocol</a:t>
            </a:r>
          </a:p>
          <a:p>
            <a:pPr lvl="1" eaLnBrk="1" hangingPunct="1"/>
            <a:r>
              <a:rPr lang="en-US" sz="2200" dirty="0" smtClean="0"/>
              <a:t>Layer 1 – Physical</a:t>
            </a:r>
          </a:p>
        </p:txBody>
      </p:sp>
      <p:pic>
        <p:nvPicPr>
          <p:cNvPr id="29700" name="Picture 5" descr="osi-layers2"/>
          <p:cNvPicPr>
            <a:picLocks noGrp="1" noChangeAspect="1" noChangeArrowheads="1"/>
          </p:cNvPicPr>
          <p:nvPr>
            <p:ph sz="half" idx="2"/>
          </p:nvPr>
        </p:nvPicPr>
        <p:blipFill>
          <a:blip r:embed="rId2" cstate="print"/>
          <a:srcRect/>
          <a:stretch>
            <a:fillRect/>
          </a:stretch>
        </p:blipFill>
        <p:spPr>
          <a:xfrm>
            <a:off x="4522789" y="1524000"/>
            <a:ext cx="4621212" cy="5334000"/>
          </a:xfrm>
          <a:no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Basics</a:t>
            </a:r>
          </a:p>
        </p:txBody>
      </p:sp>
      <p:sp>
        <p:nvSpPr>
          <p:cNvPr id="30723" name="Rectangle 3"/>
          <p:cNvSpPr>
            <a:spLocks noGrp="1" noChangeArrowheads="1"/>
          </p:cNvSpPr>
          <p:nvPr>
            <p:ph type="body" idx="1"/>
          </p:nvPr>
        </p:nvSpPr>
        <p:spPr/>
        <p:txBody>
          <a:bodyPr/>
          <a:lstStyle/>
          <a:p>
            <a:pPr eaLnBrk="1" hangingPunct="1">
              <a:lnSpc>
                <a:spcPct val="90000"/>
              </a:lnSpc>
            </a:pPr>
            <a:r>
              <a:rPr lang="en-US" dirty="0" smtClean="0"/>
              <a:t>Router is an OSI Layer 3 switch</a:t>
            </a:r>
          </a:p>
          <a:p>
            <a:pPr lvl="1" eaLnBrk="1" hangingPunct="1">
              <a:lnSpc>
                <a:spcPct val="90000"/>
              </a:lnSpc>
            </a:pPr>
            <a:r>
              <a:rPr lang="en-US" dirty="0" smtClean="0"/>
              <a:t>Basic Switch review:</a:t>
            </a:r>
          </a:p>
          <a:p>
            <a:pPr lvl="2" eaLnBrk="1" hangingPunct="1">
              <a:lnSpc>
                <a:spcPct val="90000"/>
              </a:lnSpc>
            </a:pPr>
            <a:r>
              <a:rPr lang="en-US" dirty="0" smtClean="0"/>
              <a:t>Keeps track of MAC addresses connected to switch</a:t>
            </a:r>
          </a:p>
          <a:p>
            <a:pPr lvl="2" eaLnBrk="1" hangingPunct="1">
              <a:lnSpc>
                <a:spcPct val="90000"/>
              </a:lnSpc>
            </a:pPr>
            <a:r>
              <a:rPr lang="en-US" dirty="0" smtClean="0"/>
              <a:t>Send packets only to appropriate port with the destination MAC address</a:t>
            </a:r>
          </a:p>
          <a:p>
            <a:pPr lvl="2" eaLnBrk="1" hangingPunct="1">
              <a:lnSpc>
                <a:spcPct val="90000"/>
              </a:lnSpc>
            </a:pPr>
            <a:r>
              <a:rPr lang="en-US" dirty="0" smtClean="0"/>
              <a:t>Layer 2</a:t>
            </a:r>
          </a:p>
          <a:p>
            <a:pPr lvl="3" eaLnBrk="1" hangingPunct="1">
              <a:lnSpc>
                <a:spcPct val="90000"/>
              </a:lnSpc>
            </a:pPr>
            <a:r>
              <a:rPr lang="en-US" dirty="0" smtClean="0"/>
              <a:t>Sends data within a local network</a:t>
            </a:r>
          </a:p>
          <a:p>
            <a:pPr lvl="1" eaLnBrk="1" hangingPunct="1">
              <a:lnSpc>
                <a:spcPct val="90000"/>
              </a:lnSpc>
            </a:pPr>
            <a:r>
              <a:rPr lang="en-US" dirty="0" smtClean="0"/>
              <a:t>Layer 3 of the OSI Model</a:t>
            </a:r>
          </a:p>
          <a:p>
            <a:pPr lvl="2" eaLnBrk="1" hangingPunct="1">
              <a:lnSpc>
                <a:spcPct val="90000"/>
              </a:lnSpc>
            </a:pPr>
            <a:r>
              <a:rPr lang="en-US" dirty="0" smtClean="0"/>
              <a:t>Network layer</a:t>
            </a:r>
          </a:p>
          <a:p>
            <a:pPr lvl="1" eaLnBrk="1" hangingPunct="1">
              <a:lnSpc>
                <a:spcPct val="90000"/>
              </a:lnSpc>
            </a:pPr>
            <a:r>
              <a:rPr lang="en-US" dirty="0" smtClean="0"/>
              <a:t>Router works as a switch at the OSI Layer 3</a:t>
            </a:r>
          </a:p>
          <a:p>
            <a:pPr lvl="2" eaLnBrk="1" hangingPunct="1">
              <a:lnSpc>
                <a:spcPct val="90000"/>
              </a:lnSpc>
            </a:pPr>
            <a:r>
              <a:rPr lang="en-US" dirty="0" smtClean="0"/>
              <a:t>Sends data between networks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Switch recap</a:t>
            </a:r>
          </a:p>
        </p:txBody>
      </p:sp>
      <p:sp>
        <p:nvSpPr>
          <p:cNvPr id="31747" name="Rectangle 3"/>
          <p:cNvSpPr>
            <a:spLocks noGrp="1" noChangeArrowheads="1"/>
          </p:cNvSpPr>
          <p:nvPr>
            <p:ph type="body" idx="1"/>
          </p:nvPr>
        </p:nvSpPr>
        <p:spPr/>
        <p:txBody>
          <a:bodyPr/>
          <a:lstStyle/>
          <a:p>
            <a:pPr eaLnBrk="1" hangingPunct="1"/>
            <a:r>
              <a:rPr lang="en-US" sz="2600" dirty="0" smtClean="0"/>
              <a:t>Basic switch works at Layer 2 of the OSI model (data-link)</a:t>
            </a:r>
          </a:p>
          <a:p>
            <a:pPr lvl="1" eaLnBrk="1" hangingPunct="1"/>
            <a:r>
              <a:rPr lang="en-US" sz="2200" dirty="0" smtClean="0"/>
              <a:t>A LAN device that can also be called a multi-port bridge</a:t>
            </a:r>
          </a:p>
          <a:p>
            <a:pPr lvl="1" eaLnBrk="1" hangingPunct="1"/>
            <a:r>
              <a:rPr lang="en-US" sz="2200" i="1" dirty="0" smtClean="0"/>
              <a:t>Switches Ethernet frames</a:t>
            </a:r>
            <a:r>
              <a:rPr lang="en-US" sz="2200" dirty="0" smtClean="0"/>
              <a:t> between Ethernet devices</a:t>
            </a:r>
          </a:p>
          <a:p>
            <a:pPr eaLnBrk="1" hangingPunct="1"/>
            <a:r>
              <a:rPr lang="en-US" sz="2600" dirty="0" smtClean="0"/>
              <a:t>Switches do not care about IP addresses</a:t>
            </a:r>
          </a:p>
          <a:p>
            <a:pPr lvl="1" eaLnBrk="1" hangingPunct="1"/>
            <a:r>
              <a:rPr lang="en-US" sz="2200" dirty="0" smtClean="0"/>
              <a:t>Do not examine IP addresses as the frames flow through the switch</a:t>
            </a:r>
          </a:p>
          <a:p>
            <a:pPr eaLnBrk="1" hangingPunct="1"/>
            <a:r>
              <a:rPr lang="en-US" sz="2600" dirty="0" smtClean="0"/>
              <a:t>Switches keep a bridge forwarding table that shows what MAC addresses have been seen on what port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Router Examples</a:t>
            </a:r>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title"/>
          </p:nvPr>
        </p:nvSpPr>
        <p:spPr/>
        <p:txBody>
          <a:bodyPr/>
          <a:lstStyle/>
          <a:p>
            <a:pPr eaLnBrk="1" hangingPunct="1"/>
            <a:r>
              <a:rPr lang="en-US" smtClean="0"/>
              <a:t>Routing – Street analogy</a:t>
            </a:r>
          </a:p>
        </p:txBody>
      </p:sp>
      <p:pic>
        <p:nvPicPr>
          <p:cNvPr id="5123" name="Picture 6" descr="Router-Switch_and_Neighborhood_Analogy"/>
          <p:cNvPicPr>
            <a:picLocks noGrp="1" noChangeAspect="1" noChangeArrowheads="1"/>
          </p:cNvPicPr>
          <p:nvPr>
            <p:ph idx="1"/>
          </p:nvPr>
        </p:nvPicPr>
        <p:blipFill>
          <a:blip r:embed="rId2" cstate="print"/>
          <a:srcRect/>
          <a:stretch>
            <a:fillRect/>
          </a:stretch>
        </p:blipFill>
        <p:spPr>
          <a:xfrm>
            <a:off x="1214438" y="1719263"/>
            <a:ext cx="6713537" cy="4411662"/>
          </a:xfrm>
          <a:noFill/>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6" name="Picture 9"/>
          <p:cNvPicPr>
            <a:picLocks noChangeAspect="1" noChangeArrowheads="1"/>
          </p:cNvPicPr>
          <p:nvPr/>
        </p:nvPicPr>
        <p:blipFill>
          <a:blip r:embed="rId2" cstate="print"/>
          <a:srcRect/>
          <a:stretch>
            <a:fillRect/>
          </a:stretch>
        </p:blipFill>
        <p:spPr bwMode="auto">
          <a:xfrm>
            <a:off x="4876800" y="838200"/>
            <a:ext cx="3028950" cy="1995488"/>
          </a:xfrm>
          <a:prstGeom prst="rect">
            <a:avLst/>
          </a:prstGeom>
          <a:noFill/>
          <a:ln w="9525">
            <a:noFill/>
            <a:miter lim="800000"/>
            <a:headEnd/>
            <a:tailEnd/>
          </a:ln>
        </p:spPr>
      </p:pic>
      <p:sp>
        <p:nvSpPr>
          <p:cNvPr id="33794" name="Rectangle 7"/>
          <p:cNvSpPr>
            <a:spLocks noGrp="1" noChangeArrowheads="1"/>
          </p:cNvSpPr>
          <p:nvPr>
            <p:ph type="title"/>
          </p:nvPr>
        </p:nvSpPr>
        <p:spPr>
          <a:xfrm>
            <a:off x="457200" y="122238"/>
            <a:ext cx="7543800" cy="944562"/>
          </a:xfrm>
        </p:spPr>
        <p:txBody>
          <a:bodyPr/>
          <a:lstStyle/>
          <a:p>
            <a:pPr eaLnBrk="1" hangingPunct="1"/>
            <a:r>
              <a:rPr lang="en-US" dirty="0" smtClean="0"/>
              <a:t>Examples</a:t>
            </a:r>
          </a:p>
        </p:txBody>
      </p:sp>
      <p:sp>
        <p:nvSpPr>
          <p:cNvPr id="33795" name="Rectangle 8"/>
          <p:cNvSpPr>
            <a:spLocks noGrp="1" noChangeArrowheads="1"/>
          </p:cNvSpPr>
          <p:nvPr>
            <p:ph type="body" idx="1"/>
          </p:nvPr>
        </p:nvSpPr>
        <p:spPr>
          <a:xfrm>
            <a:off x="457200" y="1219200"/>
            <a:ext cx="7086600" cy="5410200"/>
          </a:xfrm>
        </p:spPr>
        <p:txBody>
          <a:bodyPr>
            <a:normAutofit fontScale="77500" lnSpcReduction="20000"/>
          </a:bodyPr>
          <a:lstStyle/>
          <a:p>
            <a:pPr eaLnBrk="1" hangingPunct="1"/>
            <a:r>
              <a:rPr lang="en-US" dirty="0" smtClean="0"/>
              <a:t>Low end</a:t>
            </a:r>
          </a:p>
          <a:p>
            <a:pPr lvl="1" eaLnBrk="1" hangingPunct="1"/>
            <a:r>
              <a:rPr lang="en-US" dirty="0" smtClean="0"/>
              <a:t>Home</a:t>
            </a:r>
          </a:p>
          <a:p>
            <a:pPr lvl="1" eaLnBrk="1" hangingPunct="1"/>
            <a:r>
              <a:rPr lang="en-US" dirty="0" smtClean="0"/>
              <a:t>SOHO</a:t>
            </a:r>
          </a:p>
          <a:p>
            <a:pPr lvl="1" eaLnBrk="1" hangingPunct="1"/>
            <a:r>
              <a:rPr lang="en-US" dirty="0" smtClean="0"/>
              <a:t>Typically a </a:t>
            </a:r>
            <a:r>
              <a:rPr lang="en-US" i="1" dirty="0" smtClean="0"/>
              <a:t>Gateway</a:t>
            </a:r>
          </a:p>
          <a:p>
            <a:pPr lvl="2" eaLnBrk="1" hangingPunct="1"/>
            <a:r>
              <a:rPr lang="en-US" dirty="0" smtClean="0"/>
              <a:t>Gets data from local network (edge) to exterior network (e.g. the Internet)</a:t>
            </a:r>
          </a:p>
          <a:p>
            <a:pPr lvl="1" eaLnBrk="1" hangingPunct="1"/>
            <a:r>
              <a:rPr lang="en-US" dirty="0" smtClean="0"/>
              <a:t>Usually 2 ports</a:t>
            </a:r>
          </a:p>
          <a:p>
            <a:pPr lvl="2" eaLnBrk="1" hangingPunct="1"/>
            <a:r>
              <a:rPr lang="en-US" dirty="0" smtClean="0"/>
              <a:t>Internet side (WAN)</a:t>
            </a:r>
          </a:p>
          <a:p>
            <a:pPr lvl="2" eaLnBrk="1" hangingPunct="1"/>
            <a:r>
              <a:rPr lang="en-US" dirty="0" smtClean="0"/>
              <a:t>Home network side (LAN)</a:t>
            </a:r>
          </a:p>
          <a:p>
            <a:pPr lvl="3" eaLnBrk="1" hangingPunct="1"/>
            <a:r>
              <a:rPr lang="en-US" dirty="0" smtClean="0"/>
              <a:t>switch, wireless, firewall, </a:t>
            </a:r>
            <a:r>
              <a:rPr lang="en-US" dirty="0" err="1" smtClean="0"/>
              <a:t>etc</a:t>
            </a:r>
            <a:endParaRPr lang="en-US" dirty="0" smtClean="0"/>
          </a:p>
          <a:p>
            <a:pPr eaLnBrk="1" hangingPunct="1"/>
            <a:r>
              <a:rPr lang="en-US" dirty="0" smtClean="0"/>
              <a:t>Typical Players</a:t>
            </a:r>
          </a:p>
          <a:p>
            <a:pPr lvl="1" eaLnBrk="1" hangingPunct="1"/>
            <a:r>
              <a:rPr lang="en-US" dirty="0" smtClean="0"/>
              <a:t>Belkin</a:t>
            </a:r>
          </a:p>
          <a:p>
            <a:pPr lvl="1" eaLnBrk="1" hangingPunct="1"/>
            <a:r>
              <a:rPr lang="en-US" dirty="0" smtClean="0"/>
              <a:t>Buffalo</a:t>
            </a:r>
          </a:p>
          <a:p>
            <a:pPr lvl="1" eaLnBrk="1" hangingPunct="1"/>
            <a:r>
              <a:rPr lang="en-US" dirty="0" smtClean="0"/>
              <a:t>Dlink</a:t>
            </a:r>
          </a:p>
          <a:p>
            <a:pPr lvl="1" eaLnBrk="1" hangingPunct="1"/>
            <a:r>
              <a:rPr lang="en-US" dirty="0" smtClean="0"/>
              <a:t>Linksys</a:t>
            </a:r>
          </a:p>
          <a:p>
            <a:pPr lvl="1" eaLnBrk="1" hangingPunct="1"/>
            <a:r>
              <a:rPr lang="en-US" dirty="0" smtClean="0"/>
              <a:t>Netgear</a:t>
            </a:r>
          </a:p>
          <a:p>
            <a:pPr lvl="1" eaLnBrk="1" hangingPunct="1"/>
            <a:r>
              <a:rPr lang="en-US" dirty="0" smtClean="0"/>
              <a:t>Many, many more</a:t>
            </a:r>
          </a:p>
          <a:p>
            <a:pPr lvl="1" eaLnBrk="1" hangingPunct="1"/>
            <a:endParaRPr lang="en-US" dirty="0" smtClean="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dirty="0" smtClean="0"/>
              <a:t>Examples</a:t>
            </a:r>
          </a:p>
        </p:txBody>
      </p:sp>
      <p:sp>
        <p:nvSpPr>
          <p:cNvPr id="34819" name="Rectangle 3"/>
          <p:cNvSpPr>
            <a:spLocks noGrp="1" noChangeArrowheads="1"/>
          </p:cNvSpPr>
          <p:nvPr>
            <p:ph type="body" idx="1"/>
          </p:nvPr>
        </p:nvSpPr>
        <p:spPr/>
        <p:txBody>
          <a:bodyPr/>
          <a:lstStyle/>
          <a:p>
            <a:pPr eaLnBrk="1" hangingPunct="1"/>
            <a:r>
              <a:rPr lang="en-US" dirty="0" smtClean="0"/>
              <a:t>Mid-range</a:t>
            </a:r>
          </a:p>
          <a:p>
            <a:pPr lvl="1" eaLnBrk="1" hangingPunct="1"/>
            <a:r>
              <a:rPr lang="en-US" dirty="0" smtClean="0"/>
              <a:t>Corporations</a:t>
            </a:r>
          </a:p>
          <a:p>
            <a:pPr lvl="1" eaLnBrk="1" hangingPunct="1"/>
            <a:r>
              <a:rPr lang="en-US" dirty="0" smtClean="0"/>
              <a:t>Intra-campus</a:t>
            </a:r>
          </a:p>
          <a:p>
            <a:pPr lvl="1" eaLnBrk="1" hangingPunct="1"/>
            <a:r>
              <a:rPr lang="en-US" dirty="0" smtClean="0"/>
              <a:t>Intra-business</a:t>
            </a:r>
          </a:p>
          <a:p>
            <a:pPr lvl="1" eaLnBrk="1" hangingPunct="1"/>
            <a:r>
              <a:rPr lang="en-US" dirty="0" smtClean="0"/>
              <a:t>Small number of ports</a:t>
            </a:r>
          </a:p>
          <a:p>
            <a:pPr lvl="2" eaLnBrk="1" hangingPunct="1"/>
            <a:r>
              <a:rPr lang="en-US" dirty="0" smtClean="0"/>
              <a:t>2-8 networks or subnets</a:t>
            </a:r>
          </a:p>
          <a:p>
            <a:pPr eaLnBrk="1" hangingPunct="1"/>
            <a:r>
              <a:rPr lang="en-US" dirty="0" smtClean="0"/>
              <a:t>Typical Players</a:t>
            </a:r>
          </a:p>
          <a:p>
            <a:pPr lvl="1" eaLnBrk="1" hangingPunct="1"/>
            <a:r>
              <a:rPr lang="en-US" dirty="0" smtClean="0"/>
              <a:t>Cisco</a:t>
            </a:r>
          </a:p>
          <a:p>
            <a:pPr lvl="1" eaLnBrk="1" hangingPunct="1"/>
            <a:r>
              <a:rPr lang="en-US" dirty="0" smtClean="0"/>
              <a:t>Juniper</a:t>
            </a:r>
          </a:p>
        </p:txBody>
      </p:sp>
      <p:pic>
        <p:nvPicPr>
          <p:cNvPr id="34820" name="Picture 4"/>
          <p:cNvPicPr>
            <a:picLocks noChangeAspect="1" noChangeArrowheads="1"/>
          </p:cNvPicPr>
          <p:nvPr/>
        </p:nvPicPr>
        <p:blipFill>
          <a:blip r:embed="rId2" cstate="print"/>
          <a:srcRect/>
          <a:stretch>
            <a:fillRect/>
          </a:stretch>
        </p:blipFill>
        <p:spPr bwMode="auto">
          <a:xfrm>
            <a:off x="4876800" y="3048000"/>
            <a:ext cx="3810000" cy="3048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dirty="0" smtClean="0"/>
              <a:t>Examples</a:t>
            </a:r>
          </a:p>
        </p:txBody>
      </p:sp>
      <p:sp>
        <p:nvSpPr>
          <p:cNvPr id="35843" name="AutoShape 3"/>
          <p:cNvSpPr>
            <a:spLocks noGrp="1" noChangeAspect="1" noChangeArrowheads="1"/>
          </p:cNvSpPr>
          <p:nvPr>
            <p:ph type="body" idx="1"/>
          </p:nvPr>
        </p:nvSpPr>
        <p:spPr/>
        <p:txBody>
          <a:bodyPr/>
          <a:lstStyle/>
          <a:p>
            <a:pPr eaLnBrk="1" hangingPunct="1"/>
            <a:r>
              <a:rPr lang="en-US" dirty="0" smtClean="0"/>
              <a:t>High-end</a:t>
            </a:r>
          </a:p>
          <a:p>
            <a:pPr lvl="1" eaLnBrk="1" hangingPunct="1"/>
            <a:r>
              <a:rPr lang="en-US" dirty="0" smtClean="0"/>
              <a:t>Large corporations</a:t>
            </a:r>
          </a:p>
          <a:p>
            <a:pPr lvl="1" eaLnBrk="1" hangingPunct="1"/>
            <a:r>
              <a:rPr lang="en-US" dirty="0" smtClean="0"/>
              <a:t>Many ports</a:t>
            </a:r>
          </a:p>
          <a:p>
            <a:pPr lvl="2" eaLnBrk="1" hangingPunct="1"/>
            <a:r>
              <a:rPr lang="en-US" dirty="0" smtClean="0"/>
              <a:t>16-256 ports</a:t>
            </a:r>
          </a:p>
          <a:p>
            <a:pPr lvl="1" eaLnBrk="1" hangingPunct="1"/>
            <a:endParaRPr lang="en-US" dirty="0" smtClean="0"/>
          </a:p>
          <a:p>
            <a:pPr eaLnBrk="1" hangingPunct="1"/>
            <a:r>
              <a:rPr lang="en-US" dirty="0" smtClean="0"/>
              <a:t>Players</a:t>
            </a:r>
          </a:p>
          <a:p>
            <a:pPr lvl="1" eaLnBrk="1" hangingPunct="1"/>
            <a:r>
              <a:rPr lang="en-US" dirty="0" smtClean="0"/>
              <a:t>Brocade</a:t>
            </a:r>
          </a:p>
          <a:p>
            <a:pPr lvl="1" eaLnBrk="1" hangingPunct="1"/>
            <a:r>
              <a:rPr lang="en-US" dirty="0" smtClean="0"/>
              <a:t>Cisco</a:t>
            </a:r>
          </a:p>
          <a:p>
            <a:pPr lvl="1" eaLnBrk="1" hangingPunct="1"/>
            <a:r>
              <a:rPr lang="en-US" dirty="0" smtClean="0"/>
              <a:t>Fujitsu</a:t>
            </a:r>
          </a:p>
        </p:txBody>
      </p:sp>
      <p:pic>
        <p:nvPicPr>
          <p:cNvPr id="35844" name="Picture 4"/>
          <p:cNvPicPr>
            <a:picLocks noChangeAspect="1" noChangeArrowheads="1"/>
          </p:cNvPicPr>
          <p:nvPr/>
        </p:nvPicPr>
        <p:blipFill>
          <a:blip r:embed="rId2" cstate="print"/>
          <a:srcRect/>
          <a:stretch>
            <a:fillRect/>
          </a:stretch>
        </p:blipFill>
        <p:spPr bwMode="auto">
          <a:xfrm>
            <a:off x="4495800" y="1752600"/>
            <a:ext cx="3505200" cy="3505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dirty="0" smtClean="0"/>
              <a:t>Examples</a:t>
            </a:r>
          </a:p>
        </p:txBody>
      </p:sp>
      <p:sp>
        <p:nvSpPr>
          <p:cNvPr id="36867" name="Rectangle 3"/>
          <p:cNvSpPr>
            <a:spLocks noGrp="1" noChangeArrowheads="1"/>
          </p:cNvSpPr>
          <p:nvPr>
            <p:ph type="body" idx="1"/>
          </p:nvPr>
        </p:nvSpPr>
        <p:spPr>
          <a:xfrm>
            <a:off x="457200" y="1719263"/>
            <a:ext cx="4495800" cy="4411662"/>
          </a:xfrm>
        </p:spPr>
        <p:txBody>
          <a:bodyPr/>
          <a:lstStyle/>
          <a:p>
            <a:pPr eaLnBrk="1" hangingPunct="1"/>
            <a:r>
              <a:rPr lang="en-US" dirty="0" smtClean="0"/>
              <a:t>Beyond High end</a:t>
            </a:r>
          </a:p>
          <a:p>
            <a:pPr lvl="1" eaLnBrk="1" hangingPunct="1"/>
            <a:r>
              <a:rPr lang="en-US" dirty="0" smtClean="0"/>
              <a:t>Super-computers</a:t>
            </a:r>
          </a:p>
          <a:p>
            <a:pPr lvl="1" eaLnBrk="1" hangingPunct="1"/>
            <a:r>
              <a:rPr lang="en-US" dirty="0" smtClean="0"/>
              <a:t>Network Cards</a:t>
            </a:r>
          </a:p>
          <a:p>
            <a:pPr eaLnBrk="1" hangingPunct="1"/>
            <a:r>
              <a:rPr lang="en-US" dirty="0" smtClean="0"/>
              <a:t>Backbone of the whole internet</a:t>
            </a:r>
          </a:p>
          <a:p>
            <a:pPr lvl="1" eaLnBrk="1" hangingPunct="1"/>
            <a:r>
              <a:rPr lang="en-US" dirty="0" smtClean="0"/>
              <a:t>Major Internet providers</a:t>
            </a:r>
          </a:p>
          <a:p>
            <a:pPr lvl="2" eaLnBrk="1" hangingPunct="1"/>
            <a:r>
              <a:rPr lang="en-US" dirty="0" smtClean="0"/>
              <a:t>Sprint</a:t>
            </a:r>
          </a:p>
          <a:p>
            <a:pPr lvl="2" eaLnBrk="1" hangingPunct="1"/>
            <a:r>
              <a:rPr lang="en-US" dirty="0" smtClean="0"/>
              <a:t>ATT</a:t>
            </a:r>
          </a:p>
          <a:p>
            <a:pPr lvl="2" eaLnBrk="1" hangingPunct="1"/>
            <a:r>
              <a:rPr lang="en-US" dirty="0" err="1" smtClean="0"/>
              <a:t>CenturyLink</a:t>
            </a:r>
            <a:endParaRPr lang="en-US" dirty="0" smtClean="0"/>
          </a:p>
        </p:txBody>
      </p:sp>
      <p:pic>
        <p:nvPicPr>
          <p:cNvPr id="36868" name="Picture 4"/>
          <p:cNvPicPr>
            <a:picLocks noChangeAspect="1" noChangeArrowheads="1"/>
          </p:cNvPicPr>
          <p:nvPr/>
        </p:nvPicPr>
        <p:blipFill>
          <a:blip r:embed="rId2" cstate="print"/>
          <a:srcRect/>
          <a:stretch>
            <a:fillRect/>
          </a:stretch>
        </p:blipFill>
        <p:spPr bwMode="auto">
          <a:xfrm>
            <a:off x="4800600" y="1219200"/>
            <a:ext cx="3581400" cy="53721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noChangeArrowheads="1"/>
          </p:cNvSpPr>
          <p:nvPr>
            <p:ph type="title"/>
          </p:nvPr>
        </p:nvSpPr>
        <p:spPr/>
        <p:txBody>
          <a:bodyPr/>
          <a:lstStyle/>
          <a:p>
            <a:pPr eaLnBrk="1" hangingPunct="1"/>
            <a:r>
              <a:rPr lang="en-US" dirty="0" smtClean="0"/>
              <a:t>Router Function</a:t>
            </a:r>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dirty="0" smtClean="0"/>
              <a:t>Router function</a:t>
            </a:r>
          </a:p>
        </p:txBody>
      </p:sp>
      <p:sp>
        <p:nvSpPr>
          <p:cNvPr id="38915" name="Rectangle 3"/>
          <p:cNvSpPr>
            <a:spLocks noGrp="1" noChangeArrowheads="1"/>
          </p:cNvSpPr>
          <p:nvPr>
            <p:ph type="body" idx="1"/>
          </p:nvPr>
        </p:nvSpPr>
        <p:spPr/>
        <p:txBody>
          <a:bodyPr/>
          <a:lstStyle/>
          <a:p>
            <a:pPr eaLnBrk="1" hangingPunct="1"/>
            <a:r>
              <a:rPr lang="en-US" dirty="0" smtClean="0"/>
              <a:t>2 major tasks:</a:t>
            </a:r>
          </a:p>
          <a:p>
            <a:pPr lvl="1" eaLnBrk="1" hangingPunct="1"/>
            <a:r>
              <a:rPr lang="en-US" dirty="0" smtClean="0"/>
              <a:t>Ensure information does not go where it is not needed</a:t>
            </a:r>
          </a:p>
          <a:p>
            <a:pPr lvl="1" eaLnBrk="1" hangingPunct="1"/>
            <a:r>
              <a:rPr lang="en-US" dirty="0" smtClean="0"/>
              <a:t>Ensure information does make it to the intended destination</a:t>
            </a:r>
          </a:p>
          <a:p>
            <a:pPr eaLnBrk="1" hangingPunct="1"/>
            <a:r>
              <a:rPr lang="en-US" dirty="0" smtClean="0"/>
              <a:t>May also incidentally:</a:t>
            </a:r>
          </a:p>
          <a:p>
            <a:pPr lvl="1" eaLnBrk="1" hangingPunct="1"/>
            <a:r>
              <a:rPr lang="en-US" dirty="0" smtClean="0"/>
              <a:t>Translate between protocols</a:t>
            </a:r>
          </a:p>
          <a:p>
            <a:pPr lvl="1" eaLnBrk="1" hangingPunct="1"/>
            <a:r>
              <a:rPr lang="en-US" dirty="0" smtClean="0"/>
              <a:t>Implement security</a:t>
            </a: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mtClean="0"/>
              <a:t>Configuration Tables</a:t>
            </a:r>
          </a:p>
        </p:txBody>
      </p:sp>
      <p:sp>
        <p:nvSpPr>
          <p:cNvPr id="39939" name="Rectangle 3"/>
          <p:cNvSpPr>
            <a:spLocks noGrp="1" noChangeArrowheads="1"/>
          </p:cNvSpPr>
          <p:nvPr>
            <p:ph type="body" idx="1"/>
          </p:nvPr>
        </p:nvSpPr>
        <p:spPr/>
        <p:txBody>
          <a:bodyPr/>
          <a:lstStyle/>
          <a:p>
            <a:pPr eaLnBrk="1" hangingPunct="1"/>
            <a:r>
              <a:rPr lang="en-US" smtClean="0"/>
              <a:t>General</a:t>
            </a:r>
          </a:p>
          <a:p>
            <a:pPr eaLnBrk="1" hangingPunct="1"/>
            <a:r>
              <a:rPr lang="en-US" smtClean="0"/>
              <a:t>Windows</a:t>
            </a:r>
          </a:p>
          <a:p>
            <a:pPr eaLnBrk="1" hangingPunct="1"/>
            <a:r>
              <a:rPr lang="en-US" smtClean="0"/>
              <a:t>Linux</a:t>
            </a:r>
          </a:p>
          <a:p>
            <a:pPr eaLnBrk="1" hangingPunct="1"/>
            <a:r>
              <a:rPr lang="en-US" smtClean="0"/>
              <a:t>Proprietary routers</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a:t>
            </a:r>
            <a:endParaRPr lang="en-US" dirty="0"/>
          </a:p>
        </p:txBody>
      </p:sp>
      <p:sp>
        <p:nvSpPr>
          <p:cNvPr id="3" name="Text Placeholder 2"/>
          <p:cNvSpPr>
            <a:spLocks noGrp="1"/>
          </p:cNvSpPr>
          <p:nvPr>
            <p:ph type="body" idx="1"/>
          </p:nvPr>
        </p:nvSpPr>
        <p:spPr/>
        <p:txBody>
          <a:bodyPr/>
          <a:lstStyle/>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Review:</a:t>
            </a:r>
            <a:br>
              <a:rPr lang="en-US" dirty="0" smtClean="0"/>
            </a:br>
            <a:r>
              <a:rPr lang="en-US" sz="2800" dirty="0" smtClean="0"/>
              <a:t>Network Addresses</a:t>
            </a:r>
            <a:endParaRPr lang="en-US" dirty="0"/>
          </a:p>
        </p:txBody>
      </p:sp>
      <p:sp>
        <p:nvSpPr>
          <p:cNvPr id="5" name="Content Placeholder 4"/>
          <p:cNvSpPr>
            <a:spLocks noGrp="1"/>
          </p:cNvSpPr>
          <p:nvPr>
            <p:ph idx="1"/>
          </p:nvPr>
        </p:nvSpPr>
        <p:spPr>
          <a:xfrm>
            <a:off x="457200" y="1371600"/>
            <a:ext cx="8229600" cy="5410200"/>
          </a:xfrm>
        </p:spPr>
        <p:txBody>
          <a:bodyPr>
            <a:normAutofit/>
          </a:bodyPr>
          <a:lstStyle/>
          <a:p>
            <a:r>
              <a:rPr lang="en-US" dirty="0" smtClean="0"/>
              <a:t>"First address" in a network or subnet</a:t>
            </a:r>
          </a:p>
          <a:p>
            <a:pPr lvl="1"/>
            <a:r>
              <a:rPr lang="en-US" i="1" dirty="0" smtClean="0">
                <a:solidFill>
                  <a:srgbClr val="FF0000"/>
                </a:solidFill>
              </a:rPr>
              <a:t>Network address</a:t>
            </a:r>
          </a:p>
          <a:p>
            <a:pPr lvl="2"/>
            <a:r>
              <a:rPr lang="en-US" dirty="0" smtClean="0"/>
              <a:t>A.K.A. wire address</a:t>
            </a:r>
          </a:p>
          <a:p>
            <a:pPr lvl="1"/>
            <a:r>
              <a:rPr lang="en-US" dirty="0" smtClean="0"/>
              <a:t>Not a valid host ID</a:t>
            </a:r>
          </a:p>
          <a:p>
            <a:pPr lvl="1"/>
            <a:r>
              <a:rPr lang="en-US" dirty="0" smtClean="0"/>
              <a:t>All 0s for the network or subnet host id</a:t>
            </a:r>
          </a:p>
          <a:p>
            <a:pPr lvl="2"/>
            <a:r>
              <a:rPr lang="en-US" dirty="0" smtClean="0"/>
              <a:t>e.g. for Class C, B and A networks</a:t>
            </a:r>
          </a:p>
          <a:p>
            <a:pPr lvl="3"/>
            <a:r>
              <a:rPr lang="en-US" dirty="0" smtClean="0"/>
              <a:t>192.168.5.0</a:t>
            </a:r>
          </a:p>
          <a:p>
            <a:pPr lvl="3"/>
            <a:r>
              <a:rPr lang="en-US" dirty="0" smtClean="0"/>
              <a:t>172.18.0.0</a:t>
            </a:r>
          </a:p>
          <a:p>
            <a:pPr lvl="3"/>
            <a:r>
              <a:rPr lang="en-US" dirty="0" smtClean="0"/>
              <a:t>10.0.0.0</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Review:</a:t>
            </a:r>
            <a:br>
              <a:rPr lang="en-US" dirty="0" smtClean="0"/>
            </a:br>
            <a:r>
              <a:rPr lang="en-US" sz="2800" dirty="0" smtClean="0"/>
              <a:t>Network Addresses</a:t>
            </a:r>
            <a:endParaRPr lang="en-US" dirty="0"/>
          </a:p>
        </p:txBody>
      </p:sp>
      <p:sp>
        <p:nvSpPr>
          <p:cNvPr id="5" name="Content Placeholder 4"/>
          <p:cNvSpPr>
            <a:spLocks noGrp="1"/>
          </p:cNvSpPr>
          <p:nvPr>
            <p:ph idx="1"/>
          </p:nvPr>
        </p:nvSpPr>
        <p:spPr>
          <a:xfrm>
            <a:off x="457200" y="1371600"/>
            <a:ext cx="8229600" cy="5334000"/>
          </a:xfrm>
        </p:spPr>
        <p:txBody>
          <a:bodyPr>
            <a:normAutofit fontScale="85000" lnSpcReduction="20000"/>
          </a:bodyPr>
          <a:lstStyle/>
          <a:p>
            <a:r>
              <a:rPr lang="en-US" dirty="0" smtClean="0"/>
              <a:t>CIDR notation:</a:t>
            </a:r>
          </a:p>
          <a:p>
            <a:pPr lvl="1"/>
            <a:r>
              <a:rPr lang="en-US" dirty="0" smtClean="0"/>
              <a:t>Very useful when describing subnets</a:t>
            </a:r>
          </a:p>
          <a:p>
            <a:pPr lvl="2"/>
            <a:r>
              <a:rPr lang="en-US" dirty="0" smtClean="0"/>
              <a:t>192.168.001.</a:t>
            </a:r>
            <a:r>
              <a:rPr lang="en-US" dirty="0" smtClean="0">
                <a:solidFill>
                  <a:srgbClr val="FF0000"/>
                </a:solidFill>
              </a:rPr>
              <a:t>000</a:t>
            </a:r>
            <a:r>
              <a:rPr lang="en-US" dirty="0" smtClean="0"/>
              <a:t>/</a:t>
            </a:r>
            <a:r>
              <a:rPr lang="en-US" dirty="0" smtClean="0">
                <a:solidFill>
                  <a:srgbClr val="FF0000"/>
                </a:solidFill>
              </a:rPr>
              <a:t>25</a:t>
            </a:r>
          </a:p>
          <a:p>
            <a:pPr lvl="3"/>
            <a:r>
              <a:rPr lang="en-US" dirty="0" smtClean="0"/>
              <a:t>"first half" of the Class C after subnetting /25</a:t>
            </a:r>
          </a:p>
          <a:p>
            <a:pPr lvl="2"/>
            <a:r>
              <a:rPr lang="en-US" dirty="0" smtClean="0"/>
              <a:t>192.168.001.</a:t>
            </a:r>
            <a:r>
              <a:rPr lang="en-US" dirty="0" smtClean="0">
                <a:solidFill>
                  <a:srgbClr val="FF0000"/>
                </a:solidFill>
              </a:rPr>
              <a:t>128</a:t>
            </a:r>
            <a:r>
              <a:rPr lang="en-US" dirty="0" smtClean="0"/>
              <a:t>/</a:t>
            </a:r>
            <a:r>
              <a:rPr lang="en-US" dirty="0" smtClean="0">
                <a:solidFill>
                  <a:srgbClr val="FF0000"/>
                </a:solidFill>
              </a:rPr>
              <a:t>25</a:t>
            </a:r>
          </a:p>
          <a:p>
            <a:pPr lvl="3"/>
            <a:r>
              <a:rPr lang="en-US" dirty="0" smtClean="0"/>
              <a:t>"last half" of the Class C after subnetting /25 </a:t>
            </a:r>
          </a:p>
          <a:p>
            <a:pPr lvl="2"/>
            <a:r>
              <a:rPr lang="en-US" dirty="0" smtClean="0"/>
              <a:t>192.168.002.</a:t>
            </a:r>
            <a:r>
              <a:rPr lang="en-US" dirty="0" smtClean="0">
                <a:solidFill>
                  <a:srgbClr val="00B0F0"/>
                </a:solidFill>
              </a:rPr>
              <a:t>000</a:t>
            </a:r>
            <a:r>
              <a:rPr lang="en-US" dirty="0" smtClean="0"/>
              <a:t>/</a:t>
            </a:r>
            <a:r>
              <a:rPr lang="en-US" dirty="0" smtClean="0">
                <a:solidFill>
                  <a:srgbClr val="00B0F0"/>
                </a:solidFill>
              </a:rPr>
              <a:t>26</a:t>
            </a:r>
          </a:p>
          <a:p>
            <a:pPr lvl="3"/>
            <a:r>
              <a:rPr lang="en-US" dirty="0" smtClean="0"/>
              <a:t>first set of addresses in the </a:t>
            </a:r>
            <a:r>
              <a:rPr lang="en-US" dirty="0" smtClean="0">
                <a:solidFill>
                  <a:srgbClr val="00B0F0"/>
                </a:solidFill>
              </a:rPr>
              <a:t>/26 </a:t>
            </a:r>
            <a:r>
              <a:rPr lang="en-US" dirty="0" smtClean="0"/>
              <a:t>subnet</a:t>
            </a:r>
          </a:p>
          <a:p>
            <a:pPr lvl="3"/>
            <a:r>
              <a:rPr lang="en-US" dirty="0" smtClean="0"/>
              <a:t>Last octet is 00</a:t>
            </a:r>
            <a:r>
              <a:rPr lang="en-US" u="sng" dirty="0" smtClean="0">
                <a:solidFill>
                  <a:srgbClr val="00B0F0"/>
                </a:solidFill>
              </a:rPr>
              <a:t>00 0000</a:t>
            </a:r>
          </a:p>
          <a:p>
            <a:pPr lvl="2"/>
            <a:r>
              <a:rPr lang="en-US" dirty="0" smtClean="0"/>
              <a:t>192.168.002.</a:t>
            </a:r>
            <a:r>
              <a:rPr lang="en-US" dirty="0" smtClean="0">
                <a:solidFill>
                  <a:srgbClr val="00B0F0"/>
                </a:solidFill>
              </a:rPr>
              <a:t>064</a:t>
            </a:r>
            <a:r>
              <a:rPr lang="en-US" dirty="0" smtClean="0"/>
              <a:t>/</a:t>
            </a:r>
            <a:r>
              <a:rPr lang="en-US" dirty="0" smtClean="0">
                <a:solidFill>
                  <a:srgbClr val="00B0F0"/>
                </a:solidFill>
              </a:rPr>
              <a:t>26</a:t>
            </a:r>
          </a:p>
          <a:p>
            <a:pPr lvl="3"/>
            <a:r>
              <a:rPr lang="en-US" dirty="0" smtClean="0"/>
              <a:t>second set</a:t>
            </a:r>
          </a:p>
          <a:p>
            <a:pPr lvl="3"/>
            <a:r>
              <a:rPr lang="en-US" dirty="0" smtClean="0"/>
              <a:t>Last octet is 01</a:t>
            </a:r>
            <a:r>
              <a:rPr lang="en-US" u="sng" dirty="0" smtClean="0">
                <a:solidFill>
                  <a:srgbClr val="00B0F0"/>
                </a:solidFill>
              </a:rPr>
              <a:t>00 0000</a:t>
            </a:r>
          </a:p>
          <a:p>
            <a:pPr lvl="2"/>
            <a:r>
              <a:rPr lang="en-US" dirty="0" smtClean="0"/>
              <a:t>192.168.002.</a:t>
            </a:r>
            <a:r>
              <a:rPr lang="en-US" dirty="0" smtClean="0">
                <a:solidFill>
                  <a:srgbClr val="00B0F0"/>
                </a:solidFill>
              </a:rPr>
              <a:t>128</a:t>
            </a:r>
            <a:r>
              <a:rPr lang="en-US" dirty="0" smtClean="0"/>
              <a:t>/</a:t>
            </a:r>
            <a:r>
              <a:rPr lang="en-US" dirty="0" smtClean="0">
                <a:solidFill>
                  <a:srgbClr val="00B0F0"/>
                </a:solidFill>
              </a:rPr>
              <a:t>26</a:t>
            </a:r>
          </a:p>
          <a:p>
            <a:pPr lvl="3"/>
            <a:r>
              <a:rPr lang="en-US" dirty="0" smtClean="0"/>
              <a:t>third set</a:t>
            </a:r>
          </a:p>
          <a:p>
            <a:pPr lvl="3"/>
            <a:r>
              <a:rPr lang="en-US" dirty="0" smtClean="0"/>
              <a:t>Last octet is 10</a:t>
            </a:r>
            <a:r>
              <a:rPr lang="en-US" u="sng" dirty="0" smtClean="0">
                <a:solidFill>
                  <a:srgbClr val="00B0F0"/>
                </a:solidFill>
              </a:rPr>
              <a:t>00 0000</a:t>
            </a:r>
          </a:p>
          <a:p>
            <a:pPr lvl="2"/>
            <a:r>
              <a:rPr lang="en-US" dirty="0" smtClean="0"/>
              <a:t>192.168.002.</a:t>
            </a:r>
            <a:r>
              <a:rPr lang="en-US" dirty="0" smtClean="0">
                <a:solidFill>
                  <a:srgbClr val="00B0F0"/>
                </a:solidFill>
              </a:rPr>
              <a:t>192</a:t>
            </a:r>
            <a:r>
              <a:rPr lang="en-US" dirty="0" smtClean="0"/>
              <a:t>/</a:t>
            </a:r>
            <a:r>
              <a:rPr lang="en-US" dirty="0" smtClean="0">
                <a:solidFill>
                  <a:srgbClr val="00B0F0"/>
                </a:solidFill>
              </a:rPr>
              <a:t>26</a:t>
            </a:r>
          </a:p>
          <a:p>
            <a:pPr lvl="3"/>
            <a:r>
              <a:rPr lang="en-US" dirty="0" smtClean="0"/>
              <a:t>last set</a:t>
            </a:r>
          </a:p>
          <a:p>
            <a:pPr lvl="3"/>
            <a:r>
              <a:rPr lang="en-US" dirty="0" smtClean="0"/>
              <a:t>Last octet is 11</a:t>
            </a:r>
            <a:r>
              <a:rPr lang="en-US" u="sng" dirty="0" smtClean="0">
                <a:solidFill>
                  <a:srgbClr val="00B0F0"/>
                </a:solidFill>
              </a:rPr>
              <a:t>00 0000</a:t>
            </a:r>
          </a:p>
        </p:txBody>
      </p:sp>
      <p:sp>
        <p:nvSpPr>
          <p:cNvPr id="2" name="TextBox 1"/>
          <p:cNvSpPr txBox="1"/>
          <p:nvPr/>
        </p:nvSpPr>
        <p:spPr>
          <a:xfrm>
            <a:off x="304800" y="6488668"/>
            <a:ext cx="4121641" cy="369332"/>
          </a:xfrm>
          <a:prstGeom prst="rect">
            <a:avLst/>
          </a:prstGeom>
          <a:noFill/>
        </p:spPr>
        <p:txBody>
          <a:bodyPr wrap="none" rtlCol="0">
            <a:spAutoFit/>
          </a:bodyPr>
          <a:lstStyle/>
          <a:p>
            <a:r>
              <a:rPr lang="en-US" dirty="0" smtClean="0">
                <a:solidFill>
                  <a:srgbClr val="FF0000"/>
                </a:solidFill>
              </a:rPr>
              <a:t>CIDR: Classless Inter-Domain Routing</a:t>
            </a:r>
            <a:endParaRPr lang="en-US" dirty="0">
              <a:solidFill>
                <a:srgbClr val="FF0000"/>
              </a:solidFill>
            </a:endParaRPr>
          </a:p>
        </p:txBody>
      </p:sp>
    </p:spTree>
    <p:extLst>
      <p:ext uri="{BB962C8B-B14F-4D97-AF65-F5344CB8AC3E}">
        <p14:creationId xmlns:p14="http://schemas.microsoft.com/office/powerpoint/2010/main" val="40228463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Routing- What is it?</a:t>
            </a:r>
          </a:p>
        </p:txBody>
      </p:sp>
      <p:sp>
        <p:nvSpPr>
          <p:cNvPr id="6147" name="Rectangle 3"/>
          <p:cNvSpPr>
            <a:spLocks noGrp="1" noChangeArrowheads="1"/>
          </p:cNvSpPr>
          <p:nvPr>
            <p:ph type="body" idx="1"/>
          </p:nvPr>
        </p:nvSpPr>
        <p:spPr>
          <a:xfrm>
            <a:off x="457200" y="1600200"/>
            <a:ext cx="8229600" cy="5029200"/>
          </a:xfrm>
        </p:spPr>
        <p:txBody>
          <a:bodyPr/>
          <a:lstStyle/>
          <a:p>
            <a:pPr eaLnBrk="1" hangingPunct="1"/>
            <a:r>
              <a:rPr lang="en-US" sz="2600" dirty="0" smtClean="0"/>
              <a:t>Selecting </a:t>
            </a:r>
            <a:r>
              <a:rPr lang="en-US" sz="2600" dirty="0" smtClean="0">
                <a:solidFill>
                  <a:srgbClr val="FF0000"/>
                </a:solidFill>
              </a:rPr>
              <a:t>paths</a:t>
            </a:r>
            <a:r>
              <a:rPr lang="en-US" sz="2600" dirty="0" smtClean="0"/>
              <a:t> in a </a:t>
            </a:r>
            <a:r>
              <a:rPr lang="en-US" sz="2600" dirty="0" smtClean="0">
                <a:solidFill>
                  <a:srgbClr val="FF0000"/>
                </a:solidFill>
              </a:rPr>
              <a:t>computer network </a:t>
            </a:r>
            <a:r>
              <a:rPr lang="en-US" sz="2600" dirty="0" smtClean="0"/>
              <a:t>to send </a:t>
            </a:r>
            <a:r>
              <a:rPr lang="en-US" sz="2600" dirty="0" smtClean="0">
                <a:solidFill>
                  <a:srgbClr val="FF0000"/>
                </a:solidFill>
              </a:rPr>
              <a:t>data</a:t>
            </a:r>
          </a:p>
          <a:p>
            <a:pPr lvl="1" eaLnBrk="1" hangingPunct="1"/>
            <a:r>
              <a:rPr lang="en-US" sz="2200" dirty="0" smtClean="0"/>
              <a:t>Directs the forwarding and passing of logically addressed packets</a:t>
            </a:r>
          </a:p>
          <a:p>
            <a:pPr lvl="2" eaLnBrk="1" hangingPunct="1"/>
            <a:r>
              <a:rPr lang="en-US" sz="1900" dirty="0" smtClean="0"/>
              <a:t>From the source network</a:t>
            </a:r>
          </a:p>
          <a:p>
            <a:pPr lvl="2" eaLnBrk="1" hangingPunct="1"/>
            <a:r>
              <a:rPr lang="en-US" sz="1900" dirty="0" smtClean="0"/>
              <a:t>Toward the ultimate destination</a:t>
            </a:r>
          </a:p>
          <a:p>
            <a:pPr lvl="2" eaLnBrk="1" hangingPunct="1"/>
            <a:r>
              <a:rPr lang="en-US" sz="1900" dirty="0" smtClean="0"/>
              <a:t>Through (typically) intermediary nodes</a:t>
            </a:r>
          </a:p>
          <a:p>
            <a:pPr eaLnBrk="1" hangingPunct="1"/>
            <a:r>
              <a:rPr lang="en-US" sz="2600" dirty="0" smtClean="0"/>
              <a:t>Hardware devices called </a:t>
            </a:r>
            <a:r>
              <a:rPr lang="en-US" sz="2600" dirty="0" smtClean="0">
                <a:solidFill>
                  <a:srgbClr val="FF0000"/>
                </a:solidFill>
              </a:rPr>
              <a:t>routers</a:t>
            </a:r>
            <a:r>
              <a:rPr lang="en-US" sz="2600" dirty="0" smtClean="0"/>
              <a:t> direct the traffic</a:t>
            </a:r>
          </a:p>
          <a:p>
            <a:pPr lvl="1" eaLnBrk="1" hangingPunct="1"/>
            <a:r>
              <a:rPr lang="en-US" sz="2200" dirty="0" smtClean="0"/>
              <a:t>Controlled by </a:t>
            </a:r>
            <a:r>
              <a:rPr lang="en-US" sz="2200" dirty="0" smtClean="0">
                <a:solidFill>
                  <a:srgbClr val="FF0000"/>
                </a:solidFill>
              </a:rPr>
              <a:t>routing tables</a:t>
            </a:r>
          </a:p>
          <a:p>
            <a:pPr lvl="2" eaLnBrk="1" hangingPunct="1"/>
            <a:r>
              <a:rPr lang="en-US" sz="2100" dirty="0" smtClean="0"/>
              <a:t>Lists the “best” routes to various network destinations</a:t>
            </a:r>
          </a:p>
          <a:p>
            <a:pPr lvl="1" eaLnBrk="1" hangingPunct="1"/>
            <a:r>
              <a:rPr lang="en-US" sz="2200" dirty="0" smtClean="0"/>
              <a:t>Constructing good routing tables critical for efficient routing</a:t>
            </a: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Review:</a:t>
            </a:r>
            <a:br>
              <a:rPr lang="en-US" dirty="0" smtClean="0"/>
            </a:br>
            <a:r>
              <a:rPr lang="en-US" sz="2800" dirty="0" smtClean="0"/>
              <a:t>Broadcast Addresses</a:t>
            </a:r>
            <a:endParaRPr lang="en-US" dirty="0"/>
          </a:p>
        </p:txBody>
      </p:sp>
      <p:sp>
        <p:nvSpPr>
          <p:cNvPr id="5" name="Content Placeholder 4"/>
          <p:cNvSpPr>
            <a:spLocks noGrp="1"/>
          </p:cNvSpPr>
          <p:nvPr>
            <p:ph idx="1"/>
          </p:nvPr>
        </p:nvSpPr>
        <p:spPr>
          <a:xfrm>
            <a:off x="457200" y="1828800"/>
            <a:ext cx="8229600" cy="5029200"/>
          </a:xfrm>
        </p:spPr>
        <p:txBody>
          <a:bodyPr>
            <a:normAutofit/>
          </a:bodyPr>
          <a:lstStyle/>
          <a:p>
            <a:r>
              <a:rPr lang="en-US" dirty="0" smtClean="0"/>
              <a:t>"Last address" in a network or subnet</a:t>
            </a:r>
          </a:p>
          <a:p>
            <a:pPr lvl="1"/>
            <a:r>
              <a:rPr lang="en-US" i="1" dirty="0" smtClean="0">
                <a:solidFill>
                  <a:srgbClr val="FF0000"/>
                </a:solidFill>
              </a:rPr>
              <a:t>Broadcast address</a:t>
            </a:r>
          </a:p>
          <a:p>
            <a:pPr lvl="1"/>
            <a:r>
              <a:rPr lang="en-US" dirty="0" smtClean="0"/>
              <a:t>Not a valid host ID</a:t>
            </a:r>
          </a:p>
          <a:p>
            <a:pPr lvl="1"/>
            <a:r>
              <a:rPr lang="en-US" dirty="0" smtClean="0"/>
              <a:t>All 1s for the network or subnet host id</a:t>
            </a:r>
          </a:p>
          <a:p>
            <a:pPr lvl="2"/>
            <a:r>
              <a:rPr lang="en-US" dirty="0" smtClean="0"/>
              <a:t>Examples for the 3 usual classes</a:t>
            </a:r>
          </a:p>
          <a:p>
            <a:pPr lvl="3"/>
            <a:r>
              <a:rPr lang="en-US" dirty="0" smtClean="0"/>
              <a:t>192.168.5.255</a:t>
            </a:r>
          </a:p>
          <a:p>
            <a:pPr lvl="3"/>
            <a:r>
              <a:rPr lang="en-US" dirty="0" smtClean="0"/>
              <a:t>172.18.255.255</a:t>
            </a:r>
          </a:p>
          <a:p>
            <a:pPr lvl="3"/>
            <a:r>
              <a:rPr lang="en-US" dirty="0" smtClean="0"/>
              <a:t>10.255.255.255</a:t>
            </a:r>
          </a:p>
          <a:p>
            <a:pPr lvl="2"/>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Review:</a:t>
            </a:r>
            <a:br>
              <a:rPr lang="en-US" dirty="0" smtClean="0"/>
            </a:br>
            <a:r>
              <a:rPr lang="en-US" sz="2800" dirty="0" smtClean="0"/>
              <a:t>Broadcast Addresses</a:t>
            </a:r>
            <a:endParaRPr lang="en-US" dirty="0"/>
          </a:p>
        </p:txBody>
      </p:sp>
      <p:sp>
        <p:nvSpPr>
          <p:cNvPr id="5" name="Content Placeholder 4"/>
          <p:cNvSpPr>
            <a:spLocks noGrp="1"/>
          </p:cNvSpPr>
          <p:nvPr>
            <p:ph idx="1"/>
          </p:nvPr>
        </p:nvSpPr>
        <p:spPr>
          <a:xfrm>
            <a:off x="457200" y="1371600"/>
            <a:ext cx="8229600" cy="5486400"/>
          </a:xfrm>
        </p:spPr>
        <p:txBody>
          <a:bodyPr>
            <a:normAutofit fontScale="85000" lnSpcReduction="20000"/>
          </a:bodyPr>
          <a:lstStyle/>
          <a:p>
            <a:r>
              <a:rPr lang="en-US" dirty="0" smtClean="0"/>
              <a:t>Everyone </a:t>
            </a:r>
            <a:r>
              <a:rPr lang="en-US" dirty="0"/>
              <a:t>in the network or subnet heeds this </a:t>
            </a:r>
            <a:r>
              <a:rPr lang="en-US" dirty="0" smtClean="0"/>
              <a:t>address</a:t>
            </a:r>
          </a:p>
          <a:p>
            <a:pPr lvl="1"/>
            <a:r>
              <a:rPr lang="en-US" dirty="0" smtClean="0"/>
              <a:t>Examples:</a:t>
            </a:r>
            <a:endParaRPr lang="en-US" dirty="0"/>
          </a:p>
          <a:p>
            <a:pPr lvl="2"/>
            <a:r>
              <a:rPr lang="en-US" dirty="0" smtClean="0"/>
              <a:t>192.168.001.</a:t>
            </a:r>
            <a:r>
              <a:rPr lang="en-US" dirty="0" smtClean="0">
                <a:solidFill>
                  <a:srgbClr val="FF0000"/>
                </a:solidFill>
              </a:rPr>
              <a:t>127</a:t>
            </a:r>
          </a:p>
          <a:p>
            <a:pPr lvl="3"/>
            <a:r>
              <a:rPr lang="en-US" dirty="0" smtClean="0"/>
              <a:t>Broadcast address for 192.168.001.</a:t>
            </a:r>
            <a:r>
              <a:rPr lang="en-US" dirty="0" smtClean="0">
                <a:solidFill>
                  <a:srgbClr val="FF0000"/>
                </a:solidFill>
              </a:rPr>
              <a:t>000</a:t>
            </a:r>
            <a:r>
              <a:rPr lang="en-US" dirty="0" smtClean="0"/>
              <a:t>/</a:t>
            </a:r>
            <a:r>
              <a:rPr lang="en-US" dirty="0" smtClean="0">
                <a:solidFill>
                  <a:srgbClr val="FF0000"/>
                </a:solidFill>
              </a:rPr>
              <a:t>25</a:t>
            </a:r>
          </a:p>
          <a:p>
            <a:pPr lvl="2"/>
            <a:r>
              <a:rPr lang="en-US" dirty="0" smtClean="0"/>
              <a:t>192.168.001.</a:t>
            </a:r>
            <a:r>
              <a:rPr lang="en-US" dirty="0" smtClean="0">
                <a:solidFill>
                  <a:srgbClr val="FF0000"/>
                </a:solidFill>
              </a:rPr>
              <a:t>255</a:t>
            </a:r>
          </a:p>
          <a:p>
            <a:pPr lvl="3"/>
            <a:r>
              <a:rPr lang="en-US" dirty="0" smtClean="0"/>
              <a:t>Broadcast address for 192.168.001.</a:t>
            </a:r>
            <a:r>
              <a:rPr lang="en-US" dirty="0" smtClean="0">
                <a:solidFill>
                  <a:srgbClr val="FF0000"/>
                </a:solidFill>
              </a:rPr>
              <a:t>128</a:t>
            </a:r>
            <a:r>
              <a:rPr lang="en-US" dirty="0" smtClean="0"/>
              <a:t>/</a:t>
            </a:r>
            <a:r>
              <a:rPr lang="en-US" dirty="0" smtClean="0">
                <a:solidFill>
                  <a:srgbClr val="FF0000"/>
                </a:solidFill>
              </a:rPr>
              <a:t>25</a:t>
            </a:r>
          </a:p>
          <a:p>
            <a:pPr lvl="2"/>
            <a:r>
              <a:rPr lang="en-US" dirty="0" smtClean="0"/>
              <a:t>192.168.002.</a:t>
            </a:r>
            <a:r>
              <a:rPr lang="en-US" dirty="0" smtClean="0">
                <a:solidFill>
                  <a:srgbClr val="00B0F0"/>
                </a:solidFill>
              </a:rPr>
              <a:t>063</a:t>
            </a:r>
          </a:p>
          <a:p>
            <a:pPr lvl="3"/>
            <a:r>
              <a:rPr lang="en-US" dirty="0" smtClean="0"/>
              <a:t>Broadcast address for 192.168.002.</a:t>
            </a:r>
            <a:r>
              <a:rPr lang="en-US" dirty="0" smtClean="0">
                <a:solidFill>
                  <a:srgbClr val="00B0F0"/>
                </a:solidFill>
              </a:rPr>
              <a:t>000</a:t>
            </a:r>
            <a:r>
              <a:rPr lang="en-US" dirty="0" smtClean="0"/>
              <a:t>/</a:t>
            </a:r>
            <a:r>
              <a:rPr lang="en-US" dirty="0" smtClean="0">
                <a:solidFill>
                  <a:srgbClr val="00B0F0"/>
                </a:solidFill>
              </a:rPr>
              <a:t>26</a:t>
            </a:r>
          </a:p>
          <a:p>
            <a:pPr lvl="3"/>
            <a:r>
              <a:rPr lang="en-US" dirty="0"/>
              <a:t>Last octet is </a:t>
            </a:r>
            <a:r>
              <a:rPr lang="en-US" dirty="0" smtClean="0"/>
              <a:t>00</a:t>
            </a:r>
            <a:r>
              <a:rPr lang="en-US" u="sng" dirty="0" smtClean="0">
                <a:solidFill>
                  <a:srgbClr val="00B0F0"/>
                </a:solidFill>
              </a:rPr>
              <a:t>11 1111</a:t>
            </a:r>
            <a:endParaRPr lang="en-US" dirty="0" smtClean="0">
              <a:solidFill>
                <a:srgbClr val="00B0F0"/>
              </a:solidFill>
            </a:endParaRPr>
          </a:p>
          <a:p>
            <a:pPr lvl="2"/>
            <a:r>
              <a:rPr lang="en-US" dirty="0" smtClean="0"/>
              <a:t>192.168.002.</a:t>
            </a:r>
            <a:r>
              <a:rPr lang="en-US" dirty="0" smtClean="0">
                <a:solidFill>
                  <a:srgbClr val="00B0F0"/>
                </a:solidFill>
              </a:rPr>
              <a:t>127</a:t>
            </a:r>
          </a:p>
          <a:p>
            <a:pPr lvl="3"/>
            <a:r>
              <a:rPr lang="en-US" dirty="0" smtClean="0"/>
              <a:t>Broadcast address for 192.168.002.</a:t>
            </a:r>
            <a:r>
              <a:rPr lang="en-US" dirty="0" smtClean="0">
                <a:solidFill>
                  <a:srgbClr val="00B0F0"/>
                </a:solidFill>
              </a:rPr>
              <a:t>064</a:t>
            </a:r>
            <a:r>
              <a:rPr lang="en-US" dirty="0" smtClean="0"/>
              <a:t>/</a:t>
            </a:r>
            <a:r>
              <a:rPr lang="en-US" dirty="0">
                <a:solidFill>
                  <a:srgbClr val="00B0F0"/>
                </a:solidFill>
              </a:rPr>
              <a:t>26</a:t>
            </a:r>
          </a:p>
          <a:p>
            <a:pPr lvl="3"/>
            <a:r>
              <a:rPr lang="en-US" dirty="0"/>
              <a:t>Last octet is </a:t>
            </a:r>
            <a:r>
              <a:rPr lang="en-US" dirty="0" smtClean="0"/>
              <a:t>01</a:t>
            </a:r>
            <a:r>
              <a:rPr lang="en-US" u="sng" dirty="0" smtClean="0">
                <a:solidFill>
                  <a:srgbClr val="00B0F0"/>
                </a:solidFill>
              </a:rPr>
              <a:t>11 1111</a:t>
            </a:r>
            <a:endParaRPr lang="en-US" dirty="0" smtClean="0">
              <a:solidFill>
                <a:srgbClr val="00B0F0"/>
              </a:solidFill>
            </a:endParaRPr>
          </a:p>
          <a:p>
            <a:pPr lvl="2"/>
            <a:r>
              <a:rPr lang="en-US" dirty="0" smtClean="0"/>
              <a:t>192.168.002.</a:t>
            </a:r>
            <a:r>
              <a:rPr lang="en-US" dirty="0" smtClean="0">
                <a:solidFill>
                  <a:srgbClr val="00B0F0"/>
                </a:solidFill>
              </a:rPr>
              <a:t>191</a:t>
            </a:r>
          </a:p>
          <a:p>
            <a:pPr lvl="3"/>
            <a:r>
              <a:rPr lang="en-US" dirty="0" smtClean="0"/>
              <a:t>Broadcast address for 192.168.002.</a:t>
            </a:r>
            <a:r>
              <a:rPr lang="en-US" dirty="0" smtClean="0">
                <a:solidFill>
                  <a:srgbClr val="00B0F0"/>
                </a:solidFill>
              </a:rPr>
              <a:t>128</a:t>
            </a:r>
            <a:r>
              <a:rPr lang="en-US" dirty="0" smtClean="0"/>
              <a:t>/</a:t>
            </a:r>
            <a:r>
              <a:rPr lang="en-US" dirty="0">
                <a:solidFill>
                  <a:srgbClr val="00B0F0"/>
                </a:solidFill>
              </a:rPr>
              <a:t>26</a:t>
            </a:r>
          </a:p>
          <a:p>
            <a:pPr lvl="3"/>
            <a:r>
              <a:rPr lang="en-US" dirty="0"/>
              <a:t>Last octet is </a:t>
            </a:r>
            <a:r>
              <a:rPr lang="en-US" dirty="0" smtClean="0"/>
              <a:t>10</a:t>
            </a:r>
            <a:r>
              <a:rPr lang="en-US" u="sng" dirty="0" smtClean="0">
                <a:solidFill>
                  <a:srgbClr val="00B0F0"/>
                </a:solidFill>
              </a:rPr>
              <a:t>11 1111</a:t>
            </a:r>
            <a:endParaRPr lang="en-US" dirty="0" smtClean="0">
              <a:solidFill>
                <a:srgbClr val="00B0F0"/>
              </a:solidFill>
            </a:endParaRPr>
          </a:p>
          <a:p>
            <a:pPr lvl="2"/>
            <a:r>
              <a:rPr lang="en-US" dirty="0" smtClean="0"/>
              <a:t>192.168.002.</a:t>
            </a:r>
            <a:r>
              <a:rPr lang="en-US" dirty="0" smtClean="0">
                <a:solidFill>
                  <a:srgbClr val="00B0F0"/>
                </a:solidFill>
              </a:rPr>
              <a:t>255</a:t>
            </a:r>
          </a:p>
          <a:p>
            <a:pPr lvl="3"/>
            <a:r>
              <a:rPr lang="en-US" dirty="0" smtClean="0"/>
              <a:t>Broadcast address for 192.168.002.</a:t>
            </a:r>
            <a:r>
              <a:rPr lang="en-US" dirty="0" smtClean="0">
                <a:solidFill>
                  <a:srgbClr val="00B0F0"/>
                </a:solidFill>
              </a:rPr>
              <a:t>192</a:t>
            </a:r>
            <a:r>
              <a:rPr lang="en-US" dirty="0" smtClean="0"/>
              <a:t>/</a:t>
            </a:r>
            <a:r>
              <a:rPr lang="en-US" dirty="0">
                <a:solidFill>
                  <a:srgbClr val="00B0F0"/>
                </a:solidFill>
              </a:rPr>
              <a:t>26</a:t>
            </a:r>
          </a:p>
          <a:p>
            <a:pPr lvl="3"/>
            <a:r>
              <a:rPr lang="en-US" dirty="0"/>
              <a:t>Last octet is </a:t>
            </a:r>
            <a:r>
              <a:rPr lang="en-US" dirty="0" smtClean="0"/>
              <a:t>11</a:t>
            </a:r>
            <a:r>
              <a:rPr lang="en-US" u="sng" dirty="0" smtClean="0">
                <a:solidFill>
                  <a:srgbClr val="00B0F0"/>
                </a:solidFill>
              </a:rPr>
              <a:t>11 1111</a:t>
            </a:r>
            <a:endParaRPr lang="en-US" dirty="0" smtClean="0">
              <a:solidFill>
                <a:srgbClr val="00B0F0"/>
              </a:solidFill>
            </a:endParaRPr>
          </a:p>
          <a:p>
            <a:pPr lvl="2"/>
            <a:endParaRPr lang="en-US" dirty="0"/>
          </a:p>
        </p:txBody>
      </p:sp>
    </p:spTree>
    <p:extLst>
      <p:ext uri="{BB962C8B-B14F-4D97-AF65-F5344CB8AC3E}">
        <p14:creationId xmlns:p14="http://schemas.microsoft.com/office/powerpoint/2010/main" val="278475129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8800" dirty="0" smtClean="0">
                <a:solidFill>
                  <a:srgbClr val="FF0000"/>
                </a:solidFill>
              </a:rPr>
              <a:t>Resume 2/6</a:t>
            </a:r>
            <a:endParaRPr lang="en-US" sz="8800" dirty="0">
              <a:solidFill>
                <a:srgbClr val="FF0000"/>
              </a:solidFill>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846133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ChangeArrowheads="1"/>
          </p:cNvSpPr>
          <p:nvPr>
            <p:ph type="title"/>
          </p:nvPr>
        </p:nvSpPr>
        <p:spPr/>
        <p:txBody>
          <a:bodyPr/>
          <a:lstStyle/>
          <a:p>
            <a:pPr eaLnBrk="1" hangingPunct="1"/>
            <a:r>
              <a:rPr lang="en-US" smtClean="0"/>
              <a:t>Route</a:t>
            </a:r>
          </a:p>
        </p:txBody>
      </p:sp>
      <p:sp>
        <p:nvSpPr>
          <p:cNvPr id="40963" name="Rectangle 5"/>
          <p:cNvSpPr>
            <a:spLocks noGrp="1" noChangeArrowheads="1"/>
          </p:cNvSpPr>
          <p:nvPr>
            <p:ph type="body" idx="1"/>
          </p:nvPr>
        </p:nvSpPr>
        <p:spPr/>
        <p:txBody>
          <a:bodyPr/>
          <a:lstStyle/>
          <a:p>
            <a:pPr eaLnBrk="1" hangingPunct="1"/>
            <a:r>
              <a:rPr lang="en-US" smtClean="0"/>
              <a:t>General Info</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122238"/>
            <a:ext cx="7543800" cy="715962"/>
          </a:xfrm>
        </p:spPr>
        <p:txBody>
          <a:bodyPr/>
          <a:lstStyle/>
          <a:p>
            <a:pPr eaLnBrk="1" hangingPunct="1"/>
            <a:r>
              <a:rPr lang="en-US" dirty="0" smtClean="0"/>
              <a:t>Route - Example</a:t>
            </a:r>
          </a:p>
        </p:txBody>
      </p:sp>
      <p:pic>
        <p:nvPicPr>
          <p:cNvPr id="41989" name="Picture 4"/>
          <p:cNvPicPr>
            <a:picLocks noChangeAspect="1" noChangeArrowheads="1"/>
          </p:cNvPicPr>
          <p:nvPr/>
        </p:nvPicPr>
        <p:blipFill>
          <a:blip r:embed="rId2" cstate="print"/>
          <a:srcRect/>
          <a:stretch>
            <a:fillRect/>
          </a:stretch>
        </p:blipFill>
        <p:spPr bwMode="auto">
          <a:xfrm>
            <a:off x="3200400" y="981075"/>
            <a:ext cx="5943600" cy="5876926"/>
          </a:xfrm>
          <a:prstGeom prst="rect">
            <a:avLst/>
          </a:prstGeom>
          <a:noFill/>
          <a:ln w="9525">
            <a:noFill/>
            <a:miter lim="800000"/>
            <a:headEnd/>
            <a:tailEnd/>
          </a:ln>
        </p:spPr>
      </p:pic>
      <p:sp>
        <p:nvSpPr>
          <p:cNvPr id="41988" name="Rectangle 5"/>
          <p:cNvSpPr>
            <a:spLocks noGrp="1" noChangeArrowheads="1"/>
          </p:cNvSpPr>
          <p:nvPr>
            <p:ph type="body" sz="half" idx="2"/>
          </p:nvPr>
        </p:nvSpPr>
        <p:spPr>
          <a:xfrm>
            <a:off x="0" y="1295400"/>
            <a:ext cx="4038600" cy="4114800"/>
          </a:xfrm>
        </p:spPr>
        <p:txBody>
          <a:bodyPr>
            <a:normAutofit fontScale="77500" lnSpcReduction="20000"/>
          </a:bodyPr>
          <a:lstStyle/>
          <a:p>
            <a:pPr eaLnBrk="1" hangingPunct="1"/>
            <a:r>
              <a:rPr lang="en-US" sz="2200" dirty="0" smtClean="0"/>
              <a:t>Net Topology at GMU</a:t>
            </a:r>
          </a:p>
          <a:p>
            <a:pPr lvl="1" eaLnBrk="1" hangingPunct="1"/>
            <a:r>
              <a:rPr lang="en-US" sz="2000" dirty="0" smtClean="0"/>
              <a:t>Class B environment</a:t>
            </a:r>
          </a:p>
          <a:p>
            <a:pPr lvl="2" eaLnBrk="1" hangingPunct="1"/>
            <a:r>
              <a:rPr lang="en-US" sz="1900" b="1" dirty="0" smtClean="0">
                <a:solidFill>
                  <a:schemeClr val="tx2">
                    <a:lumMod val="60000"/>
                    <a:lumOff val="40000"/>
                  </a:schemeClr>
                </a:solidFill>
              </a:rPr>
              <a:t>149.76.0.0</a:t>
            </a:r>
          </a:p>
          <a:p>
            <a:pPr lvl="2" eaLnBrk="1" hangingPunct="1"/>
            <a:r>
              <a:rPr lang="en-US" sz="1900" dirty="0" smtClean="0"/>
              <a:t>Subnetted /24</a:t>
            </a:r>
          </a:p>
          <a:p>
            <a:pPr lvl="1" eaLnBrk="1" hangingPunct="1"/>
            <a:r>
              <a:rPr lang="en-US" sz="2000" dirty="0" smtClean="0"/>
              <a:t>3 departments</a:t>
            </a:r>
          </a:p>
          <a:p>
            <a:pPr lvl="2" eaLnBrk="1" hangingPunct="1"/>
            <a:r>
              <a:rPr lang="en-US" sz="1900" dirty="0" smtClean="0"/>
              <a:t>Using Ethernet</a:t>
            </a:r>
          </a:p>
          <a:p>
            <a:pPr lvl="2" eaLnBrk="1" hangingPunct="1"/>
            <a:r>
              <a:rPr lang="en-US" b="1" dirty="0" smtClean="0">
                <a:solidFill>
                  <a:schemeClr val="tx2">
                    <a:lumMod val="60000"/>
                    <a:lumOff val="40000"/>
                  </a:schemeClr>
                </a:solidFill>
              </a:rPr>
              <a:t>149.76.2.0 </a:t>
            </a:r>
          </a:p>
          <a:p>
            <a:pPr lvl="3" eaLnBrk="1" hangingPunct="1"/>
            <a:r>
              <a:rPr lang="en-US" sz="1600" dirty="0" smtClean="0"/>
              <a:t>Computer Center</a:t>
            </a:r>
          </a:p>
          <a:p>
            <a:pPr lvl="2" eaLnBrk="1" hangingPunct="1"/>
            <a:r>
              <a:rPr lang="en-US" b="1" dirty="0" smtClean="0">
                <a:solidFill>
                  <a:schemeClr val="tx2">
                    <a:lumMod val="60000"/>
                    <a:lumOff val="40000"/>
                  </a:schemeClr>
                </a:solidFill>
              </a:rPr>
              <a:t>149.76.4.0</a:t>
            </a:r>
          </a:p>
          <a:p>
            <a:pPr lvl="3" eaLnBrk="1" hangingPunct="1"/>
            <a:r>
              <a:rPr lang="en-US" sz="1600" dirty="0" smtClean="0"/>
              <a:t>Math Dept</a:t>
            </a:r>
          </a:p>
          <a:p>
            <a:pPr lvl="2" eaLnBrk="1" hangingPunct="1"/>
            <a:r>
              <a:rPr lang="en-US" b="1" dirty="0" smtClean="0">
                <a:solidFill>
                  <a:schemeClr val="tx2">
                    <a:lumMod val="60000"/>
                    <a:lumOff val="40000"/>
                  </a:schemeClr>
                </a:solidFill>
              </a:rPr>
              <a:t>149.76.12.0</a:t>
            </a:r>
          </a:p>
          <a:p>
            <a:pPr lvl="3" eaLnBrk="1" hangingPunct="1"/>
            <a:r>
              <a:rPr lang="en-US" sz="1600" dirty="0" smtClean="0"/>
              <a:t>Physics Dept</a:t>
            </a:r>
          </a:p>
          <a:p>
            <a:pPr lvl="1" eaLnBrk="1" hangingPunct="1"/>
            <a:r>
              <a:rPr lang="en-US" sz="2000" dirty="0" smtClean="0"/>
              <a:t>1 backbone network</a:t>
            </a:r>
          </a:p>
          <a:p>
            <a:pPr lvl="2" eaLnBrk="1" hangingPunct="1"/>
            <a:r>
              <a:rPr lang="en-US" sz="1900" dirty="0" smtClean="0"/>
              <a:t>Using FDDI</a:t>
            </a:r>
          </a:p>
          <a:p>
            <a:pPr lvl="2" eaLnBrk="1" hangingPunct="1"/>
            <a:r>
              <a:rPr lang="en-US" b="1" dirty="0" smtClean="0">
                <a:solidFill>
                  <a:schemeClr val="tx2">
                    <a:lumMod val="60000"/>
                    <a:lumOff val="40000"/>
                  </a:schemeClr>
                </a:solidFill>
              </a:rPr>
              <a:t>149.76.1.0</a:t>
            </a:r>
          </a:p>
          <a:p>
            <a:pPr lvl="3" eaLnBrk="1" hangingPunct="1"/>
            <a:r>
              <a:rPr lang="en-US" b="1" dirty="0" smtClean="0"/>
              <a:t>3 routers attached</a:t>
            </a:r>
          </a:p>
          <a:p>
            <a:pPr lvl="2" eaLnBrk="1" hangingPunct="1"/>
            <a:r>
              <a:rPr lang="en-US" dirty="0" smtClean="0"/>
              <a:t> No workstations</a:t>
            </a:r>
          </a:p>
        </p:txBody>
      </p:sp>
      <p:sp>
        <p:nvSpPr>
          <p:cNvPr id="41987" name="Rectangle 3"/>
          <p:cNvSpPr>
            <a:spLocks noGrp="1" noChangeArrowheads="1"/>
          </p:cNvSpPr>
          <p:nvPr>
            <p:ph type="body" sz="half" idx="1"/>
          </p:nvPr>
        </p:nvSpPr>
        <p:spPr>
          <a:xfrm>
            <a:off x="0" y="5486400"/>
            <a:ext cx="5334000" cy="1371600"/>
          </a:xfrm>
        </p:spPr>
        <p:txBody>
          <a:bodyPr/>
          <a:lstStyle/>
          <a:p>
            <a:pPr eaLnBrk="1" hangingPunct="1"/>
            <a:r>
              <a:rPr lang="en-US" sz="1400" dirty="0" smtClean="0">
                <a:solidFill>
                  <a:srgbClr val="FF0000"/>
                </a:solidFill>
              </a:rPr>
              <a:t>Note: a backbone is not required</a:t>
            </a:r>
          </a:p>
          <a:p>
            <a:pPr lvl="1" eaLnBrk="1" hangingPunct="1"/>
            <a:r>
              <a:rPr lang="en-US" sz="1050" dirty="0" smtClean="0">
                <a:solidFill>
                  <a:srgbClr val="FF0000"/>
                </a:solidFill>
              </a:rPr>
              <a:t>It is one of several ways to do this</a:t>
            </a:r>
          </a:p>
          <a:p>
            <a:pPr lvl="1" eaLnBrk="1" hangingPunct="1"/>
            <a:r>
              <a:rPr lang="en-US" sz="1050" dirty="0" smtClean="0">
                <a:solidFill>
                  <a:srgbClr val="FF0000"/>
                </a:solidFill>
              </a:rPr>
              <a:t>Could replace with a router with sufficient ports</a:t>
            </a:r>
          </a:p>
          <a:p>
            <a:pPr eaLnBrk="1" hangingPunct="1"/>
            <a:r>
              <a:rPr lang="en-US" sz="1400" dirty="0" smtClean="0"/>
              <a:t>From</a:t>
            </a:r>
          </a:p>
          <a:p>
            <a:pPr lvl="1" eaLnBrk="1" hangingPunct="1"/>
            <a:r>
              <a:rPr lang="en-US" sz="1200" dirty="0" smtClean="0">
                <a:hlinkClick r:id="rId3"/>
              </a:rPr>
              <a:t>http://www.faqs.org/docs/linux_network/x-087-2-issues.routing.html</a:t>
            </a:r>
            <a:endParaRPr lang="en-US" sz="1200" dirty="0" smtClean="0"/>
          </a:p>
        </p:txBody>
      </p:sp>
      <p:sp>
        <p:nvSpPr>
          <p:cNvPr id="2" name="TextBox 1"/>
          <p:cNvSpPr txBox="1"/>
          <p:nvPr/>
        </p:nvSpPr>
        <p:spPr>
          <a:xfrm>
            <a:off x="4325391" y="3505200"/>
            <a:ext cx="1008609" cy="307777"/>
          </a:xfrm>
          <a:prstGeom prst="rect">
            <a:avLst/>
          </a:prstGeom>
          <a:noFill/>
        </p:spPr>
        <p:txBody>
          <a:bodyPr wrap="none" rtlCol="0">
            <a:spAutoFit/>
          </a:bodyPr>
          <a:lstStyle/>
          <a:p>
            <a:r>
              <a:rPr lang="en-US" sz="1200" b="1" dirty="0" smtClean="0"/>
              <a:t>XXX</a:t>
            </a:r>
            <a:r>
              <a:rPr lang="en-US" sz="1400" dirty="0" smtClean="0"/>
              <a:t>   (1.4)</a:t>
            </a:r>
            <a:endParaRPr lang="en-US" sz="14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dirty="0" smtClean="0"/>
              <a:t>Route - Example</a:t>
            </a:r>
          </a:p>
        </p:txBody>
      </p:sp>
      <p:sp>
        <p:nvSpPr>
          <p:cNvPr id="43011" name="Rectangle 3"/>
          <p:cNvSpPr>
            <a:spLocks noGrp="1" noChangeArrowheads="1"/>
          </p:cNvSpPr>
          <p:nvPr>
            <p:ph type="body" idx="1"/>
          </p:nvPr>
        </p:nvSpPr>
        <p:spPr>
          <a:xfrm>
            <a:off x="228600" y="1676400"/>
            <a:ext cx="4724400" cy="4800600"/>
          </a:xfrm>
        </p:spPr>
        <p:txBody>
          <a:bodyPr>
            <a:normAutofit fontScale="92500" lnSpcReduction="10000"/>
          </a:bodyPr>
          <a:lstStyle/>
          <a:p>
            <a:pPr eaLnBrk="1" hangingPunct="1"/>
            <a:r>
              <a:rPr lang="en-US" dirty="0" smtClean="0"/>
              <a:t>3 gateways to backbone</a:t>
            </a:r>
          </a:p>
          <a:p>
            <a:pPr lvl="1" eaLnBrk="1" hangingPunct="1"/>
            <a:r>
              <a:rPr lang="en-US" b="1" i="1" dirty="0" err="1" smtClean="0"/>
              <a:t>sophus</a:t>
            </a:r>
            <a:endParaRPr lang="en-US" b="1" i="1" dirty="0" smtClean="0"/>
          </a:p>
          <a:p>
            <a:pPr lvl="2" eaLnBrk="1" hangingPunct="1"/>
            <a:r>
              <a:rPr lang="en-US" dirty="0" smtClean="0"/>
              <a:t>Math Dept.</a:t>
            </a:r>
          </a:p>
          <a:p>
            <a:pPr lvl="1" eaLnBrk="1" hangingPunct="1"/>
            <a:r>
              <a:rPr lang="en-US" b="1" i="1" dirty="0" err="1" smtClean="0"/>
              <a:t>niels</a:t>
            </a:r>
            <a:endParaRPr lang="en-US" b="1" i="1" dirty="0" smtClean="0"/>
          </a:p>
          <a:p>
            <a:pPr lvl="2" eaLnBrk="1" hangingPunct="1"/>
            <a:r>
              <a:rPr lang="en-US" dirty="0" smtClean="0"/>
              <a:t>Physics Dept</a:t>
            </a:r>
          </a:p>
          <a:p>
            <a:pPr lvl="1" eaLnBrk="1" hangingPunct="1"/>
            <a:r>
              <a:rPr lang="en-US" b="1" i="1" dirty="0" smtClean="0"/>
              <a:t>gcc1</a:t>
            </a:r>
          </a:p>
          <a:p>
            <a:pPr lvl="2" eaLnBrk="1" hangingPunct="1"/>
            <a:r>
              <a:rPr lang="en-US" dirty="0" smtClean="0"/>
              <a:t>Computing Center</a:t>
            </a:r>
          </a:p>
          <a:p>
            <a:pPr eaLnBrk="1" hangingPunct="1"/>
            <a:r>
              <a:rPr lang="en-US" dirty="0" smtClean="0"/>
              <a:t>Each gateway has 2 NICs</a:t>
            </a:r>
          </a:p>
          <a:p>
            <a:pPr lvl="1" eaLnBrk="1" hangingPunct="1"/>
            <a:r>
              <a:rPr lang="en-US" dirty="0" smtClean="0"/>
              <a:t>One Ethernet</a:t>
            </a:r>
          </a:p>
          <a:p>
            <a:pPr lvl="2" eaLnBrk="1" hangingPunct="1"/>
            <a:r>
              <a:rPr lang="en-US" dirty="0" smtClean="0"/>
              <a:t>To the department LAN</a:t>
            </a:r>
          </a:p>
          <a:p>
            <a:pPr lvl="1" eaLnBrk="1" hangingPunct="1"/>
            <a:r>
              <a:rPr lang="en-US" dirty="0" smtClean="0"/>
              <a:t>One FDDI</a:t>
            </a:r>
          </a:p>
          <a:p>
            <a:pPr lvl="2" eaLnBrk="1" hangingPunct="1"/>
            <a:r>
              <a:rPr lang="en-US" dirty="0" smtClean="0"/>
              <a:t>To the Backbone</a:t>
            </a:r>
          </a:p>
        </p:txBody>
      </p:sp>
      <p:pic>
        <p:nvPicPr>
          <p:cNvPr id="43012" name="Picture 4"/>
          <p:cNvPicPr>
            <a:picLocks noChangeAspect="1" noChangeArrowheads="1"/>
          </p:cNvPicPr>
          <p:nvPr/>
        </p:nvPicPr>
        <p:blipFill>
          <a:blip r:embed="rId2" cstate="print"/>
          <a:srcRect/>
          <a:stretch>
            <a:fillRect/>
          </a:stretch>
        </p:blipFill>
        <p:spPr bwMode="auto">
          <a:xfrm>
            <a:off x="4800600" y="2440964"/>
            <a:ext cx="4267200" cy="4143986"/>
          </a:xfrm>
          <a:prstGeom prst="rect">
            <a:avLst/>
          </a:prstGeom>
          <a:noFill/>
          <a:ln w="9525">
            <a:noFill/>
            <a:miter lim="800000"/>
            <a:headEnd/>
            <a:tailEnd/>
          </a:ln>
        </p:spPr>
      </p:pic>
      <p:sp>
        <p:nvSpPr>
          <p:cNvPr id="5" name="TextBox 4"/>
          <p:cNvSpPr txBox="1"/>
          <p:nvPr/>
        </p:nvSpPr>
        <p:spPr>
          <a:xfrm>
            <a:off x="152400" y="6550223"/>
            <a:ext cx="6838732" cy="307777"/>
          </a:xfrm>
          <a:prstGeom prst="rect">
            <a:avLst/>
          </a:prstGeom>
          <a:noFill/>
        </p:spPr>
        <p:txBody>
          <a:bodyPr wrap="none" rtlCol="0">
            <a:spAutoFit/>
          </a:bodyPr>
          <a:lstStyle/>
          <a:p>
            <a:r>
              <a:rPr lang="en-US" sz="1400" dirty="0" smtClean="0">
                <a:solidFill>
                  <a:srgbClr val="00B0F0"/>
                </a:solidFill>
              </a:rPr>
              <a:t>Note: FDDI is a fiber optic standard for data transmission.  Can extend up to 200km.</a:t>
            </a:r>
            <a:endParaRPr lang="en-US" sz="1400" dirty="0">
              <a:solidFill>
                <a:srgbClr val="00B0F0"/>
              </a:solidFill>
            </a:endParaRPr>
          </a:p>
        </p:txBody>
      </p:sp>
      <p:sp>
        <p:nvSpPr>
          <p:cNvPr id="2" name="Oval 1"/>
          <p:cNvSpPr/>
          <p:nvPr/>
        </p:nvSpPr>
        <p:spPr>
          <a:xfrm>
            <a:off x="5410200" y="3810000"/>
            <a:ext cx="1066800" cy="609600"/>
          </a:xfrm>
          <a:prstGeom prst="ellipse">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457732" y="4724400"/>
            <a:ext cx="1066800" cy="609600"/>
          </a:xfrm>
          <a:prstGeom prst="ellipse">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162800" y="3810000"/>
            <a:ext cx="1066800" cy="609600"/>
          </a:xfrm>
          <a:prstGeom prst="ellipse">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598138" y="4197418"/>
            <a:ext cx="803425" cy="253916"/>
          </a:xfrm>
          <a:prstGeom prst="rect">
            <a:avLst/>
          </a:prstGeom>
          <a:noFill/>
        </p:spPr>
        <p:txBody>
          <a:bodyPr wrap="none" rtlCol="0">
            <a:spAutoFit/>
          </a:bodyPr>
          <a:lstStyle/>
          <a:p>
            <a:r>
              <a:rPr lang="en-US" sz="900" b="1" dirty="0" smtClean="0"/>
              <a:t>XXX</a:t>
            </a:r>
            <a:r>
              <a:rPr lang="en-US" sz="1000" dirty="0" smtClean="0"/>
              <a:t>   (1.4)</a:t>
            </a:r>
            <a:endParaRPr lang="en-US" sz="100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dirty="0" smtClean="0"/>
              <a:t>Route - Example</a:t>
            </a:r>
          </a:p>
        </p:txBody>
      </p:sp>
      <p:sp>
        <p:nvSpPr>
          <p:cNvPr id="44035" name="Rectangle 3"/>
          <p:cNvSpPr>
            <a:spLocks noGrp="1" noChangeArrowheads="1"/>
          </p:cNvSpPr>
          <p:nvPr>
            <p:ph type="body" idx="1"/>
          </p:nvPr>
        </p:nvSpPr>
        <p:spPr>
          <a:xfrm>
            <a:off x="457200" y="1719263"/>
            <a:ext cx="4419600" cy="4411662"/>
          </a:xfrm>
        </p:spPr>
        <p:txBody>
          <a:bodyPr/>
          <a:lstStyle/>
          <a:p>
            <a:pPr eaLnBrk="1" hangingPunct="1"/>
            <a:r>
              <a:rPr lang="en-US" sz="2400" dirty="0" smtClean="0"/>
              <a:t>For any Math Dept. computer to send data to another Math Dept. computer is no problem</a:t>
            </a:r>
          </a:p>
          <a:p>
            <a:pPr lvl="1" eaLnBrk="1" hangingPunct="1"/>
            <a:r>
              <a:rPr lang="en-US" sz="2000" dirty="0" smtClean="0"/>
              <a:t>In same physical net</a:t>
            </a:r>
          </a:p>
          <a:p>
            <a:pPr lvl="1" eaLnBrk="1" hangingPunct="1"/>
            <a:r>
              <a:rPr lang="en-US" sz="2000" dirty="0" smtClean="0"/>
              <a:t>In same IP subnet</a:t>
            </a:r>
          </a:p>
          <a:p>
            <a:pPr eaLnBrk="1" hangingPunct="1"/>
            <a:r>
              <a:rPr lang="en-US" sz="2400" dirty="0" smtClean="0">
                <a:solidFill>
                  <a:srgbClr val="FF0000"/>
                </a:solidFill>
              </a:rPr>
              <a:t>But, how to get to another department?</a:t>
            </a:r>
          </a:p>
        </p:txBody>
      </p:sp>
      <p:pic>
        <p:nvPicPr>
          <p:cNvPr id="44036" name="Picture 4"/>
          <p:cNvPicPr>
            <a:picLocks noChangeAspect="1" noChangeArrowheads="1"/>
          </p:cNvPicPr>
          <p:nvPr/>
        </p:nvPicPr>
        <p:blipFill>
          <a:blip r:embed="rId2" cstate="print"/>
          <a:srcRect/>
          <a:stretch>
            <a:fillRect/>
          </a:stretch>
        </p:blipFill>
        <p:spPr bwMode="auto">
          <a:xfrm>
            <a:off x="4419600" y="2139584"/>
            <a:ext cx="4495800" cy="4445366"/>
          </a:xfrm>
          <a:prstGeom prst="rect">
            <a:avLst/>
          </a:prstGeom>
          <a:noFill/>
          <a:ln w="9525">
            <a:noFill/>
            <a:miter lim="800000"/>
            <a:headEnd/>
            <a:tailEnd/>
          </a:ln>
        </p:spPr>
      </p:pic>
      <p:sp>
        <p:nvSpPr>
          <p:cNvPr id="5" name="TextBox 4"/>
          <p:cNvSpPr txBox="1"/>
          <p:nvPr/>
        </p:nvSpPr>
        <p:spPr>
          <a:xfrm>
            <a:off x="5257800" y="4038600"/>
            <a:ext cx="803425" cy="253916"/>
          </a:xfrm>
          <a:prstGeom prst="rect">
            <a:avLst/>
          </a:prstGeom>
          <a:noFill/>
        </p:spPr>
        <p:txBody>
          <a:bodyPr wrap="none" rtlCol="0">
            <a:spAutoFit/>
          </a:bodyPr>
          <a:lstStyle/>
          <a:p>
            <a:r>
              <a:rPr lang="en-US" sz="900" b="1" dirty="0" smtClean="0"/>
              <a:t>XXX</a:t>
            </a:r>
            <a:r>
              <a:rPr lang="en-US" sz="1000" dirty="0" smtClean="0"/>
              <a:t>   (1.4)</a:t>
            </a:r>
            <a:endParaRPr lang="en-US" sz="100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80"/>
          <p:cNvSpPr>
            <a:spLocks noGrp="1" noChangeArrowheads="1"/>
          </p:cNvSpPr>
          <p:nvPr>
            <p:ph type="title"/>
          </p:nvPr>
        </p:nvSpPr>
        <p:spPr/>
        <p:txBody>
          <a:bodyPr/>
          <a:lstStyle/>
          <a:p>
            <a:pPr eaLnBrk="1" hangingPunct="1"/>
            <a:r>
              <a:rPr lang="en-US" dirty="0" smtClean="0"/>
              <a:t>Route - Example</a:t>
            </a:r>
          </a:p>
        </p:txBody>
      </p:sp>
      <p:sp>
        <p:nvSpPr>
          <p:cNvPr id="45059" name="Rectangle 81"/>
          <p:cNvSpPr>
            <a:spLocks noGrp="1" noChangeArrowheads="1"/>
          </p:cNvSpPr>
          <p:nvPr>
            <p:ph type="body" sz="half" idx="1"/>
          </p:nvPr>
        </p:nvSpPr>
        <p:spPr>
          <a:xfrm>
            <a:off x="457200" y="1719263"/>
            <a:ext cx="3810000" cy="2166937"/>
          </a:xfrm>
        </p:spPr>
        <p:txBody>
          <a:bodyPr>
            <a:normAutofit fontScale="92500" lnSpcReduction="20000"/>
          </a:bodyPr>
          <a:lstStyle/>
          <a:p>
            <a:pPr eaLnBrk="1" hangingPunct="1">
              <a:lnSpc>
                <a:spcPct val="90000"/>
              </a:lnSpc>
            </a:pPr>
            <a:r>
              <a:rPr lang="en-US" sz="2200" dirty="0" smtClean="0">
                <a:solidFill>
                  <a:srgbClr val="FF0000"/>
                </a:solidFill>
              </a:rPr>
              <a:t>Sophus</a:t>
            </a:r>
            <a:r>
              <a:rPr lang="en-US" sz="2200" dirty="0" smtClean="0"/>
              <a:t> is connected to the math dept and the backbone</a:t>
            </a:r>
          </a:p>
          <a:p>
            <a:pPr eaLnBrk="1" hangingPunct="1">
              <a:lnSpc>
                <a:spcPct val="90000"/>
              </a:lnSpc>
            </a:pPr>
            <a:r>
              <a:rPr lang="en-US" sz="2200" dirty="0" smtClean="0"/>
              <a:t>Set up a table</a:t>
            </a:r>
          </a:p>
          <a:p>
            <a:pPr lvl="1" eaLnBrk="1" hangingPunct="1">
              <a:lnSpc>
                <a:spcPct val="90000"/>
              </a:lnSpc>
            </a:pPr>
            <a:r>
              <a:rPr lang="en-US" sz="2000" b="1" i="1" dirty="0" err="1" smtClean="0">
                <a:solidFill>
                  <a:srgbClr val="FF0000"/>
                </a:solidFill>
              </a:rPr>
              <a:t>sophus</a:t>
            </a:r>
            <a:r>
              <a:rPr lang="en-US" sz="2000" b="1" i="1" dirty="0" smtClean="0">
                <a:solidFill>
                  <a:srgbClr val="FF0000"/>
                </a:solidFill>
              </a:rPr>
              <a:t>’</a:t>
            </a:r>
            <a:r>
              <a:rPr lang="en-US" sz="2000" dirty="0" smtClean="0"/>
              <a:t> router view</a:t>
            </a:r>
          </a:p>
          <a:p>
            <a:pPr lvl="2" eaLnBrk="1" hangingPunct="1">
              <a:lnSpc>
                <a:spcPct val="90000"/>
              </a:lnSpc>
            </a:pPr>
            <a:r>
              <a:rPr lang="en-US" sz="1900" dirty="0" smtClean="0"/>
              <a:t>Where is data to go?</a:t>
            </a:r>
          </a:p>
          <a:p>
            <a:pPr lvl="2" eaLnBrk="1" hangingPunct="1">
              <a:lnSpc>
                <a:spcPct val="90000"/>
              </a:lnSpc>
            </a:pPr>
            <a:r>
              <a:rPr lang="en-US" sz="1900" dirty="0" smtClean="0"/>
              <a:t>What subnet</a:t>
            </a:r>
          </a:p>
          <a:p>
            <a:pPr lvl="2" eaLnBrk="1" hangingPunct="1">
              <a:lnSpc>
                <a:spcPct val="90000"/>
              </a:lnSpc>
            </a:pPr>
            <a:r>
              <a:rPr lang="en-US" sz="1900" dirty="0" smtClean="0"/>
              <a:t>What gateway</a:t>
            </a:r>
          </a:p>
          <a:p>
            <a:pPr lvl="2" eaLnBrk="1" hangingPunct="1">
              <a:lnSpc>
                <a:spcPct val="90000"/>
              </a:lnSpc>
            </a:pPr>
            <a:r>
              <a:rPr lang="en-US" sz="1900" dirty="0" smtClean="0"/>
              <a:t>Which interface</a:t>
            </a:r>
          </a:p>
        </p:txBody>
      </p:sp>
      <p:graphicFrame>
        <p:nvGraphicFramePr>
          <p:cNvPr id="182354" name="Group 82"/>
          <p:cNvGraphicFramePr>
            <a:graphicFrameLocks noGrp="1"/>
          </p:cNvGraphicFramePr>
          <p:nvPr>
            <p:ph sz="half" idx="2"/>
            <p:extLst>
              <p:ext uri="{D42A27DB-BD31-4B8C-83A1-F6EECF244321}">
                <p14:modId xmlns:p14="http://schemas.microsoft.com/office/powerpoint/2010/main" val="1314173982"/>
              </p:ext>
            </p:extLst>
          </p:nvPr>
        </p:nvGraphicFramePr>
        <p:xfrm>
          <a:off x="457200" y="4000500"/>
          <a:ext cx="8229600" cy="2682240"/>
        </p:xfrm>
        <a:graphic>
          <a:graphicData uri="http://schemas.openxmlformats.org/drawingml/2006/table">
            <a:tbl>
              <a:tblPr/>
              <a:tblGrid>
                <a:gridCol w="1960563"/>
                <a:gridCol w="2549525"/>
                <a:gridCol w="1955800"/>
                <a:gridCol w="1763712"/>
              </a:tblGrid>
              <a:tr h="2682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Network</a:t>
                      </a:r>
                      <a:endParaRPr kumimoji="0" lang="en-US" sz="1600" b="0" i="0" u="none" strike="noStrike" cap="none" normalizeH="0" baseline="0" dirty="0" smtClean="0">
                        <a:ln>
                          <a:noFill/>
                        </a:ln>
                        <a:solidFill>
                          <a:schemeClr val="tx1"/>
                        </a:solidFill>
                        <a:effectLst/>
                        <a:latin typeface="Arial" charset="0"/>
                      </a:endParaRPr>
                    </a:p>
                  </a:txBody>
                  <a:tcPr horzOverflow="overflow">
                    <a:lnL cap="flat">
                      <a:noFill/>
                    </a:lnL>
                    <a:lnR>
                      <a:noFill/>
                    </a:lnR>
                    <a:lnT cap="fla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Netmask</a:t>
                      </a:r>
                      <a:endParaRPr kumimoji="0" lang="en-US" sz="1600" b="0" i="0" u="none" strike="noStrike" cap="none" normalizeH="0" baseline="0" smtClean="0">
                        <a:ln>
                          <a:noFill/>
                        </a:ln>
                        <a:solidFill>
                          <a:schemeClr val="tx1"/>
                        </a:solidFill>
                        <a:effectLst/>
                        <a:latin typeface="Arial" charset="0"/>
                      </a:endParaRPr>
                    </a:p>
                  </a:txBody>
                  <a:tcPr horzOverflow="overflow">
                    <a:lnL>
                      <a:noFill/>
                    </a:lnL>
                    <a:lnR>
                      <a:noFill/>
                    </a:lnR>
                    <a:lnT cap="fla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Gateway</a:t>
                      </a:r>
                      <a:endParaRPr kumimoji="0" lang="en-US" sz="1600" b="0" i="0" u="none" strike="noStrike" cap="none" normalizeH="0" baseline="0" smtClean="0">
                        <a:ln>
                          <a:noFill/>
                        </a:ln>
                        <a:solidFill>
                          <a:schemeClr val="tx1"/>
                        </a:solidFill>
                        <a:effectLst/>
                        <a:latin typeface="Arial" charset="0"/>
                      </a:endParaRPr>
                    </a:p>
                  </a:txBody>
                  <a:tcPr horzOverflow="overflow">
                    <a:lnL>
                      <a:noFill/>
                    </a:lnL>
                    <a:lnR>
                      <a:noFill/>
                    </a:lnR>
                    <a:lnT cap="fla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Interface</a:t>
                      </a:r>
                      <a:endParaRPr kumimoji="0" lang="en-US" sz="1600" b="0" i="0" u="none" strike="noStrike" cap="none" normalizeH="0" baseline="0" smtClean="0">
                        <a:ln>
                          <a:noFill/>
                        </a:ln>
                        <a:solidFill>
                          <a:schemeClr val="tx1"/>
                        </a:solidFill>
                        <a:effectLst/>
                        <a:latin typeface="Arial" charset="0"/>
                      </a:endParaRPr>
                    </a:p>
                  </a:txBody>
                  <a:tcPr horzOverflow="overflow">
                    <a:lnL>
                      <a:noFill/>
                    </a:lnL>
                    <a:lnR cap="flat">
                      <a:noFill/>
                    </a:lnR>
                    <a:lnT cap="flat">
                      <a:noFill/>
                    </a:lnT>
                    <a:lnB>
                      <a:noFill/>
                    </a:lnB>
                    <a:lnTlToBr>
                      <a:noFill/>
                    </a:lnTlToBr>
                    <a:lnBlToTr>
                      <a:noFill/>
                    </a:lnBlToTr>
                    <a:noFill/>
                  </a:tcPr>
                </a:tc>
              </a:tr>
              <a:tr h="266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149.76.1.0</a:t>
                      </a:r>
                    </a:p>
                  </a:txBody>
                  <a:tcP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255.255.255.0</a:t>
                      </a:r>
                    </a:p>
                  </a:txBody>
                  <a:tcP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a:t>
                      </a:r>
                    </a:p>
                  </a:txBody>
                  <a:tcP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Unicode MS" pitchFamily="34" charset="-128"/>
                        </a:rPr>
                        <a:t>fddi0</a:t>
                      </a:r>
                      <a:endParaRPr kumimoji="0" lang="en-US" sz="1600" b="0" i="0" u="none" strike="noStrike" cap="none" normalizeH="0" baseline="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noFill/>
                  </a:tcPr>
                </a:tc>
              </a:tr>
              <a:tr h="2682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149.76.2.0</a:t>
                      </a:r>
                    </a:p>
                  </a:txBody>
                  <a:tcP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255.255.255.0</a:t>
                      </a:r>
                    </a:p>
                  </a:txBody>
                  <a:tcP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149.76.1.2</a:t>
                      </a:r>
                    </a:p>
                  </a:txBody>
                  <a:tcP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Unicode MS" pitchFamily="34" charset="-128"/>
                        </a:rPr>
                        <a:t>fddi0</a:t>
                      </a:r>
                      <a:endParaRPr kumimoji="0" lang="en-US" sz="1600" b="0" i="0" u="none" strike="noStrike" cap="none" normalizeH="0" baseline="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noFill/>
                  </a:tcPr>
                </a:tc>
              </a:tr>
              <a:tr h="2682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a:t>
                      </a:r>
                    </a:p>
                  </a:txBody>
                  <a:tcP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a:t>
                      </a:r>
                    </a:p>
                  </a:txBody>
                  <a:tcP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a:t>
                      </a:r>
                    </a:p>
                  </a:txBody>
                  <a:tcP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a:t>
                      </a:r>
                    </a:p>
                  </a:txBody>
                  <a:tcPr horzOverflow="overflow">
                    <a:lnL>
                      <a:noFill/>
                    </a:lnL>
                    <a:lnR cap="flat">
                      <a:noFill/>
                    </a:lnR>
                    <a:lnT>
                      <a:noFill/>
                    </a:lnT>
                    <a:lnB>
                      <a:noFill/>
                    </a:lnB>
                    <a:lnTlToBr>
                      <a:noFill/>
                    </a:lnTlToBr>
                    <a:lnBlToTr>
                      <a:noFill/>
                    </a:lnBlToTr>
                    <a:noFill/>
                  </a:tcPr>
                </a:tc>
              </a:tr>
              <a:tr h="2682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149.76.4.0</a:t>
                      </a:r>
                    </a:p>
                  </a:txBody>
                  <a:tcPr horzOverflow="overflow">
                    <a:lnL cap="flat">
                      <a:noFill/>
                    </a:lnL>
                    <a:lnR>
                      <a:noFill/>
                    </a:lnR>
                    <a:lnT>
                      <a:noFill/>
                    </a:lnT>
                    <a:lnB>
                      <a:noFill/>
                    </a:lnB>
                    <a:lnTlToBr>
                      <a:noFill/>
                    </a:lnTlToBr>
                    <a:lnBlToTr>
                      <a:noFill/>
                    </a:lnBlToTr>
                    <a:solidFill>
                      <a:schemeClr val="accent1">
                        <a:lumMod val="60000"/>
                        <a:lumOff val="40000"/>
                        <a:alpha val="5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255.255.255.0</a:t>
                      </a:r>
                    </a:p>
                  </a:txBody>
                  <a:tcPr horzOverflow="overflow">
                    <a:lnL>
                      <a:noFill/>
                    </a:lnL>
                    <a:lnR>
                      <a:noFill/>
                    </a:lnR>
                    <a:lnT>
                      <a:noFill/>
                    </a:lnT>
                    <a:lnB>
                      <a:noFill/>
                    </a:lnB>
                    <a:lnTlToBr>
                      <a:noFill/>
                    </a:lnTlToBr>
                    <a:lnBlToTr>
                      <a:noFill/>
                    </a:lnBlToTr>
                    <a:solidFill>
                      <a:schemeClr val="accent1">
                        <a:lumMod val="60000"/>
                        <a:lumOff val="40000"/>
                        <a:alpha val="5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a:t>
                      </a:r>
                    </a:p>
                  </a:txBody>
                  <a:tcPr horzOverflow="overflow">
                    <a:lnL>
                      <a:noFill/>
                    </a:lnL>
                    <a:lnR>
                      <a:noFill/>
                    </a:lnR>
                    <a:lnT>
                      <a:noFill/>
                    </a:lnT>
                    <a:lnB>
                      <a:noFill/>
                    </a:lnB>
                    <a:lnTlToBr>
                      <a:noFill/>
                    </a:lnTlToBr>
                    <a:lnBlToTr>
                      <a:noFill/>
                    </a:lnBlToTr>
                    <a:solidFill>
                      <a:schemeClr val="accent1">
                        <a:lumMod val="60000"/>
                        <a:lumOff val="40000"/>
                        <a:alpha val="5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eth0</a:t>
                      </a:r>
                      <a:endParaRPr kumimoji="0" lang="en-US" sz="1600" b="0" i="0" u="none" strike="noStrike" cap="none" normalizeH="0" baseline="0" dirty="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solidFill>
                      <a:schemeClr val="accent1">
                        <a:lumMod val="60000"/>
                        <a:lumOff val="40000"/>
                        <a:alpha val="50000"/>
                      </a:schemeClr>
                    </a:solidFill>
                  </a:tcPr>
                </a:tc>
              </a:tr>
              <a:tr h="266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149.76.12.0</a:t>
                      </a:r>
                    </a:p>
                  </a:txBody>
                  <a:tcP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255.255.255.0</a:t>
                      </a:r>
                    </a:p>
                  </a:txBody>
                  <a:tcP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149.76.1.12</a:t>
                      </a:r>
                    </a:p>
                  </a:txBody>
                  <a:tcP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fddi0</a:t>
                      </a:r>
                      <a:endParaRPr kumimoji="0" lang="en-US" sz="1600" b="0" i="0" u="none" strike="noStrike" cap="none" normalizeH="0" baseline="0" dirty="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noFill/>
                  </a:tcPr>
                </a:tc>
              </a:tr>
              <a:tr h="2555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a:t>
                      </a:r>
                    </a:p>
                  </a:txBody>
                  <a:tcP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a:t>
                      </a:r>
                    </a:p>
                  </a:txBody>
                  <a:tcP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a:t>
                      </a:r>
                    </a:p>
                  </a:txBody>
                  <a:tcP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a:t>
                      </a:r>
                    </a:p>
                  </a:txBody>
                  <a:tcPr horzOverflow="overflow">
                    <a:lnL>
                      <a:noFill/>
                    </a:lnL>
                    <a:lnR cap="flat">
                      <a:noFill/>
                    </a:lnR>
                    <a:lnT>
                      <a:noFill/>
                    </a:lnT>
                    <a:lnB>
                      <a:noFill/>
                    </a:lnB>
                    <a:lnTlToBr>
                      <a:noFill/>
                    </a:lnTlToBr>
                    <a:lnBlToTr>
                      <a:noFill/>
                    </a:lnBlToTr>
                    <a:noFill/>
                  </a:tcPr>
                </a:tc>
              </a:tr>
              <a:tr h="2682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0.0.0.0</a:t>
                      </a:r>
                    </a:p>
                  </a:txBody>
                  <a:tcP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0.0.0.0</a:t>
                      </a:r>
                    </a:p>
                  </a:txBody>
                  <a:tcPr horzOverflow="overflow">
                    <a:lnL>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149.76.1.2</a:t>
                      </a:r>
                    </a:p>
                  </a:txBody>
                  <a:tcPr horzOverflow="overflow">
                    <a:lnL>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fddi0</a:t>
                      </a:r>
                      <a:endParaRPr kumimoji="0" lang="en-US" sz="1600" b="0" i="0" u="none" strike="noStrike" cap="none" normalizeH="0" baseline="0" dirty="0" smtClean="0">
                        <a:ln>
                          <a:noFill/>
                        </a:ln>
                        <a:solidFill>
                          <a:schemeClr val="tx1"/>
                        </a:solidFill>
                        <a:effectLst/>
                        <a:latin typeface="Arial" charset="0"/>
                      </a:endParaRPr>
                    </a:p>
                  </a:txBody>
                  <a:tcPr horzOverflow="overflow">
                    <a:lnL>
                      <a:noFill/>
                    </a:lnL>
                    <a:lnR cap="flat">
                      <a:noFill/>
                    </a:lnR>
                    <a:lnT>
                      <a:noFill/>
                    </a:lnT>
                    <a:lnB cap="flat">
                      <a:noFill/>
                    </a:lnB>
                    <a:lnTlToBr>
                      <a:noFill/>
                    </a:lnTlToBr>
                    <a:lnBlToTr>
                      <a:noFill/>
                    </a:lnBlToTr>
                    <a:noFill/>
                  </a:tcPr>
                </a:tc>
              </a:tr>
            </a:tbl>
          </a:graphicData>
        </a:graphic>
      </p:graphicFrame>
      <p:pic>
        <p:nvPicPr>
          <p:cNvPr id="45093" name="Picture 83"/>
          <p:cNvPicPr>
            <a:picLocks noChangeAspect="1" noChangeArrowheads="1"/>
          </p:cNvPicPr>
          <p:nvPr/>
        </p:nvPicPr>
        <p:blipFill>
          <a:blip r:embed="rId3" cstate="print"/>
          <a:srcRect/>
          <a:stretch>
            <a:fillRect/>
          </a:stretch>
        </p:blipFill>
        <p:spPr bwMode="auto">
          <a:xfrm>
            <a:off x="4724400" y="381000"/>
            <a:ext cx="3276600" cy="3240088"/>
          </a:xfrm>
          <a:prstGeom prst="rect">
            <a:avLst/>
          </a:prstGeom>
          <a:noFill/>
          <a:ln w="9525">
            <a:noFill/>
            <a:miter lim="800000"/>
            <a:headEnd/>
            <a:tailEnd/>
          </a:ln>
        </p:spPr>
      </p:pic>
      <p:sp>
        <p:nvSpPr>
          <p:cNvPr id="6" name="Oval 5"/>
          <p:cNvSpPr/>
          <p:nvPr/>
        </p:nvSpPr>
        <p:spPr>
          <a:xfrm>
            <a:off x="5181600" y="1447800"/>
            <a:ext cx="838200" cy="533400"/>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216375" y="1723575"/>
            <a:ext cx="803425" cy="253916"/>
          </a:xfrm>
          <a:prstGeom prst="rect">
            <a:avLst/>
          </a:prstGeom>
          <a:noFill/>
        </p:spPr>
        <p:txBody>
          <a:bodyPr wrap="none" rtlCol="0">
            <a:spAutoFit/>
          </a:bodyPr>
          <a:lstStyle/>
          <a:p>
            <a:r>
              <a:rPr lang="en-US" sz="900" b="1" dirty="0" smtClean="0"/>
              <a:t>XXX</a:t>
            </a:r>
            <a:r>
              <a:rPr lang="en-US" sz="1000" dirty="0" smtClean="0"/>
              <a:t>   (1.4)</a:t>
            </a:r>
            <a:endParaRPr lang="en-US" sz="10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80"/>
          <p:cNvSpPr>
            <a:spLocks noGrp="1" noChangeArrowheads="1"/>
          </p:cNvSpPr>
          <p:nvPr>
            <p:ph type="title"/>
          </p:nvPr>
        </p:nvSpPr>
        <p:spPr/>
        <p:txBody>
          <a:bodyPr/>
          <a:lstStyle/>
          <a:p>
            <a:pPr eaLnBrk="1" hangingPunct="1"/>
            <a:r>
              <a:rPr lang="en-US" dirty="0" smtClean="0"/>
              <a:t>Route - Example</a:t>
            </a:r>
          </a:p>
        </p:txBody>
      </p:sp>
      <p:sp>
        <p:nvSpPr>
          <p:cNvPr id="45059" name="Rectangle 81"/>
          <p:cNvSpPr>
            <a:spLocks noGrp="1" noChangeArrowheads="1"/>
          </p:cNvSpPr>
          <p:nvPr>
            <p:ph type="body" sz="half" idx="1"/>
          </p:nvPr>
        </p:nvSpPr>
        <p:spPr>
          <a:xfrm>
            <a:off x="457200" y="1719263"/>
            <a:ext cx="3810000" cy="2166937"/>
          </a:xfrm>
        </p:spPr>
        <p:txBody>
          <a:bodyPr>
            <a:normAutofit lnSpcReduction="10000"/>
          </a:bodyPr>
          <a:lstStyle/>
          <a:p>
            <a:pPr eaLnBrk="1" hangingPunct="1">
              <a:lnSpc>
                <a:spcPct val="90000"/>
              </a:lnSpc>
            </a:pPr>
            <a:r>
              <a:rPr lang="en-US" sz="2200" dirty="0" smtClean="0"/>
              <a:t>Similar story for </a:t>
            </a:r>
            <a:r>
              <a:rPr lang="en-US" sz="2200" dirty="0" err="1" smtClean="0">
                <a:solidFill>
                  <a:srgbClr val="FF0000"/>
                </a:solidFill>
              </a:rPr>
              <a:t>niels</a:t>
            </a:r>
            <a:endParaRPr lang="en-US" sz="2200" dirty="0" smtClean="0">
              <a:solidFill>
                <a:srgbClr val="FF0000"/>
              </a:solidFill>
            </a:endParaRPr>
          </a:p>
          <a:p>
            <a:pPr eaLnBrk="1" hangingPunct="1">
              <a:lnSpc>
                <a:spcPct val="90000"/>
              </a:lnSpc>
            </a:pPr>
            <a:r>
              <a:rPr lang="en-US" sz="2200" dirty="0" smtClean="0"/>
              <a:t>Set up a table</a:t>
            </a:r>
          </a:p>
          <a:p>
            <a:pPr lvl="1" eaLnBrk="1" hangingPunct="1">
              <a:lnSpc>
                <a:spcPct val="90000"/>
              </a:lnSpc>
            </a:pPr>
            <a:r>
              <a:rPr lang="en-US" sz="2000" b="1" i="1" dirty="0" err="1">
                <a:solidFill>
                  <a:srgbClr val="FF0000"/>
                </a:solidFill>
              </a:rPr>
              <a:t>n</a:t>
            </a:r>
            <a:r>
              <a:rPr lang="en-US" sz="2000" b="1" i="1" dirty="0" err="1" smtClean="0">
                <a:solidFill>
                  <a:srgbClr val="FF0000"/>
                </a:solidFill>
              </a:rPr>
              <a:t>iels</a:t>
            </a:r>
            <a:r>
              <a:rPr lang="en-US" sz="2000" b="1" i="1" dirty="0" smtClean="0">
                <a:solidFill>
                  <a:srgbClr val="FF0000"/>
                </a:solidFill>
              </a:rPr>
              <a:t>’</a:t>
            </a:r>
            <a:r>
              <a:rPr lang="en-US" sz="2000" dirty="0" smtClean="0">
                <a:solidFill>
                  <a:srgbClr val="FF0000"/>
                </a:solidFill>
              </a:rPr>
              <a:t> </a:t>
            </a:r>
            <a:r>
              <a:rPr lang="en-US" sz="2000" dirty="0" smtClean="0"/>
              <a:t>router view</a:t>
            </a:r>
          </a:p>
          <a:p>
            <a:pPr lvl="2" eaLnBrk="1" hangingPunct="1">
              <a:lnSpc>
                <a:spcPct val="90000"/>
              </a:lnSpc>
            </a:pPr>
            <a:r>
              <a:rPr lang="en-US" sz="1900" dirty="0" smtClean="0"/>
              <a:t>Where is data to go?</a:t>
            </a:r>
          </a:p>
          <a:p>
            <a:pPr lvl="2" eaLnBrk="1" hangingPunct="1">
              <a:lnSpc>
                <a:spcPct val="90000"/>
              </a:lnSpc>
            </a:pPr>
            <a:r>
              <a:rPr lang="en-US" sz="1900" dirty="0" smtClean="0"/>
              <a:t>What subnet</a:t>
            </a:r>
          </a:p>
          <a:p>
            <a:pPr lvl="2" eaLnBrk="1" hangingPunct="1">
              <a:lnSpc>
                <a:spcPct val="90000"/>
              </a:lnSpc>
            </a:pPr>
            <a:r>
              <a:rPr lang="en-US" sz="1900" dirty="0" smtClean="0"/>
              <a:t>What gateway</a:t>
            </a:r>
          </a:p>
          <a:p>
            <a:pPr lvl="2" eaLnBrk="1" hangingPunct="1">
              <a:lnSpc>
                <a:spcPct val="90000"/>
              </a:lnSpc>
            </a:pPr>
            <a:r>
              <a:rPr lang="en-US" sz="1900" dirty="0" smtClean="0"/>
              <a:t>Which interface</a:t>
            </a:r>
          </a:p>
        </p:txBody>
      </p:sp>
      <p:graphicFrame>
        <p:nvGraphicFramePr>
          <p:cNvPr id="182354" name="Group 82"/>
          <p:cNvGraphicFramePr>
            <a:graphicFrameLocks noGrp="1"/>
          </p:cNvGraphicFramePr>
          <p:nvPr>
            <p:ph sz="half" idx="2"/>
            <p:extLst>
              <p:ext uri="{D42A27DB-BD31-4B8C-83A1-F6EECF244321}">
                <p14:modId xmlns:p14="http://schemas.microsoft.com/office/powerpoint/2010/main" val="2943048173"/>
              </p:ext>
            </p:extLst>
          </p:nvPr>
        </p:nvGraphicFramePr>
        <p:xfrm>
          <a:off x="457200" y="4000500"/>
          <a:ext cx="8229600" cy="2682240"/>
        </p:xfrm>
        <a:graphic>
          <a:graphicData uri="http://schemas.openxmlformats.org/drawingml/2006/table">
            <a:tbl>
              <a:tblPr/>
              <a:tblGrid>
                <a:gridCol w="1960563"/>
                <a:gridCol w="2549525"/>
                <a:gridCol w="1955800"/>
                <a:gridCol w="1763712"/>
              </a:tblGrid>
              <a:tr h="2682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Network</a:t>
                      </a:r>
                      <a:endParaRPr kumimoji="0" lang="en-US" sz="1600" b="0" i="0" u="none" strike="noStrike" cap="none" normalizeH="0" baseline="0" dirty="0" smtClean="0">
                        <a:ln>
                          <a:noFill/>
                        </a:ln>
                        <a:solidFill>
                          <a:schemeClr val="tx1"/>
                        </a:solidFill>
                        <a:effectLst/>
                        <a:latin typeface="Arial" charset="0"/>
                      </a:endParaRPr>
                    </a:p>
                  </a:txBody>
                  <a:tcPr horzOverflow="overflow">
                    <a:lnL cap="flat">
                      <a:noFill/>
                    </a:lnL>
                    <a:lnR>
                      <a:noFill/>
                    </a:lnR>
                    <a:lnT cap="fla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Netmask</a:t>
                      </a:r>
                      <a:endParaRPr kumimoji="0" lang="en-US" sz="1600" b="0" i="0" u="none" strike="noStrike" cap="none" normalizeH="0" baseline="0" smtClean="0">
                        <a:ln>
                          <a:noFill/>
                        </a:ln>
                        <a:solidFill>
                          <a:schemeClr val="tx1"/>
                        </a:solidFill>
                        <a:effectLst/>
                        <a:latin typeface="Arial" charset="0"/>
                      </a:endParaRPr>
                    </a:p>
                  </a:txBody>
                  <a:tcPr horzOverflow="overflow">
                    <a:lnL>
                      <a:noFill/>
                    </a:lnL>
                    <a:lnR>
                      <a:noFill/>
                    </a:lnR>
                    <a:lnT cap="fla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Gateway</a:t>
                      </a:r>
                      <a:endParaRPr kumimoji="0" lang="en-US" sz="1600" b="0" i="0" u="none" strike="noStrike" cap="none" normalizeH="0" baseline="0" smtClean="0">
                        <a:ln>
                          <a:noFill/>
                        </a:ln>
                        <a:solidFill>
                          <a:schemeClr val="tx1"/>
                        </a:solidFill>
                        <a:effectLst/>
                        <a:latin typeface="Arial" charset="0"/>
                      </a:endParaRPr>
                    </a:p>
                  </a:txBody>
                  <a:tcPr horzOverflow="overflow">
                    <a:lnL>
                      <a:noFill/>
                    </a:lnL>
                    <a:lnR>
                      <a:noFill/>
                    </a:lnR>
                    <a:lnT cap="fla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Interface</a:t>
                      </a:r>
                      <a:endParaRPr kumimoji="0" lang="en-US" sz="1600" b="0" i="0" u="none" strike="noStrike" cap="none" normalizeH="0" baseline="0" smtClean="0">
                        <a:ln>
                          <a:noFill/>
                        </a:ln>
                        <a:solidFill>
                          <a:schemeClr val="tx1"/>
                        </a:solidFill>
                        <a:effectLst/>
                        <a:latin typeface="Arial" charset="0"/>
                      </a:endParaRPr>
                    </a:p>
                  </a:txBody>
                  <a:tcPr horzOverflow="overflow">
                    <a:lnL>
                      <a:noFill/>
                    </a:lnL>
                    <a:lnR cap="flat">
                      <a:noFill/>
                    </a:lnR>
                    <a:lnT cap="flat">
                      <a:noFill/>
                    </a:lnT>
                    <a:lnB>
                      <a:noFill/>
                    </a:lnB>
                    <a:lnTlToBr>
                      <a:noFill/>
                    </a:lnTlToBr>
                    <a:lnBlToTr>
                      <a:noFill/>
                    </a:lnBlToTr>
                    <a:noFill/>
                  </a:tcPr>
                </a:tc>
              </a:tr>
              <a:tr h="266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149.76.1.0</a:t>
                      </a:r>
                    </a:p>
                  </a:txBody>
                  <a:tcP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255.255.255.0</a:t>
                      </a:r>
                    </a:p>
                  </a:txBody>
                  <a:tcP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a:t>
                      </a:r>
                    </a:p>
                  </a:txBody>
                  <a:tcP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Unicode MS" pitchFamily="34" charset="-128"/>
                        </a:rPr>
                        <a:t>fddi0</a:t>
                      </a:r>
                      <a:endParaRPr kumimoji="0" lang="en-US" sz="1600" b="0" i="0" u="none" strike="noStrike" cap="none" normalizeH="0" baseline="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noFill/>
                  </a:tcPr>
                </a:tc>
              </a:tr>
              <a:tr h="2682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149.76.2.0</a:t>
                      </a:r>
                    </a:p>
                  </a:txBody>
                  <a:tcP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255.255.255.0</a:t>
                      </a:r>
                    </a:p>
                  </a:txBody>
                  <a:tcP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149.76.1.2</a:t>
                      </a:r>
                    </a:p>
                  </a:txBody>
                  <a:tcP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Unicode MS" pitchFamily="34" charset="-128"/>
                        </a:rPr>
                        <a:t>fddi0</a:t>
                      </a:r>
                      <a:endParaRPr kumimoji="0" lang="en-US" sz="1600" b="0" i="0" u="none" strike="noStrike" cap="none" normalizeH="0" baseline="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noFill/>
                  </a:tcPr>
                </a:tc>
              </a:tr>
              <a:tr h="2682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a:t>
                      </a:r>
                    </a:p>
                  </a:txBody>
                  <a:tcP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a:t>
                      </a:r>
                    </a:p>
                  </a:txBody>
                  <a:tcP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a:t>
                      </a:r>
                    </a:p>
                  </a:txBody>
                  <a:tcP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a:t>
                      </a:r>
                    </a:p>
                  </a:txBody>
                  <a:tcPr horzOverflow="overflow">
                    <a:lnL>
                      <a:noFill/>
                    </a:lnL>
                    <a:lnR cap="flat">
                      <a:noFill/>
                    </a:lnR>
                    <a:lnT>
                      <a:noFill/>
                    </a:lnT>
                    <a:lnB>
                      <a:noFill/>
                    </a:lnB>
                    <a:lnTlToBr>
                      <a:noFill/>
                    </a:lnTlToBr>
                    <a:lnBlToTr>
                      <a:noFill/>
                    </a:lnBlToTr>
                    <a:noFill/>
                  </a:tcPr>
                </a:tc>
              </a:tr>
              <a:tr h="2682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149.76.4.0</a:t>
                      </a:r>
                    </a:p>
                  </a:txBody>
                  <a:tcP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255.255.255.0</a:t>
                      </a:r>
                    </a:p>
                  </a:txBody>
                  <a:tcP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149.76.1.4</a:t>
                      </a:r>
                    </a:p>
                  </a:txBody>
                  <a:tcP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fddi0</a:t>
                      </a:r>
                      <a:endParaRPr kumimoji="0" lang="en-US" sz="1600" b="0" i="0" u="none" strike="noStrike" cap="none" normalizeH="0" baseline="0" dirty="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noFill/>
                  </a:tcPr>
                </a:tc>
              </a:tr>
              <a:tr h="266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149.76.12.0</a:t>
                      </a:r>
                    </a:p>
                  </a:txBody>
                  <a:tcPr horzOverflow="overflow">
                    <a:lnL cap="flat">
                      <a:noFill/>
                    </a:lnL>
                    <a:lnR>
                      <a:noFill/>
                    </a:lnR>
                    <a:lnT>
                      <a:noFill/>
                    </a:lnT>
                    <a:lnB>
                      <a:noFill/>
                    </a:lnB>
                    <a:lnTlToBr>
                      <a:noFill/>
                    </a:lnTlToBr>
                    <a:lnBlToTr>
                      <a:noFill/>
                    </a:lnBlToTr>
                    <a:solidFill>
                      <a:schemeClr val="accent1">
                        <a:lumMod val="60000"/>
                        <a:lumOff val="40000"/>
                        <a:alpha val="5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255.255.255.0</a:t>
                      </a:r>
                    </a:p>
                  </a:txBody>
                  <a:tcPr horzOverflow="overflow">
                    <a:lnL>
                      <a:noFill/>
                    </a:lnL>
                    <a:lnR>
                      <a:noFill/>
                    </a:lnR>
                    <a:lnT>
                      <a:noFill/>
                    </a:lnT>
                    <a:lnB>
                      <a:noFill/>
                    </a:lnB>
                    <a:lnTlToBr>
                      <a:noFill/>
                    </a:lnTlToBr>
                    <a:lnBlToTr>
                      <a:noFill/>
                    </a:lnBlToTr>
                    <a:solidFill>
                      <a:schemeClr val="accent1">
                        <a:lumMod val="60000"/>
                        <a:lumOff val="40000"/>
                        <a:alpha val="5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a:t>
                      </a:r>
                    </a:p>
                  </a:txBody>
                  <a:tcPr horzOverflow="overflow">
                    <a:lnL>
                      <a:noFill/>
                    </a:lnL>
                    <a:lnR>
                      <a:noFill/>
                    </a:lnR>
                    <a:lnT>
                      <a:noFill/>
                    </a:lnT>
                    <a:lnB>
                      <a:noFill/>
                    </a:lnB>
                    <a:lnTlToBr>
                      <a:noFill/>
                    </a:lnTlToBr>
                    <a:lnBlToTr>
                      <a:noFill/>
                    </a:lnBlToTr>
                    <a:solidFill>
                      <a:schemeClr val="accent1">
                        <a:lumMod val="60000"/>
                        <a:lumOff val="40000"/>
                        <a:alpha val="5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eth0</a:t>
                      </a:r>
                      <a:endParaRPr kumimoji="0" lang="en-US" sz="1600" b="0" i="0" u="none" strike="noStrike" cap="none" normalizeH="0" baseline="0" dirty="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solidFill>
                      <a:schemeClr val="accent1">
                        <a:lumMod val="60000"/>
                        <a:lumOff val="40000"/>
                        <a:alpha val="50000"/>
                      </a:schemeClr>
                    </a:solidFill>
                  </a:tcPr>
                </a:tc>
              </a:tr>
              <a:tr h="2555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a:t>
                      </a:r>
                    </a:p>
                  </a:txBody>
                  <a:tcP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a:t>
                      </a:r>
                    </a:p>
                  </a:txBody>
                  <a:tcP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a:t>
                      </a:r>
                    </a:p>
                  </a:txBody>
                  <a:tcP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a:t>
                      </a:r>
                    </a:p>
                  </a:txBody>
                  <a:tcPr horzOverflow="overflow">
                    <a:lnL>
                      <a:noFill/>
                    </a:lnL>
                    <a:lnR cap="flat">
                      <a:noFill/>
                    </a:lnR>
                    <a:lnT>
                      <a:noFill/>
                    </a:lnT>
                    <a:lnB>
                      <a:noFill/>
                    </a:lnB>
                    <a:lnTlToBr>
                      <a:noFill/>
                    </a:lnTlToBr>
                    <a:lnBlToTr>
                      <a:noFill/>
                    </a:lnBlToTr>
                    <a:noFill/>
                  </a:tcPr>
                </a:tc>
              </a:tr>
              <a:tr h="2682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0.0.0.0</a:t>
                      </a:r>
                    </a:p>
                  </a:txBody>
                  <a:tcP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0.0.0.0</a:t>
                      </a:r>
                    </a:p>
                  </a:txBody>
                  <a:tcPr horzOverflow="overflow">
                    <a:lnL>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149.76.1.2</a:t>
                      </a:r>
                    </a:p>
                  </a:txBody>
                  <a:tcPr horzOverflow="overflow">
                    <a:lnL>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fddi0</a:t>
                      </a:r>
                      <a:endParaRPr kumimoji="0" lang="en-US" sz="1600" b="0" i="0" u="none" strike="noStrike" cap="none" normalizeH="0" baseline="0" dirty="0" smtClean="0">
                        <a:ln>
                          <a:noFill/>
                        </a:ln>
                        <a:solidFill>
                          <a:schemeClr val="tx1"/>
                        </a:solidFill>
                        <a:effectLst/>
                        <a:latin typeface="Arial" charset="0"/>
                      </a:endParaRPr>
                    </a:p>
                  </a:txBody>
                  <a:tcPr horzOverflow="overflow">
                    <a:lnL>
                      <a:noFill/>
                    </a:lnL>
                    <a:lnR cap="flat">
                      <a:noFill/>
                    </a:lnR>
                    <a:lnT>
                      <a:noFill/>
                    </a:lnT>
                    <a:lnB cap="flat">
                      <a:noFill/>
                    </a:lnB>
                    <a:lnTlToBr>
                      <a:noFill/>
                    </a:lnTlToBr>
                    <a:lnBlToTr>
                      <a:noFill/>
                    </a:lnBlToTr>
                    <a:noFill/>
                  </a:tcPr>
                </a:tc>
              </a:tr>
            </a:tbl>
          </a:graphicData>
        </a:graphic>
      </p:graphicFrame>
      <p:pic>
        <p:nvPicPr>
          <p:cNvPr id="45093" name="Picture 83"/>
          <p:cNvPicPr>
            <a:picLocks noChangeAspect="1" noChangeArrowheads="1"/>
          </p:cNvPicPr>
          <p:nvPr/>
        </p:nvPicPr>
        <p:blipFill>
          <a:blip r:embed="rId2" cstate="print"/>
          <a:srcRect/>
          <a:stretch>
            <a:fillRect/>
          </a:stretch>
        </p:blipFill>
        <p:spPr bwMode="auto">
          <a:xfrm>
            <a:off x="4724400" y="381000"/>
            <a:ext cx="3276600" cy="3240088"/>
          </a:xfrm>
          <a:prstGeom prst="rect">
            <a:avLst/>
          </a:prstGeom>
          <a:noFill/>
          <a:ln w="9525">
            <a:noFill/>
            <a:miter lim="800000"/>
            <a:headEnd/>
            <a:tailEnd/>
          </a:ln>
        </p:spPr>
      </p:pic>
      <p:sp>
        <p:nvSpPr>
          <p:cNvPr id="6" name="Oval 5"/>
          <p:cNvSpPr/>
          <p:nvPr/>
        </p:nvSpPr>
        <p:spPr>
          <a:xfrm>
            <a:off x="6553200" y="1371600"/>
            <a:ext cx="838200" cy="533400"/>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169270" y="1704023"/>
            <a:ext cx="803425" cy="253916"/>
          </a:xfrm>
          <a:prstGeom prst="rect">
            <a:avLst/>
          </a:prstGeom>
          <a:noFill/>
        </p:spPr>
        <p:txBody>
          <a:bodyPr wrap="none" rtlCol="0">
            <a:spAutoFit/>
          </a:bodyPr>
          <a:lstStyle/>
          <a:p>
            <a:r>
              <a:rPr lang="en-US" sz="900" b="1" dirty="0" smtClean="0"/>
              <a:t>XXX</a:t>
            </a:r>
            <a:r>
              <a:rPr lang="en-US" sz="1000" dirty="0" smtClean="0"/>
              <a:t>   (1.4)</a:t>
            </a:r>
            <a:endParaRPr lang="en-US" sz="1000"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title"/>
          </p:nvPr>
        </p:nvSpPr>
        <p:spPr/>
        <p:txBody>
          <a:bodyPr/>
          <a:lstStyle/>
          <a:p>
            <a:pPr eaLnBrk="1" hangingPunct="1"/>
            <a:r>
              <a:rPr lang="en-US" dirty="0" smtClean="0"/>
              <a:t>Route Command</a:t>
            </a:r>
          </a:p>
        </p:txBody>
      </p:sp>
      <p:sp>
        <p:nvSpPr>
          <p:cNvPr id="46083" name="Rectangle 5"/>
          <p:cNvSpPr>
            <a:spLocks noGrp="1" noChangeArrowheads="1"/>
          </p:cNvSpPr>
          <p:nvPr>
            <p:ph type="body" idx="1"/>
          </p:nvPr>
        </p:nvSpPr>
        <p:spPr/>
        <p:txBody>
          <a:bodyPr/>
          <a:lstStyle/>
          <a:p>
            <a:pPr eaLnBrk="1" hangingPunct="1"/>
            <a:r>
              <a:rPr lang="en-US" smtClean="0"/>
              <a:t>Windows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Routing- What is it?</a:t>
            </a:r>
          </a:p>
        </p:txBody>
      </p:sp>
      <p:sp>
        <p:nvSpPr>
          <p:cNvPr id="7171" name="Rectangle 3"/>
          <p:cNvSpPr>
            <a:spLocks noGrp="1" noChangeArrowheads="1"/>
          </p:cNvSpPr>
          <p:nvPr>
            <p:ph type="body" idx="1"/>
          </p:nvPr>
        </p:nvSpPr>
        <p:spPr>
          <a:xfrm>
            <a:off x="457200" y="1600200"/>
            <a:ext cx="8229600" cy="5257800"/>
          </a:xfrm>
        </p:spPr>
        <p:txBody>
          <a:bodyPr/>
          <a:lstStyle/>
          <a:p>
            <a:pPr eaLnBrk="1" hangingPunct="1">
              <a:lnSpc>
                <a:spcPct val="90000"/>
              </a:lnSpc>
            </a:pPr>
            <a:r>
              <a:rPr lang="en-US" sz="4000" dirty="0" smtClean="0"/>
              <a:t>Small networks typically use </a:t>
            </a:r>
            <a:r>
              <a:rPr lang="en-US" sz="4000" b="1" dirty="0" smtClean="0">
                <a:solidFill>
                  <a:srgbClr val="0066FF"/>
                </a:solidFill>
              </a:rPr>
              <a:t>manually</a:t>
            </a:r>
            <a:r>
              <a:rPr lang="en-US" sz="4000" b="1" dirty="0" smtClean="0"/>
              <a:t> </a:t>
            </a:r>
            <a:r>
              <a:rPr lang="en-US" sz="4000" dirty="0" smtClean="0"/>
              <a:t>configured routing tables</a:t>
            </a: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smtClean="0"/>
              <a:t>Route - Windows</a:t>
            </a:r>
          </a:p>
        </p:txBody>
      </p:sp>
      <p:sp>
        <p:nvSpPr>
          <p:cNvPr id="47107" name="Rectangle 3"/>
          <p:cNvSpPr>
            <a:spLocks noGrp="1" noChangeArrowheads="1"/>
          </p:cNvSpPr>
          <p:nvPr>
            <p:ph type="body" idx="1"/>
          </p:nvPr>
        </p:nvSpPr>
        <p:spPr/>
        <p:txBody>
          <a:bodyPr/>
          <a:lstStyle/>
          <a:p>
            <a:pPr eaLnBrk="1" hangingPunct="1"/>
            <a:r>
              <a:rPr lang="en-US" smtClean="0"/>
              <a:t>Command:</a:t>
            </a:r>
          </a:p>
          <a:p>
            <a:pPr lvl="1" eaLnBrk="1" hangingPunct="1"/>
            <a:r>
              <a:rPr lang="en-US" smtClean="0"/>
              <a:t>route print</a:t>
            </a:r>
          </a:p>
          <a:p>
            <a:pPr lvl="2" eaLnBrk="1" hangingPunct="1"/>
            <a:r>
              <a:rPr lang="en-US" smtClean="0"/>
              <a:t>Displays the content of the route table</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smtClean="0"/>
              <a:t>Route - Windows</a:t>
            </a:r>
          </a:p>
        </p:txBody>
      </p:sp>
      <p:sp>
        <p:nvSpPr>
          <p:cNvPr id="48131" name="Rectangle 5"/>
          <p:cNvSpPr>
            <a:spLocks noChangeArrowheads="1"/>
          </p:cNvSpPr>
          <p:nvPr/>
        </p:nvSpPr>
        <p:spPr bwMode="auto">
          <a:xfrm>
            <a:off x="533400" y="1600200"/>
            <a:ext cx="8229600" cy="2432050"/>
          </a:xfrm>
          <a:prstGeom prst="rect">
            <a:avLst/>
          </a:prstGeom>
          <a:noFill/>
          <a:ln w="9525">
            <a:noFill/>
            <a:miter lim="800000"/>
            <a:headEnd/>
            <a:tailEnd/>
          </a:ln>
        </p:spPr>
        <p:txBody>
          <a:bodyPr anchor="ctr">
            <a:spAutoFit/>
          </a:bodyPr>
          <a:lstStyle/>
          <a:p>
            <a:r>
              <a:rPr lang="en-US" sz="1400">
                <a:latin typeface="Courier New" pitchFamily="49" charset="0"/>
              </a:rPr>
              <a:t>C:/&gt; route print</a:t>
            </a:r>
          </a:p>
          <a:p>
            <a:endParaRPr lang="en-US" sz="1400">
              <a:latin typeface="Courier New" pitchFamily="49" charset="0"/>
            </a:endParaRPr>
          </a:p>
          <a:p>
            <a:r>
              <a:rPr lang="en-US" sz="1400">
                <a:latin typeface="Courier New" pitchFamily="49" charset="0"/>
              </a:rPr>
              <a:t>Network Address 	Netmask		Gateway Address 	Interface 	Metric</a:t>
            </a:r>
          </a:p>
          <a:p>
            <a:endParaRPr lang="en-US" sz="1400">
              <a:latin typeface="Courier New" pitchFamily="49" charset="0"/>
            </a:endParaRPr>
          </a:p>
          <a:p>
            <a:r>
              <a:rPr lang="en-US" sz="1400">
                <a:latin typeface="Courier New" pitchFamily="49" charset="0"/>
              </a:rPr>
              <a:t>0.0.0.0 		0.0.0.0 		157.57.8.1 	157.57.11.169 	1 </a:t>
            </a:r>
          </a:p>
          <a:p>
            <a:r>
              <a:rPr lang="en-US" sz="1400">
                <a:latin typeface="Courier New" pitchFamily="49" charset="0"/>
              </a:rPr>
              <a:t>127.0.0.0 	255.0.0.0 	127.0.0.1 	127.0.0.1 	1 </a:t>
            </a:r>
          </a:p>
          <a:p>
            <a:r>
              <a:rPr lang="en-US" sz="1400">
                <a:latin typeface="Courier New" pitchFamily="49" charset="0"/>
              </a:rPr>
              <a:t>157.57.8.0 	255.255.248.0 	157.57.11.169 	157.57.11.169 	1 </a:t>
            </a:r>
          </a:p>
          <a:p>
            <a:r>
              <a:rPr lang="en-US" sz="1400">
                <a:latin typeface="Courier New" pitchFamily="49" charset="0"/>
              </a:rPr>
              <a:t>157.57.11.169 	255.255.255.255 	127.0.0.1 	127.0.0.1 	1 </a:t>
            </a:r>
          </a:p>
          <a:p>
            <a:r>
              <a:rPr lang="en-US" sz="1400">
                <a:latin typeface="Courier New" pitchFamily="49" charset="0"/>
              </a:rPr>
              <a:t>157.57.255.255 	255.255.255.255 	157.57.11.169 	157.57.11.169 	1 </a:t>
            </a:r>
          </a:p>
          <a:p>
            <a:r>
              <a:rPr lang="en-US" sz="1400">
                <a:latin typeface="Courier New" pitchFamily="49" charset="0"/>
              </a:rPr>
              <a:t>224.0.0.0 	224.0.0.0 	157.57.11.169 	157.57.11.169 	1 </a:t>
            </a:r>
          </a:p>
          <a:p>
            <a:r>
              <a:rPr lang="en-US" sz="1400">
                <a:latin typeface="Courier New" pitchFamily="49" charset="0"/>
              </a:rPr>
              <a:t>255.255.255.255 	255.255.255.255 	157.57.11.169 	157.57.11.169 	1 </a:t>
            </a:r>
          </a:p>
        </p:txBody>
      </p:sp>
      <p:sp>
        <p:nvSpPr>
          <p:cNvPr id="48132" name="Rectangle 6"/>
          <p:cNvSpPr>
            <a:spLocks noChangeArrowheads="1"/>
          </p:cNvSpPr>
          <p:nvPr/>
        </p:nvSpPr>
        <p:spPr bwMode="auto">
          <a:xfrm>
            <a:off x="1981200" y="4453275"/>
            <a:ext cx="6477000" cy="2031325"/>
          </a:xfrm>
          <a:prstGeom prst="rect">
            <a:avLst/>
          </a:prstGeom>
          <a:noFill/>
          <a:ln w="9525">
            <a:noFill/>
            <a:miter lim="800000"/>
            <a:headEnd/>
            <a:tailEnd/>
          </a:ln>
        </p:spPr>
        <p:txBody>
          <a:bodyPr anchor="ctr">
            <a:spAutoFit/>
          </a:bodyPr>
          <a:lstStyle/>
          <a:p>
            <a:r>
              <a:rPr lang="en-US" sz="1400" b="1" dirty="0">
                <a:latin typeface="Courier New" pitchFamily="49" charset="0"/>
              </a:rPr>
              <a:t>Where:</a:t>
            </a:r>
          </a:p>
          <a:p>
            <a:r>
              <a:rPr lang="en-US" sz="1400" dirty="0">
                <a:latin typeface="Courier New" pitchFamily="49" charset="0"/>
              </a:rPr>
              <a:t>0.0.0.0 		is the default route </a:t>
            </a:r>
          </a:p>
          <a:p>
            <a:r>
              <a:rPr lang="en-US" sz="1400" dirty="0">
                <a:latin typeface="Courier New" pitchFamily="49" charset="0"/>
              </a:rPr>
              <a:t>127.0.0.0 	is the loopback </a:t>
            </a:r>
            <a:r>
              <a:rPr lang="en-US" sz="1400" dirty="0" smtClean="0">
                <a:latin typeface="Courier New" pitchFamily="49" charset="0"/>
              </a:rPr>
              <a:t>network address </a:t>
            </a:r>
          </a:p>
          <a:p>
            <a:r>
              <a:rPr lang="en-US" sz="1400" dirty="0" smtClean="0">
                <a:latin typeface="Courier New" pitchFamily="49" charset="0"/>
              </a:rPr>
              <a:t>127.0.0.1	is the loopback address (self)</a:t>
            </a:r>
            <a:endParaRPr lang="en-US" sz="1400" dirty="0">
              <a:latin typeface="Courier New" pitchFamily="49" charset="0"/>
            </a:endParaRPr>
          </a:p>
          <a:p>
            <a:r>
              <a:rPr lang="en-US" sz="1400" dirty="0">
                <a:latin typeface="Courier New" pitchFamily="49" charset="0"/>
              </a:rPr>
              <a:t>157.57.8.0 	is the local subnet address </a:t>
            </a:r>
          </a:p>
          <a:p>
            <a:r>
              <a:rPr lang="en-US" sz="1400" dirty="0">
                <a:latin typeface="Courier New" pitchFamily="49" charset="0"/>
              </a:rPr>
              <a:t>157.57.11.169 	is the network card address </a:t>
            </a:r>
          </a:p>
          <a:p>
            <a:r>
              <a:rPr lang="en-US" sz="1400" dirty="0">
                <a:latin typeface="Courier New" pitchFamily="49" charset="0"/>
              </a:rPr>
              <a:t>157.57.255.255 	is the subnet broadcast address </a:t>
            </a:r>
          </a:p>
          <a:p>
            <a:r>
              <a:rPr lang="en-US" sz="1400" dirty="0">
                <a:latin typeface="Courier New" pitchFamily="49" charset="0"/>
              </a:rPr>
              <a:t>224.0.0.0 	is the multicast address </a:t>
            </a:r>
          </a:p>
          <a:p>
            <a:r>
              <a:rPr lang="en-US" sz="1400" dirty="0">
                <a:latin typeface="Courier New" pitchFamily="49" charset="0"/>
              </a:rPr>
              <a:t>255.255.255.255 	is the limited broadcast address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smtClean="0"/>
              <a:t>Route - Windows</a:t>
            </a:r>
          </a:p>
        </p:txBody>
      </p:sp>
      <p:sp>
        <p:nvSpPr>
          <p:cNvPr id="49155" name="Rectangle 3"/>
          <p:cNvSpPr>
            <a:spLocks noGrp="1" noChangeArrowheads="1"/>
          </p:cNvSpPr>
          <p:nvPr>
            <p:ph type="body" idx="1"/>
          </p:nvPr>
        </p:nvSpPr>
        <p:spPr>
          <a:xfrm>
            <a:off x="457200" y="1719262"/>
            <a:ext cx="8458200" cy="4986337"/>
          </a:xfrm>
        </p:spPr>
        <p:txBody>
          <a:bodyPr/>
          <a:lstStyle/>
          <a:p>
            <a:pPr eaLnBrk="1" hangingPunct="1">
              <a:lnSpc>
                <a:spcPct val="80000"/>
              </a:lnSpc>
            </a:pPr>
            <a:r>
              <a:rPr lang="en-US" sz="1600" dirty="0" smtClean="0"/>
              <a:t>Netmask: </a:t>
            </a:r>
          </a:p>
          <a:p>
            <a:pPr lvl="1" eaLnBrk="1" hangingPunct="1">
              <a:lnSpc>
                <a:spcPct val="80000"/>
              </a:lnSpc>
            </a:pPr>
            <a:r>
              <a:rPr lang="en-US" sz="1400" dirty="0" smtClean="0"/>
              <a:t>Defines what portion of the Network Address must match for that route to be used. </a:t>
            </a:r>
          </a:p>
          <a:p>
            <a:pPr lvl="2" eaLnBrk="1" hangingPunct="1">
              <a:lnSpc>
                <a:spcPct val="80000"/>
              </a:lnSpc>
            </a:pPr>
            <a:r>
              <a:rPr lang="en-US" sz="1400" dirty="0" smtClean="0"/>
              <a:t>In binary a 1 is significant (must match) and a 0 need not match. </a:t>
            </a:r>
          </a:p>
          <a:p>
            <a:pPr lvl="1" eaLnBrk="1" hangingPunct="1">
              <a:lnSpc>
                <a:spcPct val="80000"/>
              </a:lnSpc>
            </a:pPr>
            <a:r>
              <a:rPr lang="en-US" sz="1400" dirty="0" smtClean="0"/>
              <a:t>For example, a 255.255.255.255 mask is used for a host entry. </a:t>
            </a:r>
          </a:p>
          <a:p>
            <a:pPr lvl="2" eaLnBrk="1" hangingPunct="1">
              <a:lnSpc>
                <a:spcPct val="80000"/>
              </a:lnSpc>
            </a:pPr>
            <a:r>
              <a:rPr lang="en-US" sz="1400" dirty="0" smtClean="0"/>
              <a:t>The 255s (all 1s) means that the destination address of the packet to be routed must exactly match the Network Address for this route to be used. </a:t>
            </a:r>
          </a:p>
          <a:p>
            <a:pPr lvl="1" eaLnBrk="1" hangingPunct="1">
              <a:lnSpc>
                <a:spcPct val="80000"/>
              </a:lnSpc>
            </a:pPr>
            <a:r>
              <a:rPr lang="en-US" sz="1400" dirty="0" smtClean="0"/>
              <a:t>For another example, Network Address 157.57.8.0 has a netmask of 255.255.248.0. </a:t>
            </a:r>
          </a:p>
          <a:p>
            <a:pPr lvl="2" eaLnBrk="1" hangingPunct="1">
              <a:lnSpc>
                <a:spcPct val="80000"/>
              </a:lnSpc>
            </a:pPr>
            <a:r>
              <a:rPr lang="en-US" sz="1400" dirty="0" smtClean="0"/>
              <a:t>This netmask means the first two octets must match exactly, the first 5 bits of the third octet must match (248=1111 1000) and the last octet does not matter. </a:t>
            </a:r>
          </a:p>
          <a:p>
            <a:pPr lvl="2" eaLnBrk="1" hangingPunct="1">
              <a:lnSpc>
                <a:spcPct val="80000"/>
              </a:lnSpc>
            </a:pPr>
            <a:r>
              <a:rPr lang="en-US" sz="1400" dirty="0" smtClean="0"/>
              <a:t>Since 8 in the decimal number system is equivalent to 0000 1000 in binary, a match would have to start with 00001. </a:t>
            </a:r>
          </a:p>
          <a:p>
            <a:pPr lvl="2" eaLnBrk="1" hangingPunct="1">
              <a:lnSpc>
                <a:spcPct val="80000"/>
              </a:lnSpc>
            </a:pPr>
            <a:r>
              <a:rPr lang="en-US" sz="1400" dirty="0" smtClean="0"/>
              <a:t>Thus, any address of 157.57 and the third octet of 8 through 15 (15=0000 1111) will use this route. </a:t>
            </a:r>
          </a:p>
          <a:p>
            <a:pPr lvl="2" eaLnBrk="1" hangingPunct="1">
              <a:lnSpc>
                <a:spcPct val="80000"/>
              </a:lnSpc>
            </a:pPr>
            <a:r>
              <a:rPr lang="en-US" sz="1400" dirty="0" smtClean="0"/>
              <a:t>This is a netmask for a subnet route and is therefore called the subnet mask. </a:t>
            </a:r>
          </a:p>
          <a:p>
            <a:pPr eaLnBrk="1" hangingPunct="1">
              <a:lnSpc>
                <a:spcPct val="80000"/>
              </a:lnSpc>
            </a:pPr>
            <a:r>
              <a:rPr lang="en-US" sz="1600" dirty="0" smtClean="0"/>
              <a:t>Gateway Address:</a:t>
            </a:r>
          </a:p>
          <a:p>
            <a:pPr lvl="1" eaLnBrk="1" hangingPunct="1">
              <a:lnSpc>
                <a:spcPct val="80000"/>
              </a:lnSpc>
            </a:pPr>
            <a:r>
              <a:rPr lang="en-US" sz="1400" dirty="0" smtClean="0"/>
              <a:t>The Gateway Address is where the packet needs to be sent. </a:t>
            </a:r>
          </a:p>
          <a:p>
            <a:pPr lvl="1" eaLnBrk="1" hangingPunct="1">
              <a:lnSpc>
                <a:spcPct val="80000"/>
              </a:lnSpc>
            </a:pPr>
            <a:r>
              <a:rPr lang="en-US" sz="1400" dirty="0" smtClean="0"/>
              <a:t>This can be the local network card or a gateway (router) on the local subnet. </a:t>
            </a:r>
          </a:p>
          <a:p>
            <a:pPr eaLnBrk="1" hangingPunct="1">
              <a:lnSpc>
                <a:spcPct val="80000"/>
              </a:lnSpc>
            </a:pPr>
            <a:r>
              <a:rPr lang="en-US" sz="1600" dirty="0" smtClean="0"/>
              <a:t>Interface:</a:t>
            </a:r>
          </a:p>
          <a:p>
            <a:pPr lvl="1" eaLnBrk="1" hangingPunct="1">
              <a:lnSpc>
                <a:spcPct val="80000"/>
              </a:lnSpc>
            </a:pPr>
            <a:r>
              <a:rPr lang="en-US" sz="1400" dirty="0" smtClean="0"/>
              <a:t>The Interface is the address of the network card over which the packet should be sent out. 127.0.0.1 is the software loopback address. </a:t>
            </a:r>
          </a:p>
          <a:p>
            <a:pPr eaLnBrk="1" hangingPunct="1">
              <a:lnSpc>
                <a:spcPct val="80000"/>
              </a:lnSpc>
            </a:pPr>
            <a:r>
              <a:rPr lang="en-US" sz="1600" dirty="0" smtClean="0"/>
              <a:t>Metric:</a:t>
            </a:r>
          </a:p>
          <a:p>
            <a:pPr lvl="1" eaLnBrk="1" hangingPunct="1">
              <a:lnSpc>
                <a:spcPct val="80000"/>
              </a:lnSpc>
            </a:pPr>
            <a:r>
              <a:rPr lang="en-US" sz="1400" dirty="0" smtClean="0"/>
              <a:t>The Metric is the number of hops to the destination. Anything on the local LAN is one hop and each router crossed after that is an additional hop. The Metric is used to determine the best route.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noChangeArrowheads="1"/>
          </p:cNvSpPr>
          <p:nvPr>
            <p:ph type="title"/>
          </p:nvPr>
        </p:nvSpPr>
        <p:spPr/>
        <p:txBody>
          <a:bodyPr/>
          <a:lstStyle/>
          <a:p>
            <a:pPr eaLnBrk="1" hangingPunct="1"/>
            <a:r>
              <a:rPr lang="en-US" dirty="0" smtClean="0"/>
              <a:t>Route Command</a:t>
            </a:r>
          </a:p>
        </p:txBody>
      </p:sp>
      <p:sp>
        <p:nvSpPr>
          <p:cNvPr id="51203" name="Rectangle 5"/>
          <p:cNvSpPr>
            <a:spLocks noGrp="1" noChangeArrowheads="1"/>
          </p:cNvSpPr>
          <p:nvPr>
            <p:ph type="body" idx="1"/>
          </p:nvPr>
        </p:nvSpPr>
        <p:spPr/>
        <p:txBody>
          <a:bodyPr/>
          <a:lstStyle/>
          <a:p>
            <a:pPr eaLnBrk="1" hangingPunct="1"/>
            <a:r>
              <a:rPr lang="en-US" smtClean="0"/>
              <a:t>Linux/Unix Family</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smtClean="0"/>
              <a:t>Route - Linux</a:t>
            </a:r>
          </a:p>
        </p:txBody>
      </p:sp>
      <p:sp>
        <p:nvSpPr>
          <p:cNvPr id="52227" name="Rectangle 3"/>
          <p:cNvSpPr>
            <a:spLocks noGrp="1" noChangeArrowheads="1"/>
          </p:cNvSpPr>
          <p:nvPr>
            <p:ph type="body" idx="1"/>
          </p:nvPr>
        </p:nvSpPr>
        <p:spPr/>
        <p:txBody>
          <a:bodyPr/>
          <a:lstStyle/>
          <a:p>
            <a:pPr eaLnBrk="1" hangingPunct="1"/>
            <a:r>
              <a:rPr lang="en-US" dirty="0" smtClean="0"/>
              <a:t>Command:</a:t>
            </a:r>
          </a:p>
          <a:p>
            <a:pPr lvl="1" eaLnBrk="1" hangingPunct="1"/>
            <a:r>
              <a:rPr lang="en-US" dirty="0" smtClean="0"/>
              <a:t>route …</a:t>
            </a:r>
          </a:p>
          <a:p>
            <a:pPr lvl="2" eaLnBrk="1" hangingPunct="1"/>
            <a:r>
              <a:rPr lang="en-US" dirty="0" smtClean="0"/>
              <a:t>Shows table</a:t>
            </a:r>
          </a:p>
          <a:p>
            <a:pPr lvl="1" eaLnBrk="1" hangingPunct="1"/>
            <a:r>
              <a:rPr lang="en-US" dirty="0" smtClean="0"/>
              <a:t>route … add …</a:t>
            </a:r>
          </a:p>
          <a:p>
            <a:pPr lvl="2" eaLnBrk="1" hangingPunct="1"/>
            <a:r>
              <a:rPr lang="en-US" dirty="0" smtClean="0"/>
              <a:t>Adds an element to the table</a:t>
            </a:r>
          </a:p>
          <a:p>
            <a:pPr lvl="1" eaLnBrk="1" hangingPunct="1"/>
            <a:r>
              <a:rPr lang="en-US" dirty="0" smtClean="0"/>
              <a:t>route … del …</a:t>
            </a:r>
          </a:p>
          <a:p>
            <a:pPr lvl="2" eaLnBrk="1" hangingPunct="1"/>
            <a:r>
              <a:rPr lang="en-US" dirty="0" smtClean="0"/>
              <a:t>Removes and element from the table</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smtClean="0"/>
              <a:t>Route - Linux</a:t>
            </a:r>
          </a:p>
        </p:txBody>
      </p:sp>
      <p:sp>
        <p:nvSpPr>
          <p:cNvPr id="53251" name="Rectangle 4"/>
          <p:cNvSpPr>
            <a:spLocks noChangeArrowheads="1"/>
          </p:cNvSpPr>
          <p:nvPr/>
        </p:nvSpPr>
        <p:spPr bwMode="auto">
          <a:xfrm>
            <a:off x="381000" y="1905000"/>
            <a:ext cx="8763000" cy="1793875"/>
          </a:xfrm>
          <a:prstGeom prst="rect">
            <a:avLst/>
          </a:prstGeom>
          <a:noFill/>
          <a:ln w="9525">
            <a:noFill/>
            <a:miter lim="800000"/>
            <a:headEnd/>
            <a:tailEnd/>
          </a:ln>
        </p:spPr>
        <p:txBody>
          <a:bodyPr anchor="ctr">
            <a:spAutoFit/>
          </a:bodyPr>
          <a:lstStyle/>
          <a:p>
            <a:r>
              <a:rPr lang="en-US" sz="1400" dirty="0" err="1">
                <a:latin typeface="Courier New" pitchFamily="49" charset="0"/>
              </a:rPr>
              <a:t>ajklinux</a:t>
            </a:r>
            <a:r>
              <a:rPr lang="en-US" sz="1400" dirty="0">
                <a:latin typeface="Courier New" pitchFamily="49" charset="0"/>
              </a:rPr>
              <a:t>:/</a:t>
            </a:r>
            <a:r>
              <a:rPr lang="en-US" sz="1400" dirty="0" err="1">
                <a:latin typeface="Courier New" pitchFamily="49" charset="0"/>
              </a:rPr>
              <a:t>etc</a:t>
            </a:r>
            <a:r>
              <a:rPr lang="en-US" sz="1400" dirty="0">
                <a:latin typeface="Courier New" pitchFamily="49" charset="0"/>
              </a:rPr>
              <a:t># route</a:t>
            </a:r>
          </a:p>
          <a:p>
            <a:endParaRPr lang="en-US" sz="1400" dirty="0">
              <a:latin typeface="Courier New" pitchFamily="49" charset="0"/>
            </a:endParaRPr>
          </a:p>
          <a:p>
            <a:r>
              <a:rPr lang="en-US" sz="1400" dirty="0">
                <a:latin typeface="Courier New" pitchFamily="49" charset="0"/>
              </a:rPr>
              <a:t>Kernel IP routing table</a:t>
            </a:r>
            <a:br>
              <a:rPr lang="en-US" sz="1400" dirty="0">
                <a:latin typeface="Courier New" pitchFamily="49" charset="0"/>
              </a:rPr>
            </a:br>
            <a:r>
              <a:rPr lang="en-US" sz="1400" dirty="0">
                <a:latin typeface="Courier New" pitchFamily="49" charset="0"/>
              </a:rPr>
              <a:t>Destination     Gateway         </a:t>
            </a:r>
            <a:r>
              <a:rPr lang="en-US" sz="1400" dirty="0" err="1">
                <a:latin typeface="Courier New" pitchFamily="49" charset="0"/>
              </a:rPr>
              <a:t>Genmask</a:t>
            </a:r>
            <a:r>
              <a:rPr lang="en-US" sz="1400" dirty="0">
                <a:latin typeface="Courier New" pitchFamily="49" charset="0"/>
              </a:rPr>
              <a:t>         Flags Metric Ref    Use </a:t>
            </a:r>
            <a:r>
              <a:rPr lang="en-US" sz="1400" dirty="0" err="1">
                <a:latin typeface="Courier New" pitchFamily="49" charset="0"/>
              </a:rPr>
              <a:t>Iface</a:t>
            </a:r>
            <a:r>
              <a:rPr lang="en-US" sz="1400" dirty="0">
                <a:latin typeface="Courier New" pitchFamily="49" charset="0"/>
              </a:rPr>
              <a:t/>
            </a:r>
            <a:br>
              <a:rPr lang="en-US" sz="1400" dirty="0">
                <a:latin typeface="Courier New" pitchFamily="49" charset="0"/>
              </a:rPr>
            </a:br>
            <a:r>
              <a:rPr lang="en-US" sz="1400" dirty="0">
                <a:latin typeface="Courier New" pitchFamily="49" charset="0"/>
              </a:rPr>
              <a:t>10.214.64.0     0.0.0.0         255.255.255.0   U     0      0        0 eth1</a:t>
            </a:r>
            <a:br>
              <a:rPr lang="en-US" sz="1400" dirty="0">
                <a:latin typeface="Courier New" pitchFamily="49" charset="0"/>
              </a:rPr>
            </a:br>
            <a:r>
              <a:rPr lang="en-US" sz="1400" dirty="0">
                <a:latin typeface="Courier New" pitchFamily="49" charset="0"/>
              </a:rPr>
              <a:t>192.168.1.0     0.0.0.0         255.255.255.0   U     0      0        0 eth0</a:t>
            </a:r>
            <a:br>
              <a:rPr lang="en-US" sz="1400" dirty="0">
                <a:latin typeface="Courier New" pitchFamily="49" charset="0"/>
              </a:rPr>
            </a:br>
            <a:r>
              <a:rPr lang="en-US" sz="1400" dirty="0">
                <a:latin typeface="Courier New" pitchFamily="49" charset="0"/>
              </a:rPr>
              <a:t>169.254.0.0     0.0.0.0         255.255.0.0     U     0      0        0 eth0</a:t>
            </a:r>
            <a:br>
              <a:rPr lang="en-US" sz="1400" dirty="0">
                <a:latin typeface="Courier New" pitchFamily="49" charset="0"/>
              </a:rPr>
            </a:br>
            <a:r>
              <a:rPr lang="en-US" sz="1400" dirty="0">
                <a:latin typeface="Courier New" pitchFamily="49" charset="0"/>
              </a:rPr>
              <a:t>0.0.0.0         220.224.98.99   0.0.0.0         UG    0      0        0 eth1  </a:t>
            </a:r>
          </a:p>
        </p:txBody>
      </p:sp>
      <p:graphicFrame>
        <p:nvGraphicFramePr>
          <p:cNvPr id="176257" name="Group 129"/>
          <p:cNvGraphicFramePr>
            <a:graphicFrameLocks noGrp="1"/>
          </p:cNvGraphicFramePr>
          <p:nvPr/>
        </p:nvGraphicFramePr>
        <p:xfrm>
          <a:off x="0" y="1447800"/>
          <a:ext cx="2214880" cy="606425"/>
        </p:xfrm>
        <a:graphic>
          <a:graphicData uri="http://schemas.openxmlformats.org/drawingml/2006/table">
            <a:tbl>
              <a:tblPr/>
              <a:tblGrid>
                <a:gridCol w="2006600"/>
                <a:gridCol w="208280"/>
              </a:tblGrid>
              <a:tr h="60642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Example 1</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a:noFill/>
                    </a:lnL>
                    <a:lnR cap="flat">
                      <a:noFill/>
                    </a:lnR>
                    <a:lnT cap="flat">
                      <a:noFill/>
                    </a:lnT>
                    <a:lnB cap="flat">
                      <a:noFill/>
                    </a:lnB>
                    <a:lnTlToBr>
                      <a:noFill/>
                    </a:lnTlToBr>
                    <a:lnBlToTr>
                      <a:noFill/>
                    </a:lnBlToTr>
                    <a:noFill/>
                  </a:tcPr>
                </a:tc>
              </a:tr>
            </a:tbl>
          </a:graphicData>
        </a:graphic>
      </p:graphicFrame>
      <p:graphicFrame>
        <p:nvGraphicFramePr>
          <p:cNvPr id="176266" name="Group 138"/>
          <p:cNvGraphicFramePr>
            <a:graphicFrameLocks noGrp="1"/>
          </p:cNvGraphicFramePr>
          <p:nvPr/>
        </p:nvGraphicFramePr>
        <p:xfrm>
          <a:off x="381000" y="4114800"/>
          <a:ext cx="8458200" cy="1814514"/>
        </p:xfrm>
        <a:graphic>
          <a:graphicData uri="http://schemas.openxmlformats.org/drawingml/2006/table">
            <a:tbl>
              <a:tblPr/>
              <a:tblGrid>
                <a:gridCol w="1427163"/>
                <a:gridCol w="1428750"/>
                <a:gridCol w="1949450"/>
                <a:gridCol w="762000"/>
                <a:gridCol w="833437"/>
                <a:gridCol w="609600"/>
                <a:gridCol w="546100"/>
                <a:gridCol w="901700"/>
              </a:tblGrid>
              <a:tr h="3635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ourier New" pitchFamily="49" charset="0"/>
                        </a:rPr>
                        <a:t>Destination</a:t>
                      </a:r>
                    </a:p>
                  </a:txBody>
                  <a:tcPr anchor="ctr" horzOverflow="overflow">
                    <a:lnL cap="flat">
                      <a:noFill/>
                    </a:lnL>
                    <a:lnR>
                      <a:noFill/>
                    </a:lnR>
                    <a:lnT cap="fla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Gateway</a:t>
                      </a:r>
                    </a:p>
                  </a:txBody>
                  <a:tcPr anchor="ctr" horzOverflow="overflow">
                    <a:lnL>
                      <a:noFill/>
                    </a:lnL>
                    <a:lnR>
                      <a:noFill/>
                    </a:lnR>
                    <a:lnT cap="fla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Genmask</a:t>
                      </a:r>
                    </a:p>
                  </a:txBody>
                  <a:tcPr anchor="ctr" horzOverflow="overflow">
                    <a:lnL>
                      <a:noFill/>
                    </a:lnL>
                    <a:lnR>
                      <a:noFill/>
                    </a:lnR>
                    <a:lnT cap="fla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Flags</a:t>
                      </a:r>
                    </a:p>
                  </a:txBody>
                  <a:tcPr anchor="ctr" horzOverflow="overflow">
                    <a:lnL>
                      <a:noFill/>
                    </a:lnL>
                    <a:lnR>
                      <a:noFill/>
                    </a:lnR>
                    <a:lnT cap="fla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Metric</a:t>
                      </a:r>
                    </a:p>
                  </a:txBody>
                  <a:tcPr anchor="ctr" horzOverflow="overflow">
                    <a:lnL>
                      <a:noFill/>
                    </a:lnL>
                    <a:lnR>
                      <a:noFill/>
                    </a:lnR>
                    <a:lnT cap="fla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Ref</a:t>
                      </a:r>
                    </a:p>
                  </a:txBody>
                  <a:tcPr anchor="ctr" horzOverflow="overflow">
                    <a:lnL>
                      <a:noFill/>
                    </a:lnL>
                    <a:lnR>
                      <a:noFill/>
                    </a:lnR>
                    <a:lnT cap="fla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Use</a:t>
                      </a:r>
                    </a:p>
                  </a:txBody>
                  <a:tcPr anchor="ctr" horzOverflow="overflow">
                    <a:lnL>
                      <a:noFill/>
                    </a:lnL>
                    <a:lnR>
                      <a:noFill/>
                    </a:lnR>
                    <a:lnT cap="fla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Iface</a:t>
                      </a:r>
                    </a:p>
                  </a:txBody>
                  <a:tcPr anchor="ctr" horzOverflow="overflow">
                    <a:lnL>
                      <a:noFill/>
                    </a:lnL>
                    <a:lnR cap="flat">
                      <a:noFill/>
                    </a:lnR>
                    <a:lnT cap="flat">
                      <a:noFill/>
                    </a:lnT>
                    <a:lnB>
                      <a:noFill/>
                    </a:lnB>
                    <a:lnTlToBr>
                      <a:noFill/>
                    </a:lnTlToBr>
                    <a:lnBlToTr>
                      <a:noFill/>
                    </a:lnBlToTr>
                    <a:noFill/>
                  </a:tcPr>
                </a:tc>
              </a:tr>
              <a:tr h="3619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ourier New" pitchFamily="49" charset="0"/>
                        </a:rPr>
                        <a:t>192.168.2.2</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a:t>
                      </a:r>
                    </a:p>
                  </a:txBody>
                  <a:tcPr anchor="ct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255.255.255.255</a:t>
                      </a:r>
                    </a:p>
                  </a:txBody>
                  <a:tcPr anchor="ct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UH</a:t>
                      </a:r>
                    </a:p>
                  </a:txBody>
                  <a:tcPr anchor="ct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0</a:t>
                      </a:r>
                    </a:p>
                  </a:txBody>
                  <a:tcPr anchor="ct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0</a:t>
                      </a:r>
                    </a:p>
                  </a:txBody>
                  <a:tcPr anchor="ct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0</a:t>
                      </a:r>
                    </a:p>
                  </a:txBody>
                  <a:tcPr anchor="ct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eth0</a:t>
                      </a:r>
                    </a:p>
                  </a:txBody>
                  <a:tcPr anchor="ctr" horzOverflow="overflow">
                    <a:lnL>
                      <a:noFill/>
                    </a:lnL>
                    <a:lnR cap="flat">
                      <a:noFill/>
                    </a:lnR>
                    <a:lnT>
                      <a:noFill/>
                    </a:lnT>
                    <a:lnB>
                      <a:noFill/>
                    </a:lnB>
                    <a:lnTlToBr>
                      <a:noFill/>
                    </a:lnTlToBr>
                    <a:lnBlToTr>
                      <a:noFill/>
                    </a:lnBlToTr>
                    <a:noFill/>
                  </a:tcPr>
                </a:tc>
              </a:tr>
              <a:tr h="3635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ourier New" pitchFamily="49" charset="0"/>
                        </a:rPr>
                        <a:t>192.168.2.0</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a:t>
                      </a:r>
                    </a:p>
                  </a:txBody>
                  <a:tcPr anchor="ct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255.255.255.0</a:t>
                      </a:r>
                    </a:p>
                  </a:txBody>
                  <a:tcPr anchor="ct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U</a:t>
                      </a:r>
                    </a:p>
                  </a:txBody>
                  <a:tcPr anchor="ct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0</a:t>
                      </a:r>
                    </a:p>
                  </a:txBody>
                  <a:tcPr anchor="ct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0</a:t>
                      </a:r>
                    </a:p>
                  </a:txBody>
                  <a:tcPr anchor="ct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0</a:t>
                      </a:r>
                    </a:p>
                  </a:txBody>
                  <a:tcPr anchor="ct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eth0</a:t>
                      </a:r>
                    </a:p>
                  </a:txBody>
                  <a:tcPr anchor="ctr" horzOverflow="overflow">
                    <a:lnL>
                      <a:noFill/>
                    </a:lnL>
                    <a:lnR cap="flat">
                      <a:noFill/>
                    </a:lnR>
                    <a:lnT>
                      <a:noFill/>
                    </a:lnT>
                    <a:lnB>
                      <a:noFill/>
                    </a:lnB>
                    <a:lnTlToBr>
                      <a:noFill/>
                    </a:lnTlToBr>
                    <a:lnBlToTr>
                      <a:noFill/>
                    </a:lnBlToTr>
                    <a:noFill/>
                  </a:tcPr>
                </a:tc>
              </a:tr>
              <a:tr h="3619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127.0.0.0</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a:t>
                      </a:r>
                    </a:p>
                  </a:txBody>
                  <a:tcPr anchor="ct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255.0.0.0</a:t>
                      </a:r>
                    </a:p>
                  </a:txBody>
                  <a:tcPr anchor="ct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U</a:t>
                      </a:r>
                    </a:p>
                  </a:txBody>
                  <a:tcPr anchor="ct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0</a:t>
                      </a:r>
                    </a:p>
                  </a:txBody>
                  <a:tcPr anchor="ct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0</a:t>
                      </a:r>
                    </a:p>
                  </a:txBody>
                  <a:tcPr anchor="ct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0</a:t>
                      </a:r>
                    </a:p>
                  </a:txBody>
                  <a:tcPr anchor="ct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lo</a:t>
                      </a:r>
                    </a:p>
                  </a:txBody>
                  <a:tcPr anchor="ctr" horzOverflow="overflow">
                    <a:lnL>
                      <a:noFill/>
                    </a:lnL>
                    <a:lnR cap="flat">
                      <a:noFill/>
                    </a:lnR>
                    <a:lnT>
                      <a:noFill/>
                    </a:lnT>
                    <a:lnB>
                      <a:noFill/>
                    </a:lnB>
                    <a:lnTlToBr>
                      <a:noFill/>
                    </a:lnTlToBr>
                    <a:lnBlToTr>
                      <a:noFill/>
                    </a:lnBlToTr>
                    <a:noFill/>
                  </a:tcPr>
                </a:tc>
              </a:tr>
              <a:tr h="3635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default</a:t>
                      </a:r>
                    </a:p>
                  </a:txBody>
                  <a:tcPr anchor="ct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192.168.2.1</a:t>
                      </a:r>
                    </a:p>
                  </a:txBody>
                  <a:tcPr anchor="ctr" horzOverflow="overflow">
                    <a:lnL>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UG</a:t>
                      </a:r>
                    </a:p>
                  </a:txBody>
                  <a:tcPr anchor="ctr" horzOverflow="overflow">
                    <a:lnL>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0</a:t>
                      </a:r>
                    </a:p>
                  </a:txBody>
                  <a:tcPr anchor="ctr" horzOverflow="overflow">
                    <a:lnL>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0</a:t>
                      </a:r>
                    </a:p>
                  </a:txBody>
                  <a:tcPr anchor="ctr" horzOverflow="overflow">
                    <a:lnL>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urier New" pitchFamily="49" charset="0"/>
                        </a:rPr>
                        <a:t>0</a:t>
                      </a:r>
                    </a:p>
                  </a:txBody>
                  <a:tcPr anchor="ctr" horzOverflow="overflow">
                    <a:lnL>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ourier New" pitchFamily="49" charset="0"/>
                        </a:rPr>
                        <a:t>eth0</a:t>
                      </a:r>
                    </a:p>
                  </a:txBody>
                  <a:tcPr anchor="ctr" horzOverflow="overflow">
                    <a:lnL>
                      <a:noFill/>
                    </a:lnL>
                    <a:lnR cap="flat">
                      <a:noFill/>
                    </a:lnR>
                    <a:lnT>
                      <a:noFill/>
                    </a:lnT>
                    <a:lnB cap="flat">
                      <a:noFill/>
                    </a:lnB>
                    <a:lnTlToBr>
                      <a:noFill/>
                    </a:lnTlToBr>
                    <a:lnBlToTr>
                      <a:noFill/>
                    </a:lnBlToTr>
                    <a:noFill/>
                  </a:tcPr>
                </a:tc>
              </a:tr>
            </a:tbl>
          </a:graphicData>
        </a:graphic>
      </p:graphicFrame>
      <p:graphicFrame>
        <p:nvGraphicFramePr>
          <p:cNvPr id="176254" name="Group 126"/>
          <p:cNvGraphicFramePr>
            <a:graphicFrameLocks noGrp="1"/>
          </p:cNvGraphicFramePr>
          <p:nvPr>
            <p:ph idx="1"/>
          </p:nvPr>
        </p:nvGraphicFramePr>
        <p:xfrm>
          <a:off x="0" y="3657600"/>
          <a:ext cx="2024380" cy="487680"/>
        </p:xfrm>
        <a:graphic>
          <a:graphicData uri="http://schemas.openxmlformats.org/drawingml/2006/table">
            <a:tbl>
              <a:tblPr/>
              <a:tblGrid>
                <a:gridCol w="1816100"/>
                <a:gridCol w="208280"/>
              </a:tblGrid>
              <a:tr h="3810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Example 2</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53299" name="Rectangle 128"/>
          <p:cNvSpPr>
            <a:spLocks noChangeArrowheads="1"/>
          </p:cNvSpPr>
          <p:nvPr/>
        </p:nvSpPr>
        <p:spPr bwMode="auto">
          <a:xfrm>
            <a:off x="152400" y="5915025"/>
            <a:ext cx="1739900" cy="942975"/>
          </a:xfrm>
          <a:prstGeom prst="rect">
            <a:avLst/>
          </a:prstGeom>
          <a:noFill/>
          <a:ln w="9525">
            <a:noFill/>
            <a:miter lim="800000"/>
            <a:headEnd/>
            <a:tailEnd/>
          </a:ln>
        </p:spPr>
        <p:txBody>
          <a:bodyPr wrap="none" anchor="ctr">
            <a:spAutoFit/>
          </a:bodyPr>
          <a:lstStyle/>
          <a:p>
            <a:r>
              <a:rPr lang="en-US" sz="1400" dirty="0"/>
              <a:t>U - Route is up </a:t>
            </a:r>
          </a:p>
          <a:p>
            <a:r>
              <a:rPr lang="en-US" sz="1400" dirty="0"/>
              <a:t>H - Target is a host </a:t>
            </a:r>
          </a:p>
          <a:p>
            <a:r>
              <a:rPr lang="en-US" sz="1400" dirty="0"/>
              <a:t>G - Use gateway </a:t>
            </a:r>
          </a:p>
          <a:p>
            <a:pPr eaLnBrk="0" hangingPunct="0"/>
            <a:endParaRPr lang="en-US" sz="1400"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Route Commands</a:t>
            </a:r>
            <a:endParaRPr lang="en-US" dirty="0"/>
          </a:p>
        </p:txBody>
      </p:sp>
      <p:sp>
        <p:nvSpPr>
          <p:cNvPr id="5" name="Text Placeholder 4"/>
          <p:cNvSpPr>
            <a:spLocks noGrp="1"/>
          </p:cNvSpPr>
          <p:nvPr>
            <p:ph type="body" idx="1"/>
          </p:nvPr>
        </p:nvSpPr>
        <p:spPr/>
        <p:txBody>
          <a:bodyPr/>
          <a:lstStyle/>
          <a:p>
            <a:r>
              <a:rPr lang="en-US" dirty="0" smtClean="0"/>
              <a:t>Commercial devices</a:t>
            </a:r>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smtClean="0"/>
              <a:t>Route - Commercial</a:t>
            </a:r>
          </a:p>
        </p:txBody>
      </p:sp>
      <p:sp>
        <p:nvSpPr>
          <p:cNvPr id="54275" name="Rectangle 3"/>
          <p:cNvSpPr>
            <a:spLocks noGrp="1" noChangeArrowheads="1"/>
          </p:cNvSpPr>
          <p:nvPr>
            <p:ph type="body" idx="1"/>
          </p:nvPr>
        </p:nvSpPr>
        <p:spPr/>
        <p:txBody>
          <a:bodyPr/>
          <a:lstStyle/>
          <a:p>
            <a:pPr eaLnBrk="1" hangingPunct="1"/>
            <a:r>
              <a:rPr lang="en-US" dirty="0" smtClean="0"/>
              <a:t>Will vary by manufacturer</a:t>
            </a:r>
          </a:p>
          <a:p>
            <a:pPr eaLnBrk="1" hangingPunct="1"/>
            <a:r>
              <a:rPr lang="en-US" dirty="0" smtClean="0"/>
              <a:t>Typical Interface:</a:t>
            </a:r>
          </a:p>
          <a:p>
            <a:pPr lvl="1" eaLnBrk="1" hangingPunct="1"/>
            <a:r>
              <a:rPr lang="en-US" dirty="0" smtClean="0"/>
              <a:t>Telenet – via a network connection</a:t>
            </a:r>
          </a:p>
          <a:p>
            <a:pPr lvl="2" eaLnBrk="1" hangingPunct="1"/>
            <a:r>
              <a:rPr lang="en-US" dirty="0" smtClean="0"/>
              <a:t>What are pros and cons?</a:t>
            </a:r>
          </a:p>
          <a:p>
            <a:pPr lvl="1" eaLnBrk="1" hangingPunct="1"/>
            <a:r>
              <a:rPr lang="en-US" dirty="0" smtClean="0"/>
              <a:t>Serial port – via a phyiscal cable</a:t>
            </a:r>
          </a:p>
          <a:p>
            <a:pPr lvl="2" eaLnBrk="1" hangingPunct="1"/>
            <a:r>
              <a:rPr lang="en-US" dirty="0" smtClean="0"/>
              <a:t>What are pros and cons?</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smtClean="0"/>
              <a:t>Route - Commercial</a:t>
            </a:r>
          </a:p>
        </p:txBody>
      </p:sp>
      <p:sp>
        <p:nvSpPr>
          <p:cNvPr id="55299" name="Rectangle 3"/>
          <p:cNvSpPr>
            <a:spLocks noGrp="1" noChangeArrowheads="1"/>
          </p:cNvSpPr>
          <p:nvPr>
            <p:ph type="body" sz="half" idx="1"/>
          </p:nvPr>
        </p:nvSpPr>
        <p:spPr>
          <a:xfrm>
            <a:off x="0" y="1371600"/>
            <a:ext cx="7467600" cy="719138"/>
          </a:xfrm>
        </p:spPr>
        <p:txBody>
          <a:bodyPr/>
          <a:lstStyle/>
          <a:p>
            <a:pPr eaLnBrk="1" hangingPunct="1">
              <a:lnSpc>
                <a:spcPct val="80000"/>
              </a:lnSpc>
            </a:pPr>
            <a:r>
              <a:rPr lang="en-US" sz="2200" smtClean="0"/>
              <a:t>CISCO</a:t>
            </a:r>
          </a:p>
          <a:p>
            <a:pPr lvl="1" eaLnBrk="1" hangingPunct="1">
              <a:lnSpc>
                <a:spcPct val="80000"/>
              </a:lnSpc>
            </a:pPr>
            <a:r>
              <a:rPr lang="en-US" sz="2000" smtClean="0"/>
              <a:t>IOS – Command Summary:</a:t>
            </a:r>
          </a:p>
          <a:p>
            <a:pPr lvl="1" eaLnBrk="1" hangingPunct="1">
              <a:lnSpc>
                <a:spcPct val="80000"/>
              </a:lnSpc>
            </a:pPr>
            <a:endParaRPr lang="en-US" sz="2000" smtClean="0"/>
          </a:p>
        </p:txBody>
      </p:sp>
      <p:graphicFrame>
        <p:nvGraphicFramePr>
          <p:cNvPr id="187486" name="Group 94"/>
          <p:cNvGraphicFramePr>
            <a:graphicFrameLocks noGrp="1"/>
          </p:cNvGraphicFramePr>
          <p:nvPr>
            <p:ph sz="half" idx="2"/>
          </p:nvPr>
        </p:nvGraphicFramePr>
        <p:xfrm>
          <a:off x="381000" y="2286000"/>
          <a:ext cx="8763000" cy="4183064"/>
        </p:xfrm>
        <a:graphic>
          <a:graphicData uri="http://schemas.openxmlformats.org/drawingml/2006/table">
            <a:tbl>
              <a:tblPr/>
              <a:tblGrid>
                <a:gridCol w="2590800"/>
                <a:gridCol w="6172200"/>
              </a:tblGrid>
              <a:tr h="6207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Router&gt;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 User EXEC mode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91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Router#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 Privileged EXEC mode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42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Router(config)#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 Configuration mode (notice the # sign indicates this is only accessible at privileged EXEC mode.)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91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Router(config-if)#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 Interface level within configuration mode.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91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Router(config-router)#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 Routing engine level within configuration mode.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07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Router(config-line)#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 Line level (vty, tty, async) within configuration mode.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smtClean="0"/>
              <a:t>Cisco IOS Commands</a:t>
            </a:r>
          </a:p>
        </p:txBody>
      </p:sp>
      <p:sp>
        <p:nvSpPr>
          <p:cNvPr id="56323" name="Rectangle 3"/>
          <p:cNvSpPr>
            <a:spLocks noGrp="1" noChangeArrowheads="1"/>
          </p:cNvSpPr>
          <p:nvPr>
            <p:ph type="body" idx="1"/>
          </p:nvPr>
        </p:nvSpPr>
        <p:spPr>
          <a:xfrm>
            <a:off x="457200" y="1719263"/>
            <a:ext cx="8534400" cy="4411662"/>
          </a:xfrm>
        </p:spPr>
        <p:txBody>
          <a:bodyPr/>
          <a:lstStyle/>
          <a:p>
            <a:pPr eaLnBrk="1" hangingPunct="1"/>
            <a:r>
              <a:rPr lang="en-US" dirty="0" smtClean="0"/>
              <a:t>For example CLI IOS tutorial see: </a:t>
            </a:r>
          </a:p>
          <a:p>
            <a:pPr lvl="1" eaLnBrk="1" hangingPunct="1"/>
            <a:r>
              <a:rPr lang="en-US" sz="2000" dirty="0" smtClean="0">
                <a:hlinkClick r:id="rId2"/>
              </a:rPr>
              <a:t>http://www.cisco.com/c/en/us/td/docs/ios/fundamentals/configuration/guide/15_1s/cf_15_1s_book/cf_cli-basics.pdf</a:t>
            </a:r>
            <a:endParaRPr lang="en-US" sz="2000" dirty="0" smtClean="0"/>
          </a:p>
          <a:p>
            <a:pPr lvl="1" eaLnBrk="1" hangingPunct="1"/>
            <a:r>
              <a:rPr lang="en-US" sz="2000" dirty="0" smtClean="0"/>
              <a:t>Cut and paste to a browser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Routing- What is it?</a:t>
            </a:r>
          </a:p>
        </p:txBody>
      </p:sp>
      <p:sp>
        <p:nvSpPr>
          <p:cNvPr id="7171" name="Rectangle 3"/>
          <p:cNvSpPr>
            <a:spLocks noGrp="1" noChangeArrowheads="1"/>
          </p:cNvSpPr>
          <p:nvPr>
            <p:ph type="body" idx="1"/>
          </p:nvPr>
        </p:nvSpPr>
        <p:spPr>
          <a:xfrm>
            <a:off x="457200" y="1600200"/>
            <a:ext cx="8229600" cy="5257800"/>
          </a:xfrm>
        </p:spPr>
        <p:txBody>
          <a:bodyPr/>
          <a:lstStyle/>
          <a:p>
            <a:pPr eaLnBrk="1" hangingPunct="1">
              <a:lnSpc>
                <a:spcPct val="90000"/>
              </a:lnSpc>
            </a:pPr>
            <a:r>
              <a:rPr lang="en-US" sz="3200" dirty="0" smtClean="0"/>
              <a:t>Large networks:</a:t>
            </a:r>
          </a:p>
          <a:p>
            <a:pPr lvl="1" eaLnBrk="1" hangingPunct="1">
              <a:lnSpc>
                <a:spcPct val="90000"/>
              </a:lnSpc>
            </a:pPr>
            <a:r>
              <a:rPr lang="en-US" sz="2800" dirty="0" smtClean="0"/>
              <a:t>Complex topologies that change constantly</a:t>
            </a:r>
          </a:p>
          <a:p>
            <a:pPr lvl="1" eaLnBrk="1" hangingPunct="1">
              <a:lnSpc>
                <a:spcPct val="90000"/>
              </a:lnSpc>
            </a:pPr>
            <a:r>
              <a:rPr lang="en-US" sz="2400" dirty="0" smtClean="0"/>
              <a:t>Manual construction and maintenance of routing tables difficult</a:t>
            </a:r>
          </a:p>
          <a:p>
            <a:pPr lvl="2" eaLnBrk="1" hangingPunct="1">
              <a:lnSpc>
                <a:spcPct val="90000"/>
              </a:lnSpc>
            </a:pPr>
            <a:r>
              <a:rPr lang="en-US" sz="2000" dirty="0" smtClean="0"/>
              <a:t>Note: Most of the Public Switched Telephone Network (PSTN) uses pre-computed routing tables</a:t>
            </a:r>
          </a:p>
          <a:p>
            <a:pPr lvl="3" eaLnBrk="1" hangingPunct="1">
              <a:lnSpc>
                <a:spcPct val="90000"/>
              </a:lnSpc>
            </a:pPr>
            <a:r>
              <a:rPr lang="en-US" sz="1800" dirty="0" smtClean="0"/>
              <a:t>Fallback routes if the most direct route becomes blocked</a:t>
            </a:r>
          </a:p>
          <a:p>
            <a:pPr eaLnBrk="1" hangingPunct="1">
              <a:lnSpc>
                <a:spcPct val="90000"/>
              </a:lnSpc>
            </a:pPr>
            <a:r>
              <a:rPr lang="en-US" sz="3200" dirty="0" smtClean="0"/>
              <a:t>Dynamic routing attempts to solve this problem</a:t>
            </a:r>
          </a:p>
          <a:p>
            <a:pPr lvl="1" eaLnBrk="1" hangingPunct="1">
              <a:lnSpc>
                <a:spcPct val="90000"/>
              </a:lnSpc>
            </a:pPr>
            <a:r>
              <a:rPr lang="en-US" sz="2400" dirty="0" smtClean="0"/>
              <a:t>Constructs routing tables </a:t>
            </a:r>
            <a:r>
              <a:rPr lang="en-US" sz="2400" b="1" dirty="0" smtClean="0">
                <a:solidFill>
                  <a:srgbClr val="0066FF"/>
                </a:solidFill>
              </a:rPr>
              <a:t>automatically</a:t>
            </a:r>
          </a:p>
          <a:p>
            <a:pPr lvl="1" eaLnBrk="1" hangingPunct="1">
              <a:lnSpc>
                <a:spcPct val="90000"/>
              </a:lnSpc>
            </a:pPr>
            <a:r>
              <a:rPr lang="en-US" sz="2400" dirty="0" smtClean="0"/>
              <a:t>Based on information carried by routing protocols</a:t>
            </a:r>
          </a:p>
          <a:p>
            <a:pPr lvl="1" eaLnBrk="1" hangingPunct="1">
              <a:lnSpc>
                <a:spcPct val="90000"/>
              </a:lnSpc>
            </a:pPr>
            <a:r>
              <a:rPr lang="en-US" sz="2400" dirty="0" smtClean="0"/>
              <a:t>Allows the network to act nearly autonomously</a:t>
            </a:r>
          </a:p>
          <a:p>
            <a:pPr lvl="2" eaLnBrk="1" hangingPunct="1">
              <a:lnSpc>
                <a:spcPct val="90000"/>
              </a:lnSpc>
            </a:pPr>
            <a:r>
              <a:rPr lang="en-US" sz="2100" dirty="0" smtClean="0"/>
              <a:t>Avoiding network failures and blockages</a:t>
            </a: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Router Quiz</a:t>
            </a:r>
            <a:endParaRPr lang="en-US" dirty="0"/>
          </a:p>
        </p:txBody>
      </p:sp>
      <p:sp>
        <p:nvSpPr>
          <p:cNvPr id="5" name="Text Placeholder 4"/>
          <p:cNvSpPr>
            <a:spLocks noGrp="1"/>
          </p:cNvSpPr>
          <p:nvPr>
            <p:ph type="body" idx="1"/>
          </p:nvPr>
        </p:nvSpPr>
        <p:spPr/>
        <p:txBody>
          <a:bodyPr/>
          <a:lstStyle/>
          <a:p>
            <a:endParaRPr lang="en-US"/>
          </a:p>
        </p:txBody>
      </p:sp>
    </p:spTree>
    <p:custDataLst>
      <p:tags r:id="rId1"/>
    </p:custData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7543800" cy="1295400"/>
          </a:xfrm>
        </p:spPr>
        <p:txBody>
          <a:bodyPr/>
          <a:lstStyle/>
          <a:p>
            <a:r>
              <a:rPr lang="en-US" dirty="0" smtClean="0"/>
              <a:t>Routers:</a:t>
            </a:r>
            <a:endParaRPr lang="en-US" dirty="0"/>
          </a:p>
        </p:txBody>
      </p:sp>
      <p:sp>
        <p:nvSpPr>
          <p:cNvPr id="3" name="TPAnswers"/>
          <p:cNvSpPr>
            <a:spLocks noGrp="1"/>
          </p:cNvSpPr>
          <p:nvPr>
            <p:ph type="body" idx="1"/>
            <p:custDataLst>
              <p:tags r:id="rId3"/>
            </p:custDataLst>
          </p:nvPr>
        </p:nvSpPr>
        <p:spPr>
          <a:xfrm>
            <a:off x="457200" y="1600200"/>
            <a:ext cx="4114800" cy="4411662"/>
          </a:xfrm>
        </p:spPr>
        <p:txBody>
          <a:bodyPr>
            <a:normAutofit fontScale="85000" lnSpcReduction="20000"/>
          </a:bodyPr>
          <a:lstStyle/>
          <a:p>
            <a:pPr marL="514350" indent="-514350">
              <a:spcAft>
                <a:spcPts val="0"/>
              </a:spcAft>
              <a:buFont typeface="Wingdings" pitchFamily="2" charset="2"/>
              <a:buAutoNum type="arabicPeriod"/>
            </a:pPr>
            <a:r>
              <a:rPr lang="en-US" sz="3200" dirty="0" smtClean="0"/>
              <a:t>Block all unwanted data</a:t>
            </a:r>
          </a:p>
          <a:p>
            <a:pPr marL="514350" indent="-514350">
              <a:spcAft>
                <a:spcPts val="0"/>
              </a:spcAft>
              <a:buFont typeface="Wingdings" pitchFamily="2" charset="2"/>
              <a:buAutoNum type="arabicPeriod"/>
            </a:pPr>
            <a:r>
              <a:rPr lang="en-US" sz="3200" dirty="0" smtClean="0"/>
              <a:t>Pass data where it is needed</a:t>
            </a:r>
          </a:p>
          <a:p>
            <a:pPr marL="514350" indent="-514350">
              <a:spcAft>
                <a:spcPts val="0"/>
              </a:spcAft>
              <a:buFont typeface="Wingdings" pitchFamily="2" charset="2"/>
              <a:buAutoNum type="arabicPeriod"/>
            </a:pPr>
            <a:r>
              <a:rPr lang="en-US" sz="3200" dirty="0" smtClean="0"/>
              <a:t>Ignore data if it doesn’t know its destination</a:t>
            </a:r>
          </a:p>
          <a:p>
            <a:pPr marL="514350" indent="-514350">
              <a:spcAft>
                <a:spcPts val="0"/>
              </a:spcAft>
              <a:buFont typeface="Wingdings" pitchFamily="2" charset="2"/>
              <a:buAutoNum type="arabicPeriod"/>
            </a:pPr>
            <a:r>
              <a:rPr lang="en-US" sz="3200" dirty="0" smtClean="0"/>
              <a:t>All of the above</a:t>
            </a:r>
          </a:p>
          <a:p>
            <a:pPr marL="514350" indent="-514350">
              <a:spcAft>
                <a:spcPts val="0"/>
              </a:spcAft>
              <a:buFont typeface="Wingdings" pitchFamily="2" charset="2"/>
              <a:buAutoNum type="arabicPeriod"/>
            </a:pPr>
            <a:r>
              <a:rPr lang="en-US" sz="3200" dirty="0" smtClean="0"/>
              <a:t>1 and 2 above</a:t>
            </a:r>
          </a:p>
          <a:p>
            <a:pPr marL="514350" indent="-514350">
              <a:spcAft>
                <a:spcPts val="0"/>
              </a:spcAft>
              <a:buFont typeface="Wingdings" pitchFamily="2" charset="2"/>
              <a:buAutoNum type="arabicPeriod"/>
            </a:pPr>
            <a:r>
              <a:rPr lang="en-US" sz="3200" dirty="0" smtClean="0"/>
              <a:t>2 and 3 above</a:t>
            </a:r>
          </a:p>
          <a:p>
            <a:pPr marL="514350" indent="-514350">
              <a:spcAft>
                <a:spcPts val="0"/>
              </a:spcAft>
              <a:buFont typeface="Wingdings" pitchFamily="2" charset="2"/>
              <a:buAutoNum type="arabicPeriod"/>
            </a:pPr>
            <a:r>
              <a:rPr lang="en-US" sz="3200" dirty="0" smtClean="0"/>
              <a:t>1 and 3 above</a:t>
            </a:r>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3307667360"/>
              </p:ext>
            </p:extLst>
          </p:nvPr>
        </p:nvGraphicFramePr>
        <p:xfrm>
          <a:off x="4508500" y="1600200"/>
          <a:ext cx="4572000" cy="5143500"/>
        </p:xfrm>
        <a:graphic>
          <a:graphicData uri="http://schemas.openxmlformats.org/presentationml/2006/ole">
            <mc:AlternateContent xmlns:mc="http://schemas.openxmlformats.org/markup-compatibility/2006">
              <mc:Choice xmlns:v="urn:schemas-microsoft-com:vml" Requires="v">
                <p:oleObj spid="_x0000_s87081" name="Chart" r:id="rId8" imgW="4572034" imgH="5143584" progId="MSGraph.Chart.8">
                  <p:embed followColorScheme="full"/>
                </p:oleObj>
              </mc:Choice>
              <mc:Fallback>
                <p:oleObj name="Chart" r:id="rId8" imgW="4572034" imgH="5143584" progId="MSGraph.Chart.8">
                  <p:embed followColorScheme="full"/>
                  <p:pic>
                    <p:nvPicPr>
                      <p:cNvPr id="0" name="Picture 37"/>
                      <p:cNvPicPr>
                        <a:picLocks noChangeAspect="1" noChangeArrowheads="1"/>
                      </p:cNvPicPr>
                      <p:nvPr/>
                    </p:nvPicPr>
                    <p:blipFill>
                      <a:blip r:embed="rId9"/>
                      <a:srcRect/>
                      <a:stretch>
                        <a:fillRect/>
                      </a:stretch>
                    </p:blipFill>
                    <p:spPr bwMode="auto">
                      <a:xfrm>
                        <a:off x="4508500" y="160020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CAI1"/>
          <p:cNvSpPr/>
          <p:nvPr>
            <p:custDataLst>
              <p:tags r:id="rId5"/>
            </p:custDataLst>
          </p:nvPr>
        </p:nvSpPr>
        <p:spPr>
          <a:xfrm rot="10800000">
            <a:off x="193039" y="5047826"/>
            <a:ext cx="330200" cy="3302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PCountdownTrigger"/>
          <p:cNvSpPr/>
          <p:nvPr/>
        </p:nvSpPr>
        <p:spPr>
          <a:xfrm>
            <a:off x="0" y="0"/>
            <a:ext cx="12700" cy="12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TPCountdown" hidden="1"/>
          <p:cNvGrpSpPr/>
          <p:nvPr>
            <p:custDataLst>
              <p:tags r:id="rId6"/>
            </p:custDataLst>
          </p:nvPr>
        </p:nvGrpSpPr>
        <p:grpSpPr>
          <a:xfrm>
            <a:off x="8178800" y="6096000"/>
            <a:ext cx="838200" cy="635000"/>
            <a:chOff x="8318500" y="6032500"/>
            <a:chExt cx="838200" cy="635000"/>
          </a:xfrm>
        </p:grpSpPr>
        <p:sp>
          <p:nvSpPr>
            <p:cNvPr id="11" name="CountdownShape" hidden="1"/>
            <p:cNvSpPr/>
            <p:nvPr/>
          </p:nvSpPr>
          <p:spPr>
            <a:xfrm>
              <a:off x="8318500" y="6032500"/>
              <a:ext cx="838200" cy="609600"/>
            </a:xfrm>
            <a:prstGeom prst="ellipse">
              <a:avLst/>
            </a:prstGeom>
            <a:gradFill flip="none" rotWithShape="1">
              <a:gsLst>
                <a:gs pos="0">
                  <a:srgbClr val="669999"/>
                </a:gs>
                <a:gs pos="100000">
                  <a:srgbClr val="FFFFFF"/>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untdownText" hidden="1"/>
            <p:cNvSpPr txBox="1"/>
            <p:nvPr/>
          </p:nvSpPr>
          <p:spPr>
            <a:xfrm>
              <a:off x="8318500" y="6032500"/>
              <a:ext cx="838200" cy="635000"/>
            </a:xfrm>
            <a:prstGeom prst="rect">
              <a:avLst/>
            </a:prstGeom>
            <a:noFill/>
          </p:spPr>
          <p:txBody>
            <a:bodyPr vert="horz" rtlCol="0" anchor="ctr" anchorCtr="1">
              <a:noAutofit/>
            </a:bodyPr>
            <a:lstStyle/>
            <a:p>
              <a:pPr algn="ctr"/>
              <a:r>
                <a:rPr lang="en-US" sz="2000" b="1" smtClean="0">
                  <a:latin typeface="Tahoma"/>
                </a:rPr>
                <a:t>20</a:t>
              </a:r>
              <a:endParaRPr lang="en-US" sz="2000" b="1">
                <a:latin typeface="Tahoma"/>
              </a:endParaRPr>
            </a:p>
          </p:txBody>
        </p:sp>
      </p:gr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10"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a:t>
            </a:r>
            <a:endParaRPr lang="en-US" dirty="0"/>
          </a:p>
        </p:txBody>
      </p:sp>
      <p:sp>
        <p:nvSpPr>
          <p:cNvPr id="3" name="Content Placeholder 2"/>
          <p:cNvSpPr>
            <a:spLocks noGrp="1"/>
          </p:cNvSpPr>
          <p:nvPr>
            <p:ph idx="1"/>
          </p:nvPr>
        </p:nvSpPr>
        <p:spPr/>
        <p:txBody>
          <a:bodyPr/>
          <a:lstStyle/>
          <a:p>
            <a:r>
              <a:rPr lang="en-US" dirty="0" smtClean="0"/>
              <a:t>See Web page for HW 4</a:t>
            </a:r>
          </a:p>
          <a:p>
            <a:pPr lvl="1"/>
            <a:r>
              <a:rPr lang="en-US" dirty="0" smtClean="0"/>
              <a:t>Will be </a:t>
            </a:r>
            <a:r>
              <a:rPr lang="en-US" smtClean="0"/>
              <a:t>assigned 2/8</a:t>
            </a:r>
            <a:endParaRPr lang="en-US" dirty="0" smtClean="0"/>
          </a:p>
          <a:p>
            <a:pPr lvl="1"/>
            <a:r>
              <a:rPr lang="en-US" dirty="0" smtClean="0"/>
              <a:t>40 pts</a:t>
            </a:r>
          </a:p>
          <a:p>
            <a:pPr lvl="1"/>
            <a:r>
              <a:rPr lang="en-US" dirty="0" smtClean="0"/>
              <a:t>4+ weeks to complete it</a:t>
            </a:r>
          </a:p>
          <a:p>
            <a:pPr lvl="2"/>
            <a:r>
              <a:rPr lang="en-US" dirty="0" smtClean="0"/>
              <a:t>You will need it</a:t>
            </a:r>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Routing- What is it?</a:t>
            </a:r>
          </a:p>
        </p:txBody>
      </p:sp>
      <p:sp>
        <p:nvSpPr>
          <p:cNvPr id="8195" name="Rectangle 3"/>
          <p:cNvSpPr>
            <a:spLocks noGrp="1" noChangeArrowheads="1"/>
          </p:cNvSpPr>
          <p:nvPr>
            <p:ph type="body" idx="1"/>
          </p:nvPr>
        </p:nvSpPr>
        <p:spPr>
          <a:xfrm>
            <a:off x="457200" y="1600200"/>
            <a:ext cx="8229600" cy="5029200"/>
          </a:xfrm>
        </p:spPr>
        <p:txBody>
          <a:bodyPr/>
          <a:lstStyle/>
          <a:p>
            <a:pPr eaLnBrk="1" hangingPunct="1"/>
            <a:r>
              <a:rPr lang="en-US" dirty="0" smtClean="0"/>
              <a:t>Dynamic routing dominates the Internet </a:t>
            </a:r>
          </a:p>
          <a:p>
            <a:pPr lvl="1" eaLnBrk="1" hangingPunct="1"/>
            <a:r>
              <a:rPr lang="en-US" dirty="0" smtClean="0"/>
              <a:t>However: configuration of the routing protocols often requires a skilled touch</a:t>
            </a:r>
          </a:p>
          <a:p>
            <a:pPr lvl="1" eaLnBrk="1" hangingPunct="1"/>
            <a:r>
              <a:rPr lang="en-US" dirty="0" smtClean="0"/>
              <a:t>Networking technology has not developed to the point of the complete automation of routing</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Routing algorithms</a:t>
            </a:r>
          </a:p>
        </p:txBody>
      </p:sp>
      <p:sp>
        <p:nvSpPr>
          <p:cNvPr id="9219" name="Rectangle 3"/>
          <p:cNvSpPr>
            <a:spLocks noGrp="1" noChangeArrowheads="1"/>
          </p:cNvSpPr>
          <p:nvPr>
            <p:ph type="body" idx="1"/>
          </p:nvPr>
        </p:nvSpPr>
        <p:spPr/>
        <p:txBody>
          <a:bodyPr/>
          <a:lstStyle/>
          <a:p>
            <a:pPr eaLnBrk="1" hangingPunct="1"/>
            <a:r>
              <a:rPr lang="en-US" b="1" smtClean="0"/>
              <a:t>Distance vector algorithms</a:t>
            </a:r>
          </a:p>
          <a:p>
            <a:pPr eaLnBrk="1" hangingPunct="1"/>
            <a:r>
              <a:rPr lang="en-US" b="1" smtClean="0"/>
              <a:t>Link-state algorithms</a:t>
            </a:r>
          </a:p>
          <a:p>
            <a:pPr eaLnBrk="1" hangingPunct="1"/>
            <a:endParaRPr lang="en-US" smtClean="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HOWBARVISIBLE" val="True"/>
  <p:tag name="CSVFORMAT" val="8"/>
  <p:tag name="COUNTDOWNSTYLE" val="-1"/>
  <p:tag name="COUNTDOWNSECONDS" val="10"/>
  <p:tag name="BACKUPSESSIONS" val="True"/>
  <p:tag name="REVIEWONLY" val="False"/>
  <p:tag name="RACEENDPOINTS" val="100"/>
  <p:tag name="PARTICIPANTSINLEADERBOARD" val="5"/>
  <p:tag name="BUBBLESIZEVISIBLE" val="True"/>
  <p:tag name="CUSTOMGRIDBACKCOLOR" val="-2830136"/>
  <p:tag name="CUSTOMCELLBACKCOLOR3" val="-268652"/>
  <p:tag name="DISPLAYDEVICENUMBER" val="True"/>
  <p:tag name="AUTOSIZEGRID" val="True"/>
  <p:tag name="POLLINGCYCLE" val="2"/>
  <p:tag name="INCLUDENONRESPONDERS" val="False"/>
  <p:tag name="CORRECTPOINTVALUE" val="1"/>
  <p:tag name="ZEROBASED" val="False"/>
  <p:tag name="FIBDISPLAYRESULTS" val="True"/>
  <p:tag name="PRRESPONSE1" val="10"/>
  <p:tag name="PRRESPONSE5" val="6"/>
  <p:tag name="PRRESPONSE9" val="2"/>
  <p:tag name="LUIDIAENABLED" val="False"/>
  <p:tag name="USESECONDARYMONITOR" val="True"/>
  <p:tag name="ANSWERNOWTEXT" val="Answer Now"/>
  <p:tag name="INPUTSOURCE" val="1"/>
  <p:tag name="CHARTVALUEFORMAT" val="0%"/>
  <p:tag name="STDCHART" val="1"/>
  <p:tag name="TEAMSINLEADERBOARD" val="5"/>
  <p:tag name="BUBBLEGROUPING" val="3"/>
  <p:tag name="CUSTOMCELLBACKCOLOR2" val="-13395457"/>
  <p:tag name="DISPLAYDEVICEID" val="True"/>
  <p:tag name="GRIDPOSITION" val="1"/>
  <p:tag name="RESETCHARTS" val="True"/>
  <p:tag name="INCORRECTPOINTVALUE" val="0"/>
  <p:tag name="CHARTSCALE" val="True"/>
  <p:tag name="FIBDISPLAYKEYWORDS" val="True"/>
  <p:tag name="PRRESPONSE6" val="5"/>
  <p:tag name="SHOWFLASHWARNING" val="True"/>
  <p:tag name="EXPANDSHOWBAR" val="True"/>
  <p:tag name="RESPCOUNTERSTYLE" val="-1"/>
  <p:tag name="ALLOWDUPLICATES" val="False"/>
  <p:tag name="AUTOUPDATEALIASES" val="True"/>
  <p:tag name="MAXRESPONDERS" val="5"/>
  <p:tag name="CUSTOMCELLFORECOLOR" val="-16777216"/>
  <p:tag name="DISPLAYNAME" val="True"/>
  <p:tag name="GRIDFONTSIZE" val="12"/>
  <p:tag name="INCLUDEPPT" val="True"/>
  <p:tag name="AUTOADJUSTPARTRANGE" val="True"/>
  <p:tag name="PRRESPONSE2" val="9"/>
  <p:tag name="PRRESPONSE8" val="3"/>
  <p:tag name="RESPCOUNTERFORMAT" val="0"/>
  <p:tag name="AUTOADVANCE" val="False"/>
  <p:tag name="SKIPREMAININGRACESLIDES" val="True"/>
  <p:tag name="CUSTOMCELLBACKCOLOR1" val="-657956"/>
  <p:tag name="GRIDROTATIONINTERVAL" val="2"/>
  <p:tag name="MULTIRESPDIVISOR" val="1"/>
  <p:tag name="ADVANCEDSETTINGSVIEW" val="False"/>
  <p:tag name="PRRESPONSE4" val="7"/>
  <p:tag name="RESPTABLESTYLE" val="-1"/>
  <p:tag name="RACERSMAXDISPLAYED" val="5"/>
  <p:tag name="DEFAULTNUMTEAMS" val="5"/>
  <p:tag name="GRIDSIZE" val="{Width=800, Height=600}"/>
  <p:tag name="REALTIMEBACKUP" val="False"/>
  <p:tag name="PRRESPONSE3" val="8"/>
  <p:tag name="SAVECSVWITHSESSION" val="True"/>
  <p:tag name="BACKUPMAINTENANCE" val="7"/>
  <p:tag name="BUBBLEVALUEFORMAT" val="0.0"/>
  <p:tag name="CHARTCOLORS" val="0"/>
  <p:tag name="FIBNUMRESULTS" val="5"/>
  <p:tag name="ALWAYSOPENPOLL" val="False"/>
  <p:tag name="ROTATIONINTERVAL" val="2"/>
  <p:tag name="USESCHEMECOLORS" val="True"/>
  <p:tag name="REALTIMEBACKUPPATH" val="(None)"/>
  <p:tag name="BULLETTYPE" val="3"/>
  <p:tag name="BUBBLENAMEVISIBLE" val="True"/>
  <p:tag name="ALLOWUSERFEEDBACK" val="True"/>
  <p:tag name="ANSWERNOWSTYLE" val="-1"/>
  <p:tag name="GRIDOPACITY" val="90"/>
  <p:tag name="PRRESPONSE10" val="1"/>
  <p:tag name="CHARTLABELS" val="1"/>
  <p:tag name="RACEANIMATIONSPEED" val="3"/>
  <p:tag name="NUMRESPONSES" val="1"/>
  <p:tag name="CUSTOMCELLBACKCOLOR4" val="-8355712"/>
  <p:tag name="PRRESPONSE7" val="4"/>
  <p:tag name="FIBINCLUDEOTHER" val="True"/>
  <p:tag name="DELIMITERS" val="3.1"/>
  <p:tag name="POWERPOINTVERSION" val="12.0"/>
  <p:tag name="TPPRESENTATIONGUID" val="09d59faa-f0e0-4eba-973d-c3a9f05c139d"/>
  <p:tag name="WASPOLLED" val="428C5C05BF204079BD06D0CDE8F5D04B"/>
  <p:tag name="TPVERSION" val="6"/>
  <p:tag name="TPFULLVERSION" val="7.2.0.80"/>
  <p:tag name="PPTVERSION" val="15"/>
  <p:tag name="TPOS" val="2"/>
  <p:tag name="TPLASTSAVEVERSION" val="6.2 PC"/>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A417C8270E9241EB85F9DE8E10B04D7D&lt;/guid&gt;&#10;        &lt;description /&gt;&#10;        &lt;date&gt;9/11/2013 1:41:04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49181C98FE8F4F21BC9D8914CE09184A&lt;/guid&gt;&#10;            &lt;repollguid&gt;84646B9359294D0A9370121C8B21371F&lt;/repollguid&gt;&#10;            &lt;sourceid&gt;FEFFD8BF64BE4E9696DB0265C7F930A1&lt;/sourceid&gt;&#10;            &lt;questiontext&gt;Routers:&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0&lt;/bulletstyle&gt;&#10;            &lt;correctanswerindicator&gt;True&lt;/correctanswerindicator&gt;&#10;            &lt;answers&gt;&#10;                &lt;answer&gt;&#10;                    &lt;guid&gt;125022E123014F99B57FE73061412E87&lt;/guid&gt;&#10;                    &lt;answertext&gt;Block all unwanted data&lt;/answertext&gt;&#10;                    &lt;valuetype&gt;-1&lt;/valuetype&gt;&#10;                &lt;/answer&gt;&#10;                &lt;answer&gt;&#10;                    &lt;guid&gt;00ECD8A8078844C4A5CAD4F3CF1581A3&lt;/guid&gt;&#10;                    &lt;answertext&gt;Pass data where it is needed&lt;/answertext&gt;&#10;                    &lt;valuetype&gt;-1&lt;/valuetype&gt;&#10;                &lt;/answer&gt;&#10;                &lt;answer&gt;&#10;                    &lt;guid&gt;2B4B49BD1BB64668BF8FAF07264C9DEA&lt;/guid&gt;&#10;                    &lt;answertext&gt;Ignore data if it doesn’t know its destination&lt;/answertext&gt;&#10;                    &lt;valuetype&gt;-1&lt;/valuetype&gt;&#10;                &lt;/answer&gt;&#10;                &lt;answer&gt;&#10;                    &lt;guid&gt;8DA52FAB807F49E389495A787F4FA3BD&lt;/guid&gt;&#10;                    &lt;answertext&gt;All of the above&lt;/answertext&gt;&#10;                    &lt;valuetype&gt;-1&lt;/valuetype&gt;&#10;                &lt;/answer&gt;&#10;                &lt;answer&gt;&#10;                    &lt;guid&gt;4FD26C82FEF74EDE880BE25547DE4011&lt;/guid&gt;&#10;                    &lt;answertext&gt;1 and 2 above&lt;/answertext&gt;&#10;                    &lt;valuetype&gt;-1&lt;/valuetype&gt;&#10;                &lt;/answer&gt;&#10;                &lt;answer&gt;&#10;                    &lt;guid&gt;3FF3674B2AD44007BD372A8BB4CD2D49&lt;/guid&gt;&#10;                    &lt;answertext&gt;2 and 3 above&lt;/answertext&gt;&#10;                    &lt;valuetype&gt;1&lt;/valuetype&gt;&#10;                &lt;/answer&gt;&#10;                &lt;answer&gt;&#10;                    &lt;guid&gt;B2313EB0256242D5935F5D9D0F706566&lt;/guid&gt;&#10;                    &lt;answertext&gt;1 and 3 above&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RESULTS" val="Routers:[;crlf;]32[;]32[;]32[;]False[;]23[;][;crlf;]5.34375[;]6[;]1.16214712386169[;]1.3505859375[;crlf;]0[;]-1[;]Block all unwanted data1[;]Block all unwanted data[;][;crlf;]2[;]-1[;]Pass data where it is needed2[;]Pass data where it is needed[;][;crlf;]0[;]-1[;]Ignore data if it doesn’t know its destination3[;]Ignore data if it doesn’t know its destination[;][;crlf;]6[;]-1[;]All of the above4[;]All of the above[;][;crlf;]1[;]-1[;]1 and 2 above5[;]1 and 2 above[;][;crlf;]23[;]1[;]2 and 3 above6[;]2 and 3 above[;][;crlf;]0[;]-1[;]1 and 3 above7[;]1 and 3 above[;]"/>
  <p:tag name="HASRESULTS" val="True"/>
</p:tagLst>
</file>

<file path=ppt/tags/tag4.xml><?xml version="1.0" encoding="utf-8"?>
<p:tagLst xmlns:a="http://schemas.openxmlformats.org/drawingml/2006/main" xmlns:r="http://schemas.openxmlformats.org/officeDocument/2006/relationships" xmlns:p="http://schemas.openxmlformats.org/presentationml/2006/main">
  <p:tag name="ZEROBASED" val="False"/>
</p:tagLst>
</file>

<file path=ppt/tags/tag5.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LABELFORMAT" val="0"/>
  <p:tag name="NUMBERFORMAT" val="0"/>
  <p:tag name="COLORTYPE" val="CORRECTINCORRECT"/>
</p:tagLst>
</file>

<file path=ppt/tags/tag6.xml><?xml version="1.0" encoding="utf-8"?>
<p:tagLst xmlns:a="http://schemas.openxmlformats.org/drawingml/2006/main" xmlns:r="http://schemas.openxmlformats.org/officeDocument/2006/relationships" xmlns:p="http://schemas.openxmlformats.org/presentationml/2006/main">
  <p:tag name="ISCAI" val="True"/>
  <p:tag name="TYPE" val="1"/>
</p:tagLst>
</file>

<file path=ppt/tags/tag7.xml><?xml version="1.0" encoding="utf-8"?>
<p:tagLst xmlns:a="http://schemas.openxmlformats.org/drawingml/2006/main" xmlns:r="http://schemas.openxmlformats.org/officeDocument/2006/relationships" xmlns:p="http://schemas.openxmlformats.org/presentationml/2006/main">
  <p:tag name="TYPE" val="3"/>
  <p:tag name="TPCOUNTDOWNSECONDS" val="30"/>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4438</TotalTime>
  <Words>2834</Words>
  <Application>Microsoft Office PowerPoint</Application>
  <PresentationFormat>On-screen Show (4:3)</PresentationFormat>
  <Paragraphs>645</Paragraphs>
  <Slides>72</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72</vt:i4>
      </vt:variant>
    </vt:vector>
  </HeadingPairs>
  <TitlesOfParts>
    <vt:vector size="80" baseType="lpstr">
      <vt:lpstr>Arial Unicode MS</vt:lpstr>
      <vt:lpstr>Arial</vt:lpstr>
      <vt:lpstr>Calibri</vt:lpstr>
      <vt:lpstr>Courier New</vt:lpstr>
      <vt:lpstr>Tahoma</vt:lpstr>
      <vt:lpstr>Wingdings</vt:lpstr>
      <vt:lpstr>Network</vt:lpstr>
      <vt:lpstr>Microsoft Graph Chart</vt:lpstr>
      <vt:lpstr>Routing and Routers</vt:lpstr>
      <vt:lpstr>Reading</vt:lpstr>
      <vt:lpstr>Routing</vt:lpstr>
      <vt:lpstr>Routing – Street analogy</vt:lpstr>
      <vt:lpstr>Routing- What is it?</vt:lpstr>
      <vt:lpstr>Routing- What is it?</vt:lpstr>
      <vt:lpstr>Routing- What is it?</vt:lpstr>
      <vt:lpstr>Routing- What is it?</vt:lpstr>
      <vt:lpstr>Routing algorithms</vt:lpstr>
      <vt:lpstr>Routing Algorithms</vt:lpstr>
      <vt:lpstr>Distance vector algorithms </vt:lpstr>
      <vt:lpstr>Routing algorithms Distance vector algorithms</vt:lpstr>
      <vt:lpstr>Routing algorithms Distance vector algorithms</vt:lpstr>
      <vt:lpstr>Routing algorithms Distance vector algorithms (cont.)</vt:lpstr>
      <vt:lpstr>Routing algorithms Distance vector algorithms (cont.)</vt:lpstr>
      <vt:lpstr>Routing algorithms Distance vector algorithms (cont.)</vt:lpstr>
      <vt:lpstr>Routing algorithms Distance vector algorithms (cont.)</vt:lpstr>
      <vt:lpstr>Link-state algorithms </vt:lpstr>
      <vt:lpstr>Routing algorithms  Link-state algorithms</vt:lpstr>
      <vt:lpstr>Routing algorithms Link-state algorithms (cont.)</vt:lpstr>
      <vt:lpstr>Routing algorithms Link-state algorithms (cont.)</vt:lpstr>
      <vt:lpstr>Routing algorithms Link-state algorithms (cont.)</vt:lpstr>
      <vt:lpstr>Routed vs.  Routing Protocols </vt:lpstr>
      <vt:lpstr>Routed versus Routing Protocols</vt:lpstr>
      <vt:lpstr>Routed versus Routing Protocols</vt:lpstr>
      <vt:lpstr>Routed versus Routing Protocols</vt:lpstr>
      <vt:lpstr>Routed versus Routing Protocols</vt:lpstr>
      <vt:lpstr>Routing Metrics</vt:lpstr>
      <vt:lpstr>Routing metrics </vt:lpstr>
      <vt:lpstr>Routing metrics (cont.)</vt:lpstr>
      <vt:lpstr>Classes of Routing Protocols</vt:lpstr>
      <vt:lpstr>Routing algorithms Summary of routing algorithms</vt:lpstr>
      <vt:lpstr>Routing algorithms Summary of routing algorithms</vt:lpstr>
      <vt:lpstr>Routers</vt:lpstr>
      <vt:lpstr>Routers</vt:lpstr>
      <vt:lpstr>Flashback – OSI Model</vt:lpstr>
      <vt:lpstr>Basics</vt:lpstr>
      <vt:lpstr>Switch recap</vt:lpstr>
      <vt:lpstr>Router Examples</vt:lpstr>
      <vt:lpstr>Examples</vt:lpstr>
      <vt:lpstr>Examples</vt:lpstr>
      <vt:lpstr>Examples</vt:lpstr>
      <vt:lpstr>Examples</vt:lpstr>
      <vt:lpstr>Router Function</vt:lpstr>
      <vt:lpstr>Router function</vt:lpstr>
      <vt:lpstr>Configuration Tables</vt:lpstr>
      <vt:lpstr>Concept</vt:lpstr>
      <vt:lpstr>Review: Network Addresses</vt:lpstr>
      <vt:lpstr>Review: Network Addresses</vt:lpstr>
      <vt:lpstr>Review: Broadcast Addresses</vt:lpstr>
      <vt:lpstr>Review: Broadcast Addresses</vt:lpstr>
      <vt:lpstr>Resume 2/6</vt:lpstr>
      <vt:lpstr>Route</vt:lpstr>
      <vt:lpstr>Route - Example</vt:lpstr>
      <vt:lpstr>Route - Example</vt:lpstr>
      <vt:lpstr>Route - Example</vt:lpstr>
      <vt:lpstr>Route - Example</vt:lpstr>
      <vt:lpstr>Route - Example</vt:lpstr>
      <vt:lpstr>Route Command</vt:lpstr>
      <vt:lpstr>Route - Windows</vt:lpstr>
      <vt:lpstr>Route - Windows</vt:lpstr>
      <vt:lpstr>Route - Windows</vt:lpstr>
      <vt:lpstr>Route Command</vt:lpstr>
      <vt:lpstr>Route - Linux</vt:lpstr>
      <vt:lpstr>Route - Linux</vt:lpstr>
      <vt:lpstr>Route Commands</vt:lpstr>
      <vt:lpstr>Route - Commercial</vt:lpstr>
      <vt:lpstr>Route - Commercial</vt:lpstr>
      <vt:lpstr>Cisco IOS Commands</vt:lpstr>
      <vt:lpstr>Router Quiz</vt:lpstr>
      <vt:lpstr>Routers:</vt:lpstr>
      <vt:lpstr>Assignment </vt:lpstr>
    </vt:vector>
  </TitlesOfParts>
  <Company>UNC Charlotte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Routers</dc:title>
  <dc:creator>tkombol</dc:creator>
  <cp:lastModifiedBy>Kombol, Tony</cp:lastModifiedBy>
  <cp:revision>167</cp:revision>
  <dcterms:created xsi:type="dcterms:W3CDTF">2007-07-30T17:46:24Z</dcterms:created>
  <dcterms:modified xsi:type="dcterms:W3CDTF">2017-02-06T17:00:21Z</dcterms:modified>
</cp:coreProperties>
</file>