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66"/>
  </p:handoutMasterIdLst>
  <p:sldIdLst>
    <p:sldId id="281" r:id="rId2"/>
    <p:sldId id="317" r:id="rId3"/>
    <p:sldId id="282" r:id="rId4"/>
    <p:sldId id="318" r:id="rId5"/>
    <p:sldId id="319" r:id="rId6"/>
    <p:sldId id="283" r:id="rId7"/>
    <p:sldId id="257" r:id="rId8"/>
    <p:sldId id="284" r:id="rId9"/>
    <p:sldId id="307" r:id="rId10"/>
    <p:sldId id="308" r:id="rId11"/>
    <p:sldId id="309" r:id="rId12"/>
    <p:sldId id="285" r:id="rId13"/>
    <p:sldId id="286" r:id="rId14"/>
    <p:sldId id="343" r:id="rId15"/>
    <p:sldId id="258" r:id="rId16"/>
    <p:sldId id="320" r:id="rId17"/>
    <p:sldId id="350" r:id="rId18"/>
    <p:sldId id="351" r:id="rId19"/>
    <p:sldId id="352" r:id="rId20"/>
    <p:sldId id="311" r:id="rId21"/>
    <p:sldId id="321" r:id="rId22"/>
    <p:sldId id="310" r:id="rId23"/>
    <p:sldId id="312" r:id="rId24"/>
    <p:sldId id="313" r:id="rId25"/>
    <p:sldId id="342" r:id="rId26"/>
    <p:sldId id="346" r:id="rId27"/>
    <p:sldId id="324" r:id="rId28"/>
    <p:sldId id="260" r:id="rId29"/>
    <p:sldId id="314" r:id="rId30"/>
    <p:sldId id="325" r:id="rId31"/>
    <p:sldId id="315" r:id="rId32"/>
    <p:sldId id="316" r:id="rId33"/>
    <p:sldId id="287" r:id="rId34"/>
    <p:sldId id="326" r:id="rId35"/>
    <p:sldId id="261" r:id="rId36"/>
    <p:sldId id="289" r:id="rId37"/>
    <p:sldId id="327" r:id="rId38"/>
    <p:sldId id="288" r:id="rId39"/>
    <p:sldId id="353" r:id="rId40"/>
    <p:sldId id="290" r:id="rId41"/>
    <p:sldId id="263" r:id="rId42"/>
    <p:sldId id="347" r:id="rId43"/>
    <p:sldId id="348" r:id="rId44"/>
    <p:sldId id="328" r:id="rId45"/>
    <p:sldId id="264" r:id="rId46"/>
    <p:sldId id="330" r:id="rId47"/>
    <p:sldId id="299" r:id="rId48"/>
    <p:sldId id="301" r:id="rId49"/>
    <p:sldId id="331" r:id="rId50"/>
    <p:sldId id="332" r:id="rId51"/>
    <p:sldId id="273" r:id="rId52"/>
    <p:sldId id="274" r:id="rId53"/>
    <p:sldId id="275" r:id="rId54"/>
    <p:sldId id="333" r:id="rId55"/>
    <p:sldId id="276" r:id="rId56"/>
    <p:sldId id="278" r:id="rId57"/>
    <p:sldId id="334" r:id="rId58"/>
    <p:sldId id="354" r:id="rId59"/>
    <p:sldId id="338" r:id="rId60"/>
    <p:sldId id="340" r:id="rId61"/>
    <p:sldId id="335" r:id="rId62"/>
    <p:sldId id="344" r:id="rId63"/>
    <p:sldId id="336" r:id="rId64"/>
    <p:sldId id="349" r:id="rId65"/>
  </p:sldIdLst>
  <p:sldSz cx="9144000" cy="6858000" type="screen4x3"/>
  <p:notesSz cx="9296400" cy="6881813"/>
  <p:custDataLst>
    <p:tags r:id="rId6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1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0B016DA-CB69-4622-8424-D662A4F0D6E2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F432D51-ECC2-4ED0-ACC6-E41AFFBD6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19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42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90768-B3E5-4687-8C33-0C815804A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28708-213A-490C-A9A5-B3E534481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37A-C14B-4D84-82FA-E70947591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0FACE-CB33-4946-9D2A-4D0BABAF5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CA42F-14E5-4F56-A9A0-F4FCDFABC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72D59-7AC2-4057-A626-86FAAC17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00ABE-F6D1-419A-B250-5DEC0175C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CB5C-21EF-4184-9683-5D0F606AE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7F5EE-3169-4942-A2F1-E5ED3F05D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FB774-FCB7-45A2-A23F-C010B0545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4E132-8950-4DD8-B661-BC57B6FC8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613E6-D683-4BE3-B28B-534B6C4E1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0E0FACE-CB33-4946-9D2A-4D0BABAF5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3257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258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bstract_Syntax_Notation_On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X.208" TargetMode="External"/><Relationship Id="rId2" Type="http://schemas.openxmlformats.org/officeDocument/2006/relationships/hyperlink" Target="http://en.wikipedia.org/w/index.php?title=CCITT_X.409:1984&amp;action=ed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X.68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bdepot.com/cgi-bin/xsearch_index3.cgi?id=173627" TargetMode="External"/><Relationship Id="rId2" Type="http://schemas.openxmlformats.org/officeDocument/2006/relationships/hyperlink" Target="http://www.mibdepot.com/index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id-info.com/get/1.3.6.1.2.1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vestrand.no/objectid/top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2578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3418" TargetMode="External"/><Relationship Id="rId2" Type="http://schemas.openxmlformats.org/officeDocument/2006/relationships/hyperlink" Target="http://tools.ietf.org/html/rfc34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IETF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ior_Gateway_Protocol" TargetMode="External"/><Relationship Id="rId2" Type="http://schemas.openxmlformats.org/officeDocument/2006/relationships/hyperlink" Target="http://en.wikipedia.org/wiki/Border_Gateway_Protocol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ERT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5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SNMP%20Data%20Type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Simple </a:t>
            </a:r>
            <a:br>
              <a:rPr lang="en-US" smtClean="0"/>
            </a:br>
            <a:r>
              <a:rPr lang="en-US" smtClean="0"/>
              <a:t>Network </a:t>
            </a:r>
            <a:br>
              <a:rPr lang="en-US" smtClean="0"/>
            </a:br>
            <a:r>
              <a:rPr lang="en-US" smtClean="0"/>
              <a:t>Management </a:t>
            </a:r>
            <a:br>
              <a:rPr lang="en-US" smtClean="0"/>
            </a:br>
            <a:r>
              <a:rPr lang="en-US" smtClean="0"/>
              <a:t>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Management systems can</a:t>
            </a:r>
          </a:p>
          <a:p>
            <a:pPr lvl="1" eaLnBrk="1" hangingPunct="1"/>
            <a:r>
              <a:rPr lang="en-US" dirty="0" smtClean="0"/>
              <a:t>Send configuration updates</a:t>
            </a:r>
          </a:p>
          <a:p>
            <a:pPr lvl="1" eaLnBrk="1" hangingPunct="1"/>
            <a:r>
              <a:rPr lang="en-US" dirty="0" smtClean="0"/>
              <a:t>Send controlling requests</a:t>
            </a:r>
          </a:p>
          <a:p>
            <a:pPr eaLnBrk="1" hangingPunct="1"/>
            <a:r>
              <a:rPr lang="en-US" dirty="0" smtClean="0"/>
              <a:t>Uses the </a:t>
            </a:r>
            <a:r>
              <a:rPr lang="en-US" b="1" dirty="0" smtClean="0"/>
              <a:t>SET</a:t>
            </a:r>
            <a:r>
              <a:rPr lang="en-US" dirty="0" smtClean="0"/>
              <a:t> protocol operation to actively manage a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Configuration and control operations:</a:t>
            </a:r>
          </a:p>
          <a:p>
            <a:pPr lvl="1" eaLnBrk="1" hangingPunct="1"/>
            <a:r>
              <a:rPr lang="en-US" smtClean="0"/>
              <a:t>Only used when changes are needed to the network infrastructure </a:t>
            </a:r>
          </a:p>
          <a:p>
            <a:pPr eaLnBrk="1" hangingPunct="1"/>
            <a:r>
              <a:rPr lang="en-US" smtClean="0"/>
              <a:t>Monitoring operations:</a:t>
            </a:r>
          </a:p>
          <a:p>
            <a:pPr lvl="1" eaLnBrk="1" hangingPunct="1"/>
            <a:r>
              <a:rPr lang="en-US" smtClean="0"/>
              <a:t>Usually performed on a regular basis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900113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 accessible via SNMP are organized in hierarchies</a:t>
            </a:r>
          </a:p>
          <a:p>
            <a:pPr eaLnBrk="1" hangingPunct="1"/>
            <a:r>
              <a:rPr lang="en-US" i="1" dirty="0" smtClean="0"/>
              <a:t>Management Information Bases</a:t>
            </a:r>
            <a:r>
              <a:rPr lang="en-US" dirty="0" smtClean="0"/>
              <a:t> (</a:t>
            </a:r>
            <a:r>
              <a:rPr lang="en-US" dirty="0" err="1" smtClean="0"/>
              <a:t>MIBs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Contains the hierarchies and other metadata describing  each variable’s</a:t>
            </a:r>
          </a:p>
          <a:p>
            <a:pPr lvl="2" eaLnBrk="1" hangingPunct="1"/>
            <a:r>
              <a:rPr lang="en-US" dirty="0" smtClean="0"/>
              <a:t>type</a:t>
            </a:r>
          </a:p>
          <a:p>
            <a:pPr lvl="2" eaLnBrk="1" hangingPunct="1"/>
            <a:r>
              <a:rPr lang="en-US" dirty="0" smtClean="0"/>
              <a:t>description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MIBs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914400" y="274637"/>
            <a:ext cx="6700837" cy="1020763"/>
          </a:xfrm>
        </p:spPr>
        <p:txBody>
          <a:bodyPr/>
          <a:lstStyle/>
          <a:p>
            <a:r>
              <a:rPr lang="en-US" dirty="0" smtClean="0"/>
              <a:t>Pre-Quiz: SNMP can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92488856"/>
              </p:ext>
            </p:extLst>
          </p:nvPr>
        </p:nvGraphicFramePr>
        <p:xfrm>
          <a:off x="4508500" y="16510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510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114800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Monitor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Change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Warn of errors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All of the above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1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SNMP itself does not define the information a managed system can offer</a:t>
            </a:r>
          </a:p>
          <a:p>
            <a:pPr lvl="1" eaLnBrk="1" hangingPunct="1"/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dirty="0" smtClean="0"/>
              <a:t>variables</a:t>
            </a:r>
          </a:p>
          <a:p>
            <a:pPr eaLnBrk="1" hangingPunct="1"/>
            <a:r>
              <a:rPr lang="en-US" dirty="0" smtClean="0"/>
              <a:t>SNMP is an extensible design</a:t>
            </a:r>
          </a:p>
          <a:p>
            <a:pPr lvl="1" eaLnBrk="1" hangingPunct="1"/>
            <a:r>
              <a:rPr lang="en-US" dirty="0" smtClean="0"/>
              <a:t>Available information defined by management information bases </a:t>
            </a:r>
          </a:p>
          <a:p>
            <a:pPr lvl="2" eaLnBrk="1" hangingPunct="1"/>
            <a:r>
              <a:rPr lang="en-US" b="1" dirty="0"/>
              <a:t>a</a:t>
            </a:r>
            <a:r>
              <a:rPr lang="en-US" b="1" dirty="0" smtClean="0"/>
              <a:t>.k.a. MIB</a:t>
            </a:r>
            <a:r>
              <a:rPr lang="en-US" dirty="0" smtClean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MIBs describe the structure data on a device</a:t>
            </a:r>
          </a:p>
          <a:p>
            <a:pPr lvl="1" eaLnBrk="1" hangingPunct="1"/>
            <a:r>
              <a:rPr lang="en-US" dirty="0" smtClean="0"/>
              <a:t>Use a hierarchical namespace containing object identifiers (</a:t>
            </a:r>
            <a:r>
              <a:rPr lang="en-US" b="1" dirty="0" smtClean="0"/>
              <a:t>OID</a:t>
            </a:r>
            <a:r>
              <a:rPr lang="en-US" dirty="0" smtClean="0"/>
              <a:t>) </a:t>
            </a:r>
          </a:p>
          <a:p>
            <a:pPr lvl="1" eaLnBrk="1" hangingPunct="1"/>
            <a:r>
              <a:rPr lang="en-US" dirty="0" smtClean="0"/>
              <a:t>Each OID identifies a variable that can be read or set via SNMP</a:t>
            </a:r>
          </a:p>
          <a:p>
            <a:pPr eaLnBrk="1" hangingPunct="1"/>
            <a:r>
              <a:rPr lang="en-US" dirty="0" smtClean="0"/>
              <a:t>MIBs use a notation defined by </a:t>
            </a:r>
            <a:r>
              <a:rPr lang="en-US" dirty="0" smtClean="0">
                <a:hlinkClick r:id="rId2" tooltip="Abstract Syntax Notation One"/>
              </a:rPr>
              <a:t>ASN.1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Side Note: ASN.1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Abstract Syntax Notation One</a:t>
            </a:r>
          </a:p>
        </p:txBody>
      </p:sp>
    </p:spTree>
    <p:extLst>
      <p:ext uri="{BB962C8B-B14F-4D97-AF65-F5344CB8AC3E}">
        <p14:creationId xmlns:p14="http://schemas.microsoft.com/office/powerpoint/2010/main" val="31686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Abstract Syntax Notation One (ASN.1)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Abstract Syntax Notation One (ASN.1)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Standard and flexible notation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Describes data structures for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Representing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Encoding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Transmitting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Decoding data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Provides a set of formal rules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Describes the structure of objects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Independent of machine-specific encoding techniques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Precise, formal notation minimizes ambiguities</a:t>
            </a:r>
          </a:p>
        </p:txBody>
      </p:sp>
    </p:spTree>
    <p:extLst>
      <p:ext uri="{BB962C8B-B14F-4D97-AF65-F5344CB8AC3E}">
        <p14:creationId xmlns:p14="http://schemas.microsoft.com/office/powerpoint/2010/main" val="309893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Abstract Syntax Notation One (ASN.1)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Joint ISO and ITU-T standard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Originally defined in 1984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Part of </a:t>
            </a:r>
            <a:r>
              <a:rPr lang="en-US" sz="1800" dirty="0" smtClean="0">
                <a:hlinkClick r:id="rId2" tooltip="CCITT X.409:1984"/>
              </a:rPr>
              <a:t>CCITT X.409:1984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Moved to its own standard, </a:t>
            </a:r>
            <a:r>
              <a:rPr lang="en-US" sz="2000" dirty="0" smtClean="0">
                <a:hlinkClick r:id="rId3" tooltip="X.208"/>
              </a:rPr>
              <a:t>X.208</a:t>
            </a:r>
            <a:r>
              <a:rPr lang="en-US" sz="2000" dirty="0" smtClean="0"/>
              <a:t> (1988)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Due to wide applicability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Substantially revised in 1995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Covered by the </a:t>
            </a:r>
            <a:r>
              <a:rPr lang="en-US" sz="1800" dirty="0" smtClean="0">
                <a:hlinkClick r:id="rId4" tooltip="X.680"/>
              </a:rPr>
              <a:t>X.680</a:t>
            </a:r>
            <a:r>
              <a:rPr lang="en-US" sz="1800" dirty="0" smtClean="0"/>
              <a:t> series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Structure of Management Information (SMI)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An adapted subset of ASN.1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Specified in SNMP to define sets of related MIB objects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Termed MIB modules.</a:t>
            </a:r>
          </a:p>
        </p:txBody>
      </p:sp>
    </p:spTree>
    <p:extLst>
      <p:ext uri="{BB962C8B-B14F-4D97-AF65-F5344CB8AC3E}">
        <p14:creationId xmlns:p14="http://schemas.microsoft.com/office/powerpoint/2010/main" val="10729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it?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572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MIB hierarchy can be depicted as:</a:t>
            </a:r>
          </a:p>
          <a:p>
            <a:pPr lvl="1" eaLnBrk="1" hangingPunct="1"/>
            <a:r>
              <a:rPr lang="en-US" dirty="0" smtClean="0"/>
              <a:t>A tree with a nameless root</a:t>
            </a:r>
          </a:p>
          <a:p>
            <a:pPr lvl="1" eaLnBrk="1" hangingPunct="1"/>
            <a:r>
              <a:rPr lang="en-US" dirty="0" smtClean="0"/>
              <a:t>Levels which are assigned by different organizations</a:t>
            </a:r>
          </a:p>
          <a:p>
            <a:pPr eaLnBrk="1" hangingPunct="1"/>
            <a:r>
              <a:rPr lang="en-US" dirty="0" smtClean="0"/>
              <a:t>Top-level MIB OIDs belong to different standards organizations</a:t>
            </a:r>
          </a:p>
          <a:p>
            <a:pPr lvl="1" eaLnBrk="1" hangingPunct="1"/>
            <a:r>
              <a:rPr lang="en-US" dirty="0" smtClean="0"/>
              <a:t>CCITT</a:t>
            </a:r>
          </a:p>
          <a:p>
            <a:pPr lvl="1" eaLnBrk="1" hangingPunct="1"/>
            <a:r>
              <a:rPr lang="en-US" dirty="0" smtClean="0"/>
              <a:t>ISO</a:t>
            </a:r>
          </a:p>
          <a:p>
            <a:pPr eaLnBrk="1" hangingPunct="1"/>
            <a:r>
              <a:rPr lang="en-US" dirty="0" smtClean="0"/>
              <a:t>Lower-level object IDs are allocated by associated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Model permits management across all layers of the OSI reference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Can extend into applications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databases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email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Java EE reference model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MIBs can be defined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 for a specific set of information and operations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for a specific type or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3505200"/>
          </a:xfrm>
        </p:spPr>
        <p:txBody>
          <a:bodyPr/>
          <a:lstStyle/>
          <a:p>
            <a:pPr eaLnBrk="1" hangingPunct="1"/>
            <a:r>
              <a:rPr lang="en-US" dirty="0" smtClean="0"/>
              <a:t>A managed object</a:t>
            </a:r>
            <a:r>
              <a:rPr lang="en-US" baseline="30000" dirty="0" smtClean="0"/>
              <a:t>1</a:t>
            </a:r>
            <a:r>
              <a:rPr lang="en-US" dirty="0" smtClean="0"/>
              <a:t> is one a specified characteristic of a managed device</a:t>
            </a:r>
          </a:p>
          <a:p>
            <a:pPr lvl="1" eaLnBrk="1" hangingPunct="1"/>
            <a:r>
              <a:rPr lang="en-US" dirty="0" smtClean="0"/>
              <a:t>Managed objects comprise one or more object instances which are essentially variables</a:t>
            </a:r>
          </a:p>
          <a:p>
            <a:pPr lvl="2" eaLnBrk="1" hangingPunct="1"/>
            <a:r>
              <a:rPr lang="en-US" dirty="0" smtClean="0"/>
              <a:t>Identified by their OIDs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66800" y="6072188"/>
            <a:ext cx="74898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n"/>
            </a:pPr>
            <a:r>
              <a:rPr lang="en-US" sz="2400" baseline="30000"/>
              <a:t>1</a:t>
            </a:r>
            <a:r>
              <a:rPr lang="en-US" sz="2400"/>
              <a:t>sometimes called an MIB object, an object, or a MIB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types of managed objects exist:</a:t>
            </a:r>
          </a:p>
          <a:p>
            <a:pPr lvl="1" eaLnBrk="1" hangingPunct="1"/>
            <a:r>
              <a:rPr lang="en-US" smtClean="0"/>
              <a:t>Scalar objects</a:t>
            </a:r>
          </a:p>
          <a:p>
            <a:pPr lvl="2" eaLnBrk="1" hangingPunct="1"/>
            <a:r>
              <a:rPr lang="en-US" smtClean="0"/>
              <a:t>Define a single object instance</a:t>
            </a:r>
          </a:p>
          <a:p>
            <a:pPr lvl="1" eaLnBrk="1" hangingPunct="1"/>
            <a:r>
              <a:rPr lang="en-US" smtClean="0"/>
              <a:t>Tabular objects </a:t>
            </a:r>
          </a:p>
          <a:p>
            <a:pPr lvl="2" eaLnBrk="1" hangingPunct="1"/>
            <a:r>
              <a:rPr lang="en-US" smtClean="0"/>
              <a:t>Define multiple related object instances</a:t>
            </a:r>
          </a:p>
          <a:p>
            <a:pPr lvl="2" eaLnBrk="1" hangingPunct="1"/>
            <a:r>
              <a:rPr lang="en-US" smtClean="0"/>
              <a:t>Grouped in MIB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Information Bases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Example of a managed object</a:t>
            </a:r>
          </a:p>
          <a:p>
            <a:pPr lvl="1" eaLnBrk="1" hangingPunct="1"/>
            <a:r>
              <a:rPr lang="en-US" sz="2400" b="1" dirty="0" err="1" smtClean="0"/>
              <a:t>atInput</a:t>
            </a:r>
            <a:endParaRPr lang="en-US" sz="2400" dirty="0" smtClean="0"/>
          </a:p>
          <a:p>
            <a:pPr lvl="2" eaLnBrk="1" hangingPunct="1"/>
            <a:r>
              <a:rPr lang="en-US" sz="2000" dirty="0" smtClean="0"/>
              <a:t>A </a:t>
            </a:r>
            <a:r>
              <a:rPr lang="en-US" sz="2000" i="1" dirty="0" smtClean="0"/>
              <a:t>scalar</a:t>
            </a:r>
            <a:r>
              <a:rPr lang="en-US" sz="2000" dirty="0" smtClean="0"/>
              <a:t> object that contains a single object instance</a:t>
            </a:r>
          </a:p>
          <a:p>
            <a:pPr lvl="3" eaLnBrk="1" hangingPunct="1"/>
            <a:r>
              <a:rPr lang="en-US" sz="1600" dirty="0" smtClean="0"/>
              <a:t>An integer value</a:t>
            </a:r>
          </a:p>
          <a:p>
            <a:pPr lvl="2" eaLnBrk="1" hangingPunct="1"/>
            <a:r>
              <a:rPr lang="en-US" sz="2200" dirty="0" smtClean="0"/>
              <a:t>Indicates the total number of input AppleTalk packets on a router interface</a:t>
            </a:r>
          </a:p>
          <a:p>
            <a:pPr eaLnBrk="1" hangingPunct="1"/>
            <a:r>
              <a:rPr lang="en-US" sz="2800" dirty="0" smtClean="0"/>
              <a:t>Object identifier (or object ID or OID)</a:t>
            </a:r>
          </a:p>
          <a:p>
            <a:pPr lvl="1" eaLnBrk="1" hangingPunct="1"/>
            <a:r>
              <a:rPr lang="en-US" sz="2400" dirty="0" smtClean="0"/>
              <a:t>Uniquely identifies a managed object in the MIB hierarchy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Resource: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http://www.mibdepot.com/index.shtml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Example: 3Com device</a:t>
            </a:r>
          </a:p>
          <a:p>
            <a:pPr lvl="1"/>
            <a:r>
              <a:rPr lang="en-US" dirty="0" smtClean="0">
                <a:hlinkClick r:id="rId3"/>
              </a:rPr>
              <a:t>http://www.mibdepot.com/cgi-bin/xsearch_index3.cgi?id=173627</a:t>
            </a:r>
            <a:r>
              <a:rPr lang="en-US" dirty="0" smtClean="0"/>
              <a:t> </a:t>
            </a:r>
          </a:p>
          <a:p>
            <a:r>
              <a:rPr lang="en-US" dirty="0" smtClean="0"/>
              <a:t>Example 2:</a:t>
            </a:r>
          </a:p>
          <a:p>
            <a:pPr lvl="1"/>
            <a:r>
              <a:rPr lang="en-US" dirty="0" smtClean="0">
                <a:hlinkClick r:id="rId4"/>
              </a:rPr>
              <a:t>http://www.oid-info.com/get/1.3.6.1.2.1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81200"/>
            <a:ext cx="8001000" cy="4114800"/>
          </a:xfrm>
        </p:spPr>
        <p:txBody>
          <a:bodyPr/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1.3.6.1.4.1.11</a:t>
            </a:r>
          </a:p>
          <a:p>
            <a:r>
              <a:rPr lang="en-US" dirty="0" smtClean="0"/>
              <a:t>Start with the top level OID assignment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http://www.alvestrand.no/objectid/top.html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and work the way down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SNMP-managed networks consist of three key components:</a:t>
            </a:r>
          </a:p>
          <a:p>
            <a:pPr marL="963612" lvl="1" indent="-514350" eaLnBrk="1" hangingPunct="1">
              <a:buFont typeface="+mj-lt"/>
              <a:buAutoNum type="arabicPeriod"/>
            </a:pPr>
            <a:r>
              <a:rPr lang="en-US" dirty="0" smtClean="0"/>
              <a:t>Managed devices </a:t>
            </a:r>
          </a:p>
          <a:p>
            <a:pPr marL="963612" lvl="1" indent="-514350" eaLnBrk="1" hangingPunct="1">
              <a:buFont typeface="+mj-lt"/>
              <a:buAutoNum type="arabicPeriod"/>
            </a:pPr>
            <a:r>
              <a:rPr lang="en-US" dirty="0" smtClean="0"/>
              <a:t>Agents </a:t>
            </a:r>
          </a:p>
          <a:p>
            <a:pPr marL="963612" lvl="1" indent="-514350" eaLnBrk="1" hangingPunct="1">
              <a:buFont typeface="+mj-lt"/>
              <a:buAutoNum type="arabicPeriod"/>
            </a:pPr>
            <a:r>
              <a:rPr lang="en-US" dirty="0" smtClean="0"/>
              <a:t>Network-management systems (NMS)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Managed device</a:t>
            </a:r>
          </a:p>
          <a:p>
            <a:pPr lvl="1" eaLnBrk="1" hangingPunct="1"/>
            <a:r>
              <a:rPr lang="en-US" sz="2400" smtClean="0"/>
              <a:t>Network node that contains an SNMP agent</a:t>
            </a:r>
          </a:p>
          <a:p>
            <a:pPr lvl="2" eaLnBrk="1" hangingPunct="1"/>
            <a:r>
              <a:rPr lang="en-US" sz="2000" smtClean="0"/>
              <a:t>Resides on a managed network</a:t>
            </a:r>
          </a:p>
          <a:p>
            <a:pPr lvl="1" eaLnBrk="1" hangingPunct="1"/>
            <a:r>
              <a:rPr lang="en-US" sz="2400" smtClean="0"/>
              <a:t>Collect and store management information</a:t>
            </a:r>
          </a:p>
          <a:p>
            <a:pPr lvl="2" eaLnBrk="1" hangingPunct="1"/>
            <a:r>
              <a:rPr lang="en-US" sz="2000" smtClean="0"/>
              <a:t>Make information available to NMSs using SNMP</a:t>
            </a:r>
          </a:p>
          <a:p>
            <a:pPr eaLnBrk="1" hangingPunct="1"/>
            <a:r>
              <a:rPr lang="en-US" sz="2800" smtClean="0"/>
              <a:t>Managed devices</a:t>
            </a:r>
          </a:p>
          <a:p>
            <a:pPr lvl="1" eaLnBrk="1" hangingPunct="1"/>
            <a:r>
              <a:rPr lang="en-US" sz="2400" smtClean="0"/>
              <a:t>Sometimes called network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Simple Network Management Protocol</a:t>
            </a:r>
          </a:p>
          <a:p>
            <a:pPr lvl="1" eaLnBrk="1" hangingPunct="1"/>
            <a:r>
              <a:rPr lang="en-US" sz="2400" dirty="0" smtClean="0"/>
              <a:t>Part of the internet protocol suite</a:t>
            </a:r>
          </a:p>
          <a:p>
            <a:pPr lvl="2" eaLnBrk="1" hangingPunct="1"/>
            <a:r>
              <a:rPr lang="en-US" sz="2000" dirty="0" smtClean="0"/>
              <a:t>Defined by the Internet Engineering Task Force (IETF)</a:t>
            </a:r>
          </a:p>
          <a:p>
            <a:pPr lvl="1" eaLnBrk="1" hangingPunct="1"/>
            <a:r>
              <a:rPr lang="en-US" sz="2400" dirty="0" smtClean="0"/>
              <a:t>Used by network management systems</a:t>
            </a:r>
          </a:p>
          <a:p>
            <a:pPr lvl="2" eaLnBrk="1" hangingPunct="1"/>
            <a:r>
              <a:rPr lang="en-US" sz="2000" dirty="0" smtClean="0"/>
              <a:t>Monitor network-attached devices for conditions that warrant administrative attention</a:t>
            </a:r>
          </a:p>
          <a:p>
            <a:pPr lvl="2" eaLnBrk="1" hangingPunct="1"/>
            <a:r>
              <a:rPr lang="en-US" sz="2000" dirty="0" smtClean="0"/>
              <a:t>Manage said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Managed devices can be any type of device including, but not limited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Routers and access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Switches and bridges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Hubs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IP telephones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Computer hosts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Printers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599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Agent</a:t>
            </a:r>
          </a:p>
          <a:p>
            <a:pPr lvl="1" eaLnBrk="1" hangingPunct="1"/>
            <a:r>
              <a:rPr lang="en-US" dirty="0" smtClean="0"/>
              <a:t>Network-management software (NMS) module</a:t>
            </a:r>
          </a:p>
          <a:p>
            <a:pPr lvl="2" eaLnBrk="1" hangingPunct="1"/>
            <a:r>
              <a:rPr lang="en-US" dirty="0" smtClean="0"/>
              <a:t>Executable program</a:t>
            </a:r>
          </a:p>
          <a:p>
            <a:pPr lvl="2" eaLnBrk="1" hangingPunct="1"/>
            <a:r>
              <a:rPr lang="en-US" dirty="0" smtClean="0"/>
              <a:t>Resides in a managed device</a:t>
            </a:r>
          </a:p>
          <a:p>
            <a:pPr lvl="1" eaLnBrk="1" hangingPunct="1"/>
            <a:r>
              <a:rPr lang="en-US" dirty="0" smtClean="0"/>
              <a:t>Has local knowledge of management information</a:t>
            </a:r>
          </a:p>
          <a:p>
            <a:pPr lvl="2" eaLnBrk="1" hangingPunct="1"/>
            <a:r>
              <a:rPr lang="en-US" dirty="0" smtClean="0"/>
              <a:t>Translates that information into a form compatible with SNMP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basic components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Network Management Systems</a:t>
            </a:r>
          </a:p>
          <a:p>
            <a:pPr lvl="1" eaLnBrk="1" hangingPunct="1"/>
            <a:r>
              <a:rPr lang="en-US" dirty="0" smtClean="0"/>
              <a:t>Execute applications that monitor and control managed devices</a:t>
            </a:r>
          </a:p>
          <a:p>
            <a:pPr lvl="1" eaLnBrk="1" hangingPunct="1"/>
            <a:r>
              <a:rPr lang="en-US" dirty="0" smtClean="0"/>
              <a:t>NMS provide</a:t>
            </a:r>
          </a:p>
          <a:p>
            <a:pPr lvl="2" eaLnBrk="1" hangingPunct="1"/>
            <a:r>
              <a:rPr lang="en-US" dirty="0" smtClean="0"/>
              <a:t>Bulk of the processing</a:t>
            </a:r>
          </a:p>
          <a:p>
            <a:pPr lvl="2" eaLnBrk="1" hangingPunct="1"/>
            <a:r>
              <a:rPr lang="en-US" dirty="0" smtClean="0"/>
              <a:t>Memory resources required for network management</a:t>
            </a:r>
          </a:p>
          <a:p>
            <a:pPr lvl="1" eaLnBrk="1" hangingPunct="1"/>
            <a:r>
              <a:rPr lang="en-US" dirty="0" smtClean="0"/>
              <a:t>One or more NMS may exist on any managed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architecture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SNMP </a:t>
            </a:r>
            <a:r>
              <a:rPr lang="en-US" b="1" smtClean="0"/>
              <a:t>architecture review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 framework consists of</a:t>
            </a:r>
          </a:p>
          <a:p>
            <a:pPr lvl="1" eaLnBrk="1" hangingPunct="1"/>
            <a:r>
              <a:rPr lang="en-US" smtClean="0"/>
              <a:t>Master agents</a:t>
            </a:r>
          </a:p>
          <a:p>
            <a:pPr lvl="1" eaLnBrk="1" hangingPunct="1"/>
            <a:r>
              <a:rPr lang="en-US" smtClean="0"/>
              <a:t>Subagents</a:t>
            </a:r>
          </a:p>
          <a:p>
            <a:pPr lvl="1" eaLnBrk="1" hangingPunct="1"/>
            <a:r>
              <a:rPr lang="en-US" smtClean="0"/>
              <a:t>Management stations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Master agent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Software running on an SNMP-capable network component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For example a router, that responds to SNMP requests from the </a:t>
            </a:r>
            <a:r>
              <a:rPr lang="en-US" sz="2000" i="1" dirty="0" smtClean="0"/>
              <a:t>management station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Acts as 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Server in client-server architecture terminology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Daemon in operating system terminology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Relies on </a:t>
            </a:r>
            <a:r>
              <a:rPr lang="en-US" sz="2400" i="1" dirty="0" smtClean="0"/>
              <a:t>subagents</a:t>
            </a:r>
            <a:r>
              <a:rPr lang="en-US" sz="2400" dirty="0" smtClean="0"/>
              <a:t> to provide information about the management of specific functionality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Can also be referred to as </a:t>
            </a:r>
            <a:r>
              <a:rPr lang="en-US" sz="2400" i="1" dirty="0" smtClean="0"/>
              <a:t>managed objects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Subagent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piece of software running on an SNMP-capable network component</a:t>
            </a:r>
          </a:p>
          <a:p>
            <a:pPr lvl="1" eaLnBrk="1" hangingPunct="1"/>
            <a:r>
              <a:rPr lang="en-US" smtClean="0"/>
              <a:t>Implements the information and management functionality defined by a specific MIB of a specific subsystem</a:t>
            </a:r>
          </a:p>
          <a:p>
            <a:pPr lvl="2" eaLnBrk="1" hangingPunct="1"/>
            <a:r>
              <a:rPr lang="en-US" smtClean="0"/>
              <a:t>For example the ethernet link layer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Subagent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capabilities of the subagent are:</a:t>
            </a:r>
          </a:p>
          <a:p>
            <a:pPr lvl="1" eaLnBrk="1" hangingPunct="1"/>
            <a:r>
              <a:rPr lang="en-US" smtClean="0"/>
              <a:t>Gathering information from managed objects </a:t>
            </a:r>
          </a:p>
          <a:p>
            <a:pPr lvl="1" eaLnBrk="1" hangingPunct="1"/>
            <a:r>
              <a:rPr lang="en-US" smtClean="0"/>
              <a:t>Configuring parameters of the managed objects </a:t>
            </a:r>
          </a:p>
          <a:p>
            <a:pPr lvl="1" eaLnBrk="1" hangingPunct="1"/>
            <a:r>
              <a:rPr lang="en-US" smtClean="0"/>
              <a:t>Responding to managers' requests </a:t>
            </a:r>
          </a:p>
          <a:p>
            <a:pPr lvl="1" eaLnBrk="1" hangingPunct="1"/>
            <a:r>
              <a:rPr lang="en-US" smtClean="0"/>
              <a:t>Generating alarms or traps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Management station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i="1" smtClean="0"/>
              <a:t>Manager</a:t>
            </a:r>
            <a:r>
              <a:rPr lang="en-US" smtClean="0"/>
              <a:t> or </a:t>
            </a:r>
            <a:r>
              <a:rPr lang="en-US" i="1" smtClean="0"/>
              <a:t>management station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Final component in the SNMP architecture</a:t>
            </a:r>
          </a:p>
          <a:p>
            <a:pPr eaLnBrk="1" hangingPunct="1"/>
            <a:r>
              <a:rPr lang="en-US" smtClean="0"/>
              <a:t>Functions as the equivalent of a client in the client-server architecture</a:t>
            </a:r>
          </a:p>
          <a:p>
            <a:pPr lvl="1" eaLnBrk="1" hangingPunct="1"/>
            <a:r>
              <a:rPr lang="en-US" smtClean="0"/>
              <a:t>Issues requests for management operations</a:t>
            </a:r>
          </a:p>
          <a:p>
            <a:pPr lvl="2" eaLnBrk="1" hangingPunct="1"/>
            <a:r>
              <a:rPr lang="en-US" smtClean="0"/>
              <a:t>On behalf of a administrator or application</a:t>
            </a:r>
          </a:p>
          <a:p>
            <a:pPr lvl="1" eaLnBrk="1" hangingPunct="1"/>
            <a:r>
              <a:rPr lang="en-US" smtClean="0"/>
              <a:t>Receives traps from agents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SNMP oddity: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has:</a:t>
            </a:r>
          </a:p>
          <a:p>
            <a:pPr lvl="1"/>
            <a:r>
              <a:rPr lang="en-US" dirty="0" smtClean="0"/>
              <a:t>Many servers</a:t>
            </a:r>
          </a:p>
          <a:p>
            <a:pPr lvl="2"/>
            <a:r>
              <a:rPr lang="en-US" dirty="0" smtClean="0"/>
              <a:t>Each managed device on the network</a:t>
            </a:r>
          </a:p>
          <a:p>
            <a:pPr lvl="1"/>
            <a:r>
              <a:rPr lang="en-US" dirty="0" smtClean="0"/>
              <a:t>Few clients</a:t>
            </a:r>
          </a:p>
          <a:p>
            <a:pPr lvl="2"/>
            <a:r>
              <a:rPr lang="en-US" dirty="0" smtClean="0"/>
              <a:t>Usually one or two</a:t>
            </a:r>
          </a:p>
          <a:p>
            <a:pPr lvl="2"/>
            <a:r>
              <a:rPr lang="en-US" dirty="0" smtClean="0"/>
              <a:t>Devices that monitor and manage the “servers”</a:t>
            </a:r>
          </a:p>
          <a:p>
            <a:r>
              <a:rPr lang="en-US" dirty="0" smtClean="0"/>
              <a:t>“Backwards” from the usual client/server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8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Consists of a set of standards for network management</a:t>
            </a:r>
          </a:p>
          <a:p>
            <a:pPr lvl="1" eaLnBrk="1" hangingPunct="1"/>
            <a:r>
              <a:rPr lang="en-US" smtClean="0"/>
              <a:t>Application Layer protocol</a:t>
            </a:r>
          </a:p>
          <a:p>
            <a:pPr lvl="1" eaLnBrk="1" hangingPunct="1"/>
            <a:r>
              <a:rPr lang="en-US" smtClean="0"/>
              <a:t>Database schema</a:t>
            </a:r>
          </a:p>
          <a:p>
            <a:pPr lvl="1" eaLnBrk="1" hangingPunct="1"/>
            <a:r>
              <a:rPr lang="en-US" smtClean="0"/>
              <a:t>Set of data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 protocols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SNMPv1 MIB tables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SNMPv1 SMI defines highly structured tables</a:t>
            </a:r>
          </a:p>
          <a:p>
            <a:pPr lvl="1" eaLnBrk="1" hangingPunct="1"/>
            <a:r>
              <a:rPr lang="en-US" sz="2400" dirty="0" smtClean="0"/>
              <a:t>Used to group instances of a tabular object</a:t>
            </a:r>
          </a:p>
          <a:p>
            <a:pPr lvl="1" eaLnBrk="1" hangingPunct="1"/>
            <a:r>
              <a:rPr lang="en-US" sz="2400" dirty="0" smtClean="0"/>
              <a:t>Object that contains multiple variables</a:t>
            </a:r>
          </a:p>
          <a:p>
            <a:pPr eaLnBrk="1" hangingPunct="1"/>
            <a:r>
              <a:rPr lang="en-US" sz="2800" dirty="0" smtClean="0"/>
              <a:t>Tables are composed of zero or more rows</a:t>
            </a:r>
          </a:p>
          <a:p>
            <a:pPr lvl="1" eaLnBrk="1" hangingPunct="1"/>
            <a:r>
              <a:rPr lang="en-US" sz="2400" dirty="0" smtClean="0"/>
              <a:t>Indexed in a way that allows SNMP to retrieve or alter an entire row with a single Get, </a:t>
            </a:r>
            <a:r>
              <a:rPr lang="en-US" sz="2400" dirty="0" err="1" smtClean="0"/>
              <a:t>GetNext</a:t>
            </a:r>
            <a:r>
              <a:rPr lang="en-US" sz="2400" dirty="0" smtClean="0"/>
              <a:t>, or Set command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Integer</a:t>
            </a:r>
          </a:p>
          <a:p>
            <a:r>
              <a:rPr lang="en-US" dirty="0" smtClean="0"/>
              <a:t>Octet Strings</a:t>
            </a:r>
          </a:p>
          <a:p>
            <a:r>
              <a:rPr lang="en-US" dirty="0" smtClean="0"/>
              <a:t>Object 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53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Application-wide data types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Seven application-wide data types exist in the SNMPv1 SMI: </a:t>
            </a:r>
          </a:p>
          <a:p>
            <a:pPr lvl="1" eaLnBrk="1" hangingPunct="1"/>
            <a:r>
              <a:rPr lang="en-US" sz="2400" smtClean="0"/>
              <a:t>Network addresses</a:t>
            </a:r>
          </a:p>
          <a:p>
            <a:pPr lvl="1" eaLnBrk="1" hangingPunct="1"/>
            <a:r>
              <a:rPr lang="en-US" sz="2400" smtClean="0"/>
              <a:t>Counters</a:t>
            </a:r>
          </a:p>
          <a:p>
            <a:pPr lvl="1" eaLnBrk="1" hangingPunct="1"/>
            <a:r>
              <a:rPr lang="en-US" sz="2400" smtClean="0"/>
              <a:t>Gauges</a:t>
            </a:r>
          </a:p>
          <a:p>
            <a:pPr lvl="1" eaLnBrk="1" hangingPunct="1"/>
            <a:r>
              <a:rPr lang="en-US" sz="2400" smtClean="0"/>
              <a:t>Time ticks</a:t>
            </a:r>
          </a:p>
          <a:p>
            <a:pPr lvl="1" eaLnBrk="1" hangingPunct="1"/>
            <a:r>
              <a:rPr lang="en-US" sz="2400" smtClean="0"/>
              <a:t>Opaques</a:t>
            </a:r>
          </a:p>
          <a:p>
            <a:pPr lvl="1" eaLnBrk="1" hangingPunct="1"/>
            <a:r>
              <a:rPr lang="en-US" sz="2400" smtClean="0"/>
              <a:t>Integers</a:t>
            </a:r>
          </a:p>
          <a:p>
            <a:pPr lvl="1" eaLnBrk="1" hangingPunct="1"/>
            <a:r>
              <a:rPr lang="en-US" sz="2400" smtClean="0"/>
              <a:t>Unsigned integers</a:t>
            </a:r>
          </a:p>
        </p:txBody>
      </p:sp>
    </p:spTree>
    <p:extLst>
      <p:ext uri="{BB962C8B-B14F-4D97-AF65-F5344CB8AC3E}">
        <p14:creationId xmlns:p14="http://schemas.microsoft.com/office/powerpoint/2010/main" val="13530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SNMPv2 and structure of management information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SNMPv2 SMI is described in </a:t>
            </a:r>
            <a:r>
              <a:rPr lang="en-US" sz="2400" dirty="0" smtClean="0">
                <a:hlinkClick r:id="rId2" tooltip="http://tools.ietf.org/html/rfc2578"/>
              </a:rPr>
              <a:t>RFC 2578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Has additions and enhancements to the SNMPv1 SMI-specific data types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Including bit strings, network addresses, and counters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Bit strings are defined only in SNMPv2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Comprise zero or more named bits that specify a value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Network addresses represent an address from a particular protocol family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Counters are non-negative integers that increase until they reach a maximum value and then return to zero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SNMPv1: a 32-bit counter size is specified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SNMPv2: 32-bit and 64-bit counters are defined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SNMPv3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SNMPv3 defined by </a:t>
            </a:r>
            <a:r>
              <a:rPr lang="en-US" sz="2800" smtClean="0">
                <a:hlinkClick r:id="rId2" tooltip="http://tools.ietf.org/html/rfc3411"/>
              </a:rPr>
              <a:t>RFC 3411</a:t>
            </a:r>
            <a:r>
              <a:rPr lang="en-US" sz="2800" smtClean="0"/>
              <a:t>–</a:t>
            </a:r>
            <a:r>
              <a:rPr lang="en-US" sz="2800" smtClean="0">
                <a:hlinkClick r:id="rId3" tooltip="http://tools.ietf.org/html/rfc3418"/>
              </a:rPr>
              <a:t>RFC 3418</a:t>
            </a:r>
            <a:endParaRPr lang="en-US" sz="2800" smtClean="0"/>
          </a:p>
          <a:p>
            <a:pPr lvl="1" eaLnBrk="1" hangingPunct="1"/>
            <a:r>
              <a:rPr lang="en-US" sz="2400" smtClean="0"/>
              <a:t>also known as 'STD0062'</a:t>
            </a:r>
          </a:p>
          <a:p>
            <a:pPr eaLnBrk="1" hangingPunct="1"/>
            <a:r>
              <a:rPr lang="en-US" sz="2800" smtClean="0"/>
              <a:t>SNMPv3 primarily added security and remote configuration enhancements</a:t>
            </a:r>
          </a:p>
          <a:p>
            <a:pPr eaLnBrk="1" hangingPunct="1"/>
            <a:r>
              <a:rPr lang="en-US" sz="2800" smtClean="0"/>
              <a:t>SNMPv3 is the current standard version of SNMP</a:t>
            </a:r>
          </a:p>
          <a:p>
            <a:pPr lvl="1" eaLnBrk="1" hangingPunct="1"/>
            <a:r>
              <a:rPr lang="en-US" sz="2400" smtClean="0">
                <a:hlinkClick r:id="rId4" tooltip="IETF"/>
              </a:rPr>
              <a:t>IETF</a:t>
            </a:r>
            <a:r>
              <a:rPr lang="en-US" sz="2400" smtClean="0"/>
              <a:t> considers earlier versions "Obsolete" or "Historical"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SNMPv3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SNMPv3 provides important security features: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Message integrity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Ensure that a packet has not been tampered with in transit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Authentication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Verify that the message is from a valid source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Encryption of packets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Prevent snooping by an unauthorized source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Version 3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SNMPv3 provides three important services: </a:t>
            </a:r>
          </a:p>
          <a:p>
            <a:pPr lvl="1" eaLnBrk="1" hangingPunct="1"/>
            <a:r>
              <a:rPr lang="en-US" smtClean="0"/>
              <a:t>Authentication</a:t>
            </a:r>
          </a:p>
          <a:p>
            <a:pPr lvl="1" eaLnBrk="1" hangingPunct="1"/>
            <a:r>
              <a:rPr lang="en-US" smtClean="0"/>
              <a:t>Privacy</a:t>
            </a:r>
          </a:p>
          <a:p>
            <a:pPr lvl="1" eaLnBrk="1" hangingPunct="1"/>
            <a:r>
              <a:rPr lang="en-US" smtClean="0"/>
              <a:t>Access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 exposes management data</a:t>
            </a:r>
          </a:p>
          <a:p>
            <a:pPr lvl="1" eaLnBrk="1" hangingPunct="1"/>
            <a:r>
              <a:rPr lang="en-US" dirty="0" smtClean="0"/>
              <a:t>Variables on the managed systems</a:t>
            </a:r>
          </a:p>
          <a:p>
            <a:pPr lvl="1" eaLnBrk="1" hangingPunct="1"/>
            <a:r>
              <a:rPr lang="en-US" dirty="0" smtClean="0"/>
              <a:t>Describe the system configuration</a:t>
            </a:r>
          </a:p>
          <a:p>
            <a:pPr eaLnBrk="1" hangingPunct="1"/>
            <a:r>
              <a:rPr lang="en-US" dirty="0" smtClean="0"/>
              <a:t>Variables can be queried by managing applications</a:t>
            </a:r>
          </a:p>
          <a:p>
            <a:pPr lvl="1" eaLnBrk="1" hangingPunct="1"/>
            <a:r>
              <a:rPr lang="en-US" dirty="0" smtClean="0"/>
              <a:t>Some can be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 examples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 examples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Monitoring device uptimes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sysUpTimeInstance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Inventory of OS versions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sysDescr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Collect NIC information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ifName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ifDescr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ifSpeed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ifType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ifPhysAddr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Measuring NIC throughput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ifInOctets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ifOutOctets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Querying a remote ARP cache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ipNetToMedia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Other SNMP topics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Autodiscovery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SNMP by itself is simply a protocol for collecting and organizing information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Most toolsets implementing SNMP offer some form of discovery mechanism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Standardized collection of data common to most platforms and devices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Used to get a new user or implementer started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One of these features is often a form of automatic discovery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New devices discovered in the network are polled automatically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Autodiscovery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For SNMPv1 and SNMPv2c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Presents a security risk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Your SNMP read communities will be broadcast in cleartext to the target device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While security requirements and risk profiles vary from organization to organization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Care should be taken when using a features like these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Special regard to common environments such as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Mixed-tenant datacenters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Server hosting and colocation facilities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Similar environments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Negative impact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SNMP implementations vary across platform vendors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SNMP is often an added feature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Not an element of the core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SNMP's tree structure and linear indexing may not always mate well with the internal data structures that are elements of a platform's basic design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Using SNMP to query certain data sets may result in high CPU utilization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Negative effects on operation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One example of this would be large routing tables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smtClean="0"/>
              <a:t>such as </a:t>
            </a:r>
            <a:r>
              <a:rPr lang="en-US" sz="1800" smtClean="0">
                <a:hlinkClick r:id="rId2" tooltip="Border Gateway Protocol"/>
              </a:rPr>
              <a:t>BGP</a:t>
            </a:r>
            <a:r>
              <a:rPr lang="en-US" sz="1800" smtClean="0"/>
              <a:t> or </a:t>
            </a:r>
            <a:r>
              <a:rPr lang="en-US" sz="1800" smtClean="0">
                <a:hlinkClick r:id="rId3" tooltip="Interior Gateway Protocol"/>
              </a:rPr>
              <a:t>IGP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implications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SNMP versions 1 and 2c are subject to packet sniffing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The clear text community string from the network traffic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No encryption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All versions of SNMP are subject to brute force and dictionary attacks for guessing the community strings/authentication strings,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Do not implement a challenge-response handshake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SNMP can work over TCP and other protocols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Most commonly used over UDP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Connectionless and vulnerable to IP spoofing attacks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All versions are subject to bypassing device access lists that might have been implemented to restrict SNMP access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SNMPv3's other security mechanisms should prevent a successful attack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implications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981200"/>
            <a:ext cx="8534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SNMP's configuration capabilities can be misconfigured and used to cause much damage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'write' capabilities are very rarely used in practice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Lack of security in SNMP versions before SNMPv3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Lack of security is particularly serious with SNMPv1 or v2c over UDP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Clear text community strings can be intercepted and combined with IP spoofing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SNMP tops the list of the SANS Institute's Common Default Configuration Issues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The issue of default SNMP community strings set to ‘public’ and ‘private’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Number ten on the SANS The Top 10 Most Critical Internet Security Threats for the year 2000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For more detail on SNMP security implications see the </a:t>
            </a:r>
            <a:r>
              <a:rPr lang="en-US" sz="2000" dirty="0" smtClean="0">
                <a:hlinkClick r:id="rId2" tooltip="CERT"/>
              </a:rPr>
              <a:t>CERT</a:t>
            </a:r>
            <a:r>
              <a:rPr lang="en-US" sz="2000" dirty="0" smtClean="0"/>
              <a:t> SNMP Vulnerabilities FAQ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SNMPv3 is the most secure</a:t>
            </a:r>
          </a:p>
          <a:p>
            <a:r>
              <a:rPr lang="en-US" dirty="0" smtClean="0"/>
              <a:t>SNMPv1 is the most used</a:t>
            </a:r>
            <a:r>
              <a:rPr lang="en-US" baseline="30000" dirty="0" smtClean="0"/>
              <a:t>1</a:t>
            </a:r>
          </a:p>
          <a:p>
            <a:pPr lvl="1"/>
            <a:r>
              <a:rPr lang="en-US" dirty="0" smtClean="0"/>
              <a:t>“easiest” </a:t>
            </a:r>
          </a:p>
          <a:p>
            <a:r>
              <a:rPr lang="en-US" dirty="0" smtClean="0"/>
              <a:t>Typical systems will try the most secure version first</a:t>
            </a:r>
          </a:p>
          <a:p>
            <a:pPr lvl="1"/>
            <a:r>
              <a:rPr lang="en-US" dirty="0" smtClean="0"/>
              <a:t>Then roll back towards v1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428987"/>
            <a:ext cx="8359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 smtClean="0"/>
              <a:t>1</a:t>
            </a:r>
            <a:r>
              <a:rPr lang="en-US" sz="1200" dirty="0" smtClean="0"/>
              <a:t>https</a:t>
            </a:r>
            <a:r>
              <a:rPr lang="en-US" sz="1200" dirty="0"/>
              <a:t>://</a:t>
            </a:r>
            <a:r>
              <a:rPr lang="en-US" sz="1200" dirty="0" smtClean="0"/>
              <a:t>www.digitalocean.com/community/tutorials/an-introduction-to-snmp-simple-network-management-protocol (2014)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927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5" descr="snmp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7391400" cy="570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Overview and basic concepts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5" descr="Snmp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75438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6019" name="Picture 6" descr="snmp-consol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88" y="0"/>
            <a:ext cx="9142412" cy="18745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7158037" cy="1412875"/>
          </a:xfrm>
        </p:spPr>
        <p:txBody>
          <a:bodyPr/>
          <a:lstStyle/>
          <a:p>
            <a:r>
              <a:rPr lang="en-US" smtClean="0"/>
              <a:t>Post-Quiz</a:t>
            </a:r>
            <a:r>
              <a:rPr lang="en-US" dirty="0" smtClean="0"/>
              <a:t>: SNMP can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57938584"/>
              </p:ext>
            </p:extLst>
          </p:nvPr>
        </p:nvGraphicFramePr>
        <p:xfrm>
          <a:off x="5651500" y="1651000"/>
          <a:ext cx="228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1651000"/>
                        <a:ext cx="228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114800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Monitor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Change devices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Warn of errors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All of the above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SNMP is a protocol to define a framework for network management tasks</a:t>
            </a:r>
          </a:p>
          <a:p>
            <a:pPr eaLnBrk="1" hangingPunct="1"/>
            <a:r>
              <a:rPr lang="en-US" smtClean="0"/>
              <a:t>By itself is just a definition</a:t>
            </a:r>
          </a:p>
          <a:p>
            <a:pPr lvl="1" eaLnBrk="1" hangingPunct="1"/>
            <a:r>
              <a:rPr lang="en-US" smtClean="0"/>
              <a:t>Must be “made real” by products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 action="ppaction://hlinkpres?slideindex=1&amp;slidetitle="/>
              </a:rPr>
              <a:t>SNMP Data Types.pptx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900113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 SNMP environment:</a:t>
            </a:r>
          </a:p>
          <a:p>
            <a:pPr lvl="1" eaLnBrk="1" hangingPunct="1"/>
            <a:r>
              <a:rPr lang="en-US" dirty="0" smtClean="0"/>
              <a:t>Large number of systems to be managed</a:t>
            </a:r>
          </a:p>
          <a:p>
            <a:pPr lvl="1" eaLnBrk="1" hangingPunct="1"/>
            <a:r>
              <a:rPr lang="en-US" dirty="0" smtClean="0"/>
              <a:t>One or more systems manage them</a:t>
            </a:r>
          </a:p>
          <a:p>
            <a:pPr eaLnBrk="1" hangingPunct="1"/>
            <a:r>
              <a:rPr lang="en-US" dirty="0" smtClean="0"/>
              <a:t>An </a:t>
            </a:r>
            <a:r>
              <a:rPr lang="en-US" i="1" dirty="0" smtClean="0"/>
              <a:t>agent</a:t>
            </a:r>
            <a:r>
              <a:rPr lang="en-US" dirty="0" smtClean="0"/>
              <a:t> </a:t>
            </a:r>
            <a:r>
              <a:rPr lang="en-US" i="1" dirty="0" smtClean="0"/>
              <a:t>:</a:t>
            </a:r>
          </a:p>
          <a:p>
            <a:pPr lvl="1" eaLnBrk="1" hangingPunct="1"/>
            <a:r>
              <a:rPr lang="en-US" dirty="0" smtClean="0"/>
              <a:t>Software component</a:t>
            </a:r>
          </a:p>
          <a:p>
            <a:pPr lvl="1" eaLnBrk="1" hangingPunct="1"/>
            <a:r>
              <a:rPr lang="en-US" dirty="0" smtClean="0"/>
              <a:t>Runs on each managed system</a:t>
            </a:r>
          </a:p>
          <a:p>
            <a:pPr lvl="1" eaLnBrk="1" hangingPunct="1"/>
            <a:r>
              <a:rPr lang="en-US" dirty="0" smtClean="0"/>
              <a:t>Reports information via SNMP to the managing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SNMP agents reports data of interest on the managed systems</a:t>
            </a:r>
          </a:p>
          <a:p>
            <a:pPr lvl="1" eaLnBrk="1" hangingPunct="1"/>
            <a:r>
              <a:rPr lang="en-US" dirty="0" smtClean="0"/>
              <a:t>Variables such as:</a:t>
            </a:r>
          </a:p>
          <a:p>
            <a:pPr lvl="2" eaLnBrk="1" hangingPunct="1"/>
            <a:r>
              <a:rPr lang="en-US" dirty="0" smtClean="0"/>
              <a:t>"free memory“</a:t>
            </a:r>
          </a:p>
          <a:p>
            <a:pPr lvl="2" eaLnBrk="1" hangingPunct="1"/>
            <a:r>
              <a:rPr lang="en-US" dirty="0" smtClean="0"/>
              <a:t>"system name“</a:t>
            </a:r>
          </a:p>
          <a:p>
            <a:pPr lvl="2" eaLnBrk="1" hangingPunct="1"/>
            <a:r>
              <a:rPr lang="en-US" dirty="0" smtClean="0"/>
              <a:t>"number of running processes“</a:t>
            </a:r>
          </a:p>
          <a:p>
            <a:pPr lvl="2" eaLnBrk="1" hangingPunct="1"/>
            <a:r>
              <a:rPr lang="en-US" dirty="0" smtClean="0"/>
              <a:t>"default route“</a:t>
            </a:r>
          </a:p>
          <a:p>
            <a:pPr lvl="2" eaLnBrk="1" hangingPunct="1"/>
            <a:r>
              <a:rPr lang="en-US" dirty="0" smtClean="0"/>
              <a:t>“toner cartridge status”</a:t>
            </a:r>
          </a:p>
          <a:p>
            <a:pPr lvl="2" eaLnBrk="1" hangingPunct="1"/>
            <a:r>
              <a:rPr lang="en-US" dirty="0" smtClean="0"/>
              <a:t>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609600"/>
            <a:ext cx="7158037" cy="879475"/>
          </a:xfrm>
        </p:spPr>
        <p:txBody>
          <a:bodyPr/>
          <a:lstStyle/>
          <a:p>
            <a:pPr eaLnBrk="1" hangingPunct="1"/>
            <a:r>
              <a:rPr lang="en-US" sz="3600" b="1" smtClean="0"/>
              <a:t>Overview and basic concepts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Managing system can retrieve the information through protocol operations</a:t>
            </a:r>
          </a:p>
          <a:p>
            <a:pPr lvl="1" eaLnBrk="1" hangingPunct="1"/>
            <a:r>
              <a:rPr lang="en-US" sz="2400" b="1" smtClean="0"/>
              <a:t>GET</a:t>
            </a:r>
          </a:p>
          <a:p>
            <a:pPr lvl="1" eaLnBrk="1" hangingPunct="1"/>
            <a:r>
              <a:rPr lang="en-US" sz="2400" b="1" smtClean="0"/>
              <a:t>GETNEXT</a:t>
            </a:r>
          </a:p>
          <a:p>
            <a:pPr lvl="1" eaLnBrk="1" hangingPunct="1"/>
            <a:r>
              <a:rPr lang="en-US" sz="2400" b="1" smtClean="0"/>
              <a:t>GETBULK</a:t>
            </a:r>
            <a:endParaRPr lang="en-US" sz="2400" smtClean="0"/>
          </a:p>
          <a:p>
            <a:pPr eaLnBrk="1" hangingPunct="1"/>
            <a:r>
              <a:rPr lang="en-US" sz="2800" smtClean="0"/>
              <a:t>Agent can send data without being asked using protocol operations</a:t>
            </a:r>
          </a:p>
          <a:p>
            <a:pPr lvl="1" eaLnBrk="1" hangingPunct="1"/>
            <a:r>
              <a:rPr lang="en-US" sz="2400" b="1" smtClean="0"/>
              <a:t>TRAP</a:t>
            </a:r>
          </a:p>
          <a:p>
            <a:pPr lvl="1" eaLnBrk="1" hangingPunct="1"/>
            <a:r>
              <a:rPr lang="en-US" sz="2400" b="1" smtClean="0"/>
              <a:t>INFORM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8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TASKPANEKEY" val="9eed0080-1e10-422c-ab11-6e06b302a1c9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EXPANDSHOWBAR" val="True"/>
  <p:tag name="WASPOLLED" val="1A337ED0B2184246AC27B593763B06AE"/>
  <p:tag name="TPVERSION" val="5"/>
  <p:tag name="TPFULLVERSION" val="5.3.1.3337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D4B4E7CEE2534FBA96B74A12EC7CCFA1"/>
  <p:tag name="SLIDEID" val="D4B4E7CEE2534FBA96B74A12EC7CCFA1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Pre-Quiz: SNMP can"/>
  <p:tag name="ANSWERSALIAS" val="Monitor devices|smicln|Change devices|smicln|Warn of errors|smicln|All of the above|smicln|None of the above"/>
  <p:tag name="VALUES" val="No Value|smicln|No Value|smicln|No Value|smicln|No Value|smicln|No Value"/>
  <p:tag name="RESPONSESGATHERED" val="True"/>
  <p:tag name="TOTALRESPONSES" val="53"/>
  <p:tag name="RESPONSECOUNT" val="53"/>
  <p:tag name="SLICED" val="False"/>
  <p:tag name="RESPONSES" val="4;4;4;4;4;4;4;4;4;4;4;4;4;4;4;4;4;4;4;4;4;4;4;4;1;1;4;-;4;1;4;4;4;4;4;4;-;4;4;4;4;4;4;4;4;1;4;4;1;-;4;4;1;4;4;4;"/>
  <p:tag name="CHARTSTRINGSTD" val="6 0 0 47 0"/>
  <p:tag name="CHARTSTRINGREV" val="0 47 0 0 6"/>
  <p:tag name="CHARTSTRINGSTDPER" val="0.113207547169811 0 0 0.886792452830189 0"/>
  <p:tag name="CHARTSTRINGREVPER" val="0 0.886792452830189 0 0 0.113207547169811"/>
  <p:tag name="ANONYMOUSTEMP" val="False"/>
  <p:tag name="RESULTS" val="Pre-Quiz: SNMP can[;crlf;]63[;]63[;]63[;]False[;]0[;][;crlf;]3.6984126984127[;]4[;]0.884342112837087[;]0.782060972537163[;crlf;]4[;]0[;]Monitor devices1[;]Monitor devices[;][;crlf;]4[;]0[;]Change devices2[;]Change devices[;][;crlf;]1[;]0[;]Warn of errors3[;]Warn of errors[;][;crlf;]52[;]0[;]All of the above4[;]All of the above[;][;crlf;]2[;]0[;]None of the above5[;]None of the above[;]"/>
  <p:tag name="TYPE" val="MultiChoiceSlide"/>
  <p:tag name="LIVECHARTING" val="False"/>
  <p:tag name="TPQUESTIONXML" val="﻿&lt;?xml version=&quot;1.0&quot; encoding=&quot;utf-8&quot;?&gt;&#10;&lt;questionlist&gt;&#10;    &lt;properties&gt;&#10;        &lt;guid&gt;9F1F7F723D5C4D0B8BFF4034BE61637C&lt;/guid&gt;&#10;        &lt;description /&gt;&#10;        &lt;date&gt;11/3/2013 11:55:0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AB01CFC4BF34C018BC0D054A5555CAD&lt;/guid&gt;&#10;            &lt;repollguid&gt;FBCC38CF1E0E423AA97FBA4E29B6CD3E&lt;/repollguid&gt;&#10;            &lt;sourceid&gt;AB7F0A5FE35D4042B4D270DBF21B3573&lt;/sourceid&gt;&#10;            &lt;questiontext&gt;Pre-Quiz: SNMP can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1&lt;/incorrectvalue&gt;&#10;            &lt;responselimit&gt;1&lt;/responselimit&gt;&#10;            &lt;bulletstyle&gt;0&lt;/bulletstyle&gt;&#10;            &lt;answers&gt;&#10;                &lt;answer&gt;&#10;                    &lt;guid&gt;3625E199A0B546C4A2BB7EE28E09E8C8&lt;/guid&gt;&#10;                    &lt;answertext&gt;Monitor devices&lt;/answertext&gt;&#10;                    &lt;valuetype&gt;-1&lt;/valuetype&gt;&#10;                &lt;/answer&gt;&#10;                &lt;answer&gt;&#10;                    &lt;guid&gt;9237BE0A9F4143479FD885535352BAF7&lt;/guid&gt;&#10;                    &lt;answertext&gt;Change devices&lt;/answertext&gt;&#10;                    &lt;valuetype&gt;-1&lt;/valuetype&gt;&#10;                &lt;/answer&gt;&#10;                &lt;answer&gt;&#10;                    &lt;guid&gt;9A221B3F9B7648998A8A8EB2626C6DAB&lt;/guid&gt;&#10;                    &lt;answertext&gt;Warn of errors&lt;/answertext&gt;&#10;                    &lt;valuetype&gt;-1&lt;/valuetype&gt;&#10;                &lt;/answer&gt;&#10;                &lt;answer&gt;&#10;                    &lt;guid&gt;B3DCFEA3FE3A42679308F736F34B9207&lt;/guid&gt;&#10;                    &lt;answertext&gt;All of the above&lt;/answertext&gt;&#10;                    &lt;valuetype&gt;1&lt;/valuetype&gt;&#10;                &lt;/answer&gt;&#10;                &lt;answer&gt;&#10;                    &lt;guid&gt;C43A358A76F64F75B0112768728347C0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AUTOOPENPOLL" val="True"/>
  <p:tag name="AUTOFORMATCHART" val="True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NUMBERFORMAT" val="0"/>
  <p:tag name="LABELFORMAT" val="1"/>
  <p:tag name="COLORTYPE" val="SCHEME"/>
  <p:tag name="DEFINEDCOLORS" val="3,6,10,45,32,50,13,4,9,55,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80"/>
  <p:tag name="FONTSIZE" val="32"/>
  <p:tag name="BULLETTYPE" val="ppBulletArabicPeriod"/>
  <p:tag name="ANSWERTEXT" val="Monitor devices&#10;Change devices&#10;Warn of errors&#10;All of the above&#10;None of the above"/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D4B4E7CEE2534FBA96B74A12EC7CCFA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Pre-Quiz: SNMP can"/>
  <p:tag name="ANSWERSALIAS" val="Monitor devices|smicln|Change devices|smicln|Warn of errors|smicln|All of the above|smicln|None of the above"/>
  <p:tag name="SLIDEORDER" val="2"/>
  <p:tag name="SLIDEGUID" val="1CB883FCAFFD4D38A1D6D5D99FFF7995"/>
  <p:tag name="RESPONSESGATHERED" val="True"/>
  <p:tag name="TOTALRESPONSES" val="56"/>
  <p:tag name="RESPONSECOUNT" val="56"/>
  <p:tag name="SLICED" val="False"/>
  <p:tag name="RESPONSES" val="4;4;4;4;4;4;4;4;4;4;5;4;4;4;4;4;4;4;5;4;4;1;4;4;4;4;4;4;4;4;1;4;4;4;4;4;4;4;-;1;4;4;4;4;4;4;4;4;4;-;4;4;4;4;4;4;4;1;"/>
  <p:tag name="CHARTSTRINGSTD" val="4 0 0 50 2"/>
  <p:tag name="CHARTSTRINGREV" val="2 50 0 0 4"/>
  <p:tag name="CHARTSTRINGSTDPER" val="0.0714285714285714 0 0 0.892857142857143 0.0357142857142857"/>
  <p:tag name="CHARTSTRINGREVPER" val="0.0357142857142857 0.892857142857143 0 0 0.0714285714285714"/>
  <p:tag name="ANONYMOUSTEMP" val="False"/>
  <p:tag name="VALUES" val="Incorrect|smicln|Incorrect|smicln|Incorrect|smicln|Correct|smicln|Incorrect"/>
  <p:tag name="TYPE" val="MultiChoiceSlide"/>
  <p:tag name="RESULTS" val="Post-Quiz: SNMP can[;crlf;]65[;]66[;]65[;]False[;]59[;][;crlf;]3.84615384615385[;]4[;]0.748963781208498[;]0.56094674556213[;crlf;]4[;]-1[;]Monitor devices1[;]Monitor devices[;][;crlf;]0[;]-1[;]Change devices2[;]Change devices[;][;crlf;]0[;]-1[;]Warn of errors3[;]Warn of errors[;][;crlf;]59[;]1[;]All of the above4[;]All of the above[;][;crlf;]2[;]-1[;]None of the above5[;]None of the above[;]"/>
  <p:tag name="LIVECHARTING" val="False"/>
  <p:tag name="TPQUESTIONXML" val="﻿&lt;?xml version=&quot;1.0&quot; encoding=&quot;utf-8&quot;?&gt;&#10;&lt;questionlist&gt;&#10;    &lt;properties&gt;&#10;        &lt;guid&gt;1ECE5F10FDFD4FD695D364B913D7D53E&lt;/guid&gt;&#10;        &lt;description /&gt;&#10;        &lt;date&gt;11/3/2013 11:55:0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8CAB91C1910417182C42882B13A81B2&lt;/guid&gt;&#10;            &lt;repollguid&gt;DD0FF3A1A97C49C79FC5699D3D86BE7A&lt;/repollguid&gt;&#10;            &lt;sourceid&gt;56FC54DEE05A48EDBCCC477FD3A64A5C&lt;/sourceid&gt;&#10;            &lt;questiontext&gt;Post-Quiz: SNMP can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BF0872811C014CC6B55F918A0C625909&lt;/guid&gt;&#10;                    &lt;answertext&gt;Monitor devices &lt;/answertext&gt;&#10;                    &lt;valuetype&gt;-1&lt;/valuetype&gt;&#10;                &lt;/answer&gt;&#10;                &lt;answer&gt;&#10;                    &lt;guid&gt;D2E8431EAB3D46458C13094651B5343A&lt;/guid&gt;&#10;                    &lt;answertext&gt;Change devices &lt;/answertext&gt;&#10;                    &lt;valuetype&gt;-1&lt;/valuetype&gt;&#10;                &lt;/answer&gt;&#10;                &lt;answer&gt;&#10;                    &lt;guid&gt;2CE27698EB3D429F8B8193A760F8FD9F&lt;/guid&gt;&#10;                    &lt;answertext&gt;Warn of errors &lt;/answertext&gt;&#10;                    &lt;valuetype&gt;-1&lt;/valuetype&gt;&#10;                &lt;/answer&gt;&#10;                &lt;answer&gt;&#10;                    &lt;guid&gt;8B161D8443E64C2CBFC159F6D781B73C&lt;/guid&gt;&#10;                    &lt;answertext&gt;All of the above &lt;/answertext&gt;&#10;                    &lt;valuetype&gt;1&lt;/valuetype&gt;&#10;                &lt;/answer&gt;&#10;                &lt;answer&gt;&#10;                    &lt;guid&gt;BD93E9A9F17A45F9A67CDE72BA555ED3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AUTOOPENPOLL" val="True"/>
  <p:tag name="AUTOFORMATCHART" val="True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NUMBERFORMAT" val="0"/>
  <p:tag name="LABELFORMAT" val="1"/>
  <p:tag name="COLORTYPE" val="SCHEME"/>
  <p:tag name="DEFINEDCOLORS" val="3,6,10,45,32,50,13,4,9,55,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80"/>
  <p:tag name="FONTSIZE" val="32"/>
  <p:tag name="BULLETTYPE" val="ppBulletArabicPeriod"/>
  <p:tag name="ANSWERTEXT" val="Monitor devices&#10;Change devices&#10;Warn of errors&#10;All of the above&#10;None of the above"/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1460</TotalTime>
  <Words>1912</Words>
  <Application>Microsoft Office PowerPoint</Application>
  <PresentationFormat>On-screen Show (4:3)</PresentationFormat>
  <Paragraphs>370</Paragraphs>
  <Slides>64</Slides>
  <Notes>0</Notes>
  <HiddenSlides>4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0" baseType="lpstr">
      <vt:lpstr>Arial</vt:lpstr>
      <vt:lpstr>Courier New</vt:lpstr>
      <vt:lpstr>Times New Roman</vt:lpstr>
      <vt:lpstr>Wingdings</vt:lpstr>
      <vt:lpstr>Axis</vt:lpstr>
      <vt:lpstr>Microsoft Graph Chart</vt:lpstr>
      <vt:lpstr>SNMP</vt:lpstr>
      <vt:lpstr>What is it?</vt:lpstr>
      <vt:lpstr>SNMP</vt:lpstr>
      <vt:lpstr>SNMP</vt:lpstr>
      <vt:lpstr>SNMP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Management Information Bases</vt:lpstr>
      <vt:lpstr>Pre-Quiz: SNMP can</vt:lpstr>
      <vt:lpstr>Management Information Bases </vt:lpstr>
      <vt:lpstr>Management Information Bases </vt:lpstr>
      <vt:lpstr>Side Note: ASN.1</vt:lpstr>
      <vt:lpstr>Abstract Syntax Notation One (ASN.1)</vt:lpstr>
      <vt:lpstr>Abstract Syntax Notation One (ASN.1)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Examples</vt:lpstr>
      <vt:lpstr>From the top</vt:lpstr>
      <vt:lpstr>SNMP basic components</vt:lpstr>
      <vt:lpstr>SNMP basic components</vt:lpstr>
      <vt:lpstr>SNMP basic components</vt:lpstr>
      <vt:lpstr>SNMP basic components</vt:lpstr>
      <vt:lpstr>SNMP basic components</vt:lpstr>
      <vt:lpstr>SNMP basic components</vt:lpstr>
      <vt:lpstr>SNMP architecture</vt:lpstr>
      <vt:lpstr>SNMP architecture review</vt:lpstr>
      <vt:lpstr>Master agent</vt:lpstr>
      <vt:lpstr>Subagent</vt:lpstr>
      <vt:lpstr>Subagent</vt:lpstr>
      <vt:lpstr>Management station</vt:lpstr>
      <vt:lpstr>SNMP oddity:</vt:lpstr>
      <vt:lpstr>SNMP protocols</vt:lpstr>
      <vt:lpstr>SNMPv1 MIB tables</vt:lpstr>
      <vt:lpstr>Data Types</vt:lpstr>
      <vt:lpstr>Application-wide data types</vt:lpstr>
      <vt:lpstr>PowerPoint Presentation</vt:lpstr>
      <vt:lpstr>SNMPv2 and structure of management information</vt:lpstr>
      <vt:lpstr>PowerPoint Presentation</vt:lpstr>
      <vt:lpstr>SNMPv3</vt:lpstr>
      <vt:lpstr>SNMPv3</vt:lpstr>
      <vt:lpstr>Version 3</vt:lpstr>
      <vt:lpstr>Usage examples</vt:lpstr>
      <vt:lpstr>Usage examples</vt:lpstr>
      <vt:lpstr>Other SNMP topics</vt:lpstr>
      <vt:lpstr>Autodiscovery</vt:lpstr>
      <vt:lpstr>Autodiscovery</vt:lpstr>
      <vt:lpstr>Negative impact</vt:lpstr>
      <vt:lpstr>Security implications</vt:lpstr>
      <vt:lpstr>Security implications</vt:lpstr>
      <vt:lpstr>Last Notes</vt:lpstr>
      <vt:lpstr>PowerPoint Presentation</vt:lpstr>
      <vt:lpstr>PowerPoint Presentation</vt:lpstr>
      <vt:lpstr>PowerPoint Presentation</vt:lpstr>
      <vt:lpstr>Post-Quiz: SNMP can</vt:lpstr>
      <vt:lpstr>Summary</vt:lpstr>
      <vt:lpstr>More Info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88</cp:revision>
  <cp:lastPrinted>2016-03-30T19:50:32Z</cp:lastPrinted>
  <dcterms:created xsi:type="dcterms:W3CDTF">1601-01-01T00:00:00Z</dcterms:created>
  <dcterms:modified xsi:type="dcterms:W3CDTF">2016-03-30T21:45:49Z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