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2.xml" ContentType="application/vnd.openxmlformats-officedocument.drawingml.chart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3.xml" ContentType="application/vnd.openxmlformats-officedocument.drawingml.chart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52"/>
  </p:handoutMasterIdLst>
  <p:sldIdLst>
    <p:sldId id="281" r:id="rId2"/>
    <p:sldId id="317" r:id="rId3"/>
    <p:sldId id="282" r:id="rId4"/>
    <p:sldId id="319" r:id="rId5"/>
    <p:sldId id="283" r:id="rId6"/>
    <p:sldId id="257" r:id="rId7"/>
    <p:sldId id="355" r:id="rId8"/>
    <p:sldId id="284" r:id="rId9"/>
    <p:sldId id="307" r:id="rId10"/>
    <p:sldId id="308" r:id="rId11"/>
    <p:sldId id="309" r:id="rId12"/>
    <p:sldId id="285" r:id="rId13"/>
    <p:sldId id="286" r:id="rId14"/>
    <p:sldId id="258" r:id="rId15"/>
    <p:sldId id="320" r:id="rId16"/>
    <p:sldId id="311" r:id="rId17"/>
    <p:sldId id="310" r:id="rId18"/>
    <p:sldId id="312" r:id="rId19"/>
    <p:sldId id="313" r:id="rId20"/>
    <p:sldId id="346" r:id="rId21"/>
    <p:sldId id="342" r:id="rId22"/>
    <p:sldId id="324" r:id="rId23"/>
    <p:sldId id="260" r:id="rId24"/>
    <p:sldId id="314" r:id="rId25"/>
    <p:sldId id="325" r:id="rId26"/>
    <p:sldId id="315" r:id="rId27"/>
    <p:sldId id="316" r:id="rId28"/>
    <p:sldId id="353" r:id="rId29"/>
    <p:sldId id="357" r:id="rId30"/>
    <p:sldId id="290" r:id="rId31"/>
    <p:sldId id="356" r:id="rId32"/>
    <p:sldId id="263" r:id="rId33"/>
    <p:sldId id="347" r:id="rId34"/>
    <p:sldId id="348" r:id="rId35"/>
    <p:sldId id="328" r:id="rId36"/>
    <p:sldId id="264" r:id="rId37"/>
    <p:sldId id="330" r:id="rId38"/>
    <p:sldId id="299" r:id="rId39"/>
    <p:sldId id="301" r:id="rId40"/>
    <p:sldId id="274" r:id="rId41"/>
    <p:sldId id="276" r:id="rId42"/>
    <p:sldId id="278" r:id="rId43"/>
    <p:sldId id="334" r:id="rId44"/>
    <p:sldId id="354" r:id="rId45"/>
    <p:sldId id="338" r:id="rId46"/>
    <p:sldId id="340" r:id="rId47"/>
    <p:sldId id="335" r:id="rId48"/>
    <p:sldId id="344" r:id="rId49"/>
    <p:sldId id="336" r:id="rId50"/>
    <p:sldId id="349" r:id="rId51"/>
  </p:sldIdLst>
  <p:sldSz cx="9144000" cy="6858000" type="screen4x3"/>
  <p:notesSz cx="9296400" cy="68818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0063320"/>
        <c:axId val="480063712"/>
        <c:axId val="450385608"/>
      </c:bar3DChart>
      <c:catAx>
        <c:axId val="480063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0063712"/>
        <c:crosses val="autoZero"/>
        <c:auto val="1"/>
        <c:lblAlgn val="ctr"/>
        <c:lblOffset val="100"/>
        <c:noMultiLvlLbl val="0"/>
      </c:catAx>
      <c:valAx>
        <c:axId val="480063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063320"/>
        <c:crosses val="autoZero"/>
        <c:crossBetween val="between"/>
      </c:valAx>
      <c:serAx>
        <c:axId val="450385608"/>
        <c:scaling>
          <c:orientation val="minMax"/>
        </c:scaling>
        <c:delete val="0"/>
        <c:axPos val="b"/>
        <c:majorTickMark val="out"/>
        <c:minorTickMark val="none"/>
        <c:tickLblPos val="nextTo"/>
        <c:crossAx val="48006371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8.3333333333333332E-3"/>
          <c:y val="7.160493827160494E-2"/>
          <c:w val="0.9916666666666667"/>
          <c:h val="0.7595924953825216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48%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8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Sheet1!$A$1:$A$5</c:f>
              <c:strCache>
                <c:ptCount val="5"/>
                <c:pt idx="0">
                  <c:v>Clients</c:v>
                </c:pt>
                <c:pt idx="1">
                  <c:v>Dwarves</c:v>
                </c:pt>
                <c:pt idx="2">
                  <c:v>Magic Elves</c:v>
                </c:pt>
                <c:pt idx="3">
                  <c:v>Servers</c:v>
                </c:pt>
                <c:pt idx="4">
                  <c:v>Teabags</c:v>
                </c:pt>
              </c:strCache>
            </c:strRef>
          </c:cat>
          <c:val>
            <c:numRef>
              <c:f>Sheet1!$B$1:$B$5</c:f>
              <c:numCache>
                <c:formatCode>0%</c:formatCode>
                <c:ptCount val="5"/>
                <c:pt idx="0">
                  <c:v>0.48</c:v>
                </c:pt>
                <c:pt idx="1">
                  <c:v>0.05</c:v>
                </c:pt>
                <c:pt idx="2">
                  <c:v>0</c:v>
                </c:pt>
                <c:pt idx="3">
                  <c:v>0.48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2996608"/>
        <c:axId val="502997000"/>
        <c:axId val="0"/>
      </c:bar3DChart>
      <c:catAx>
        <c:axId val="50299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crossAx val="502997000"/>
        <c:crosses val="autoZero"/>
        <c:auto val="1"/>
        <c:lblAlgn val="ctr"/>
        <c:lblOffset val="100"/>
        <c:noMultiLvlLbl val="0"/>
      </c:catAx>
      <c:valAx>
        <c:axId val="502997000"/>
        <c:scaling>
          <c:orientation val="minMax"/>
          <c:min val="0"/>
        </c:scaling>
        <c:delete val="0"/>
        <c:axPos val="l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502996608"/>
        <c:crosses val="autoZero"/>
        <c:crossBetween val="between"/>
      </c:valAx>
    </c:plotArea>
    <c:plotVisOnly val="1"/>
    <c:dispBlanksAs val="span"/>
    <c:showDLblsOverMax val="0"/>
  </c:chart>
  <c:spPr>
    <a:noFill/>
    <a:ln w="6350"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8.3333333333333332E-3"/>
          <c:y val="7.160493827160494E-2"/>
          <c:w val="0.9916666666666667"/>
          <c:h val="0.7595924953825216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0%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8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Sheet1!$A$1:$A$5</c:f>
              <c:strCache>
                <c:ptCount val="5"/>
                <c:pt idx="0">
                  <c:v>Monitor devices </c:v>
                </c:pt>
                <c:pt idx="1">
                  <c:v>Change devices </c:v>
                </c:pt>
                <c:pt idx="2">
                  <c:v>Warn of errors </c:v>
                </c:pt>
                <c:pt idx="3">
                  <c:v>All of the above </c:v>
                </c:pt>
                <c:pt idx="4">
                  <c:v>None of the above</c:v>
                </c:pt>
              </c:strCache>
            </c:strRef>
          </c:cat>
          <c:val>
            <c:numRef>
              <c:f>Sheet1!$B$1:$B$5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0066064"/>
        <c:axId val="448953392"/>
        <c:axId val="0"/>
      </c:bar3DChart>
      <c:catAx>
        <c:axId val="48006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crossAx val="448953392"/>
        <c:crosses val="autoZero"/>
        <c:auto val="1"/>
        <c:lblAlgn val="ctr"/>
        <c:lblOffset val="100"/>
        <c:noMultiLvlLbl val="0"/>
      </c:catAx>
      <c:valAx>
        <c:axId val="448953392"/>
        <c:scaling>
          <c:orientation val="minMax"/>
          <c:min val="0"/>
        </c:scaling>
        <c:delete val="0"/>
        <c:axPos val="l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480066064"/>
        <c:crosses val="autoZero"/>
        <c:crossBetween val="between"/>
      </c:valAx>
    </c:plotArea>
    <c:plotVisOnly val="1"/>
    <c:dispBlanksAs val="span"/>
    <c:showDLblsOverMax val="0"/>
  </c:chart>
  <c:spPr>
    <a:noFill/>
    <a:ln w="6350"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0B016DA-CB69-4622-8424-D662A4F0D6E2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F432D51-ECC2-4ED0-ACC6-E41AFFBD6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19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42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90768-B3E5-4687-8C33-0C815804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28708-213A-490C-A9A5-B3E534481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37A-C14B-4D84-82FA-E70947591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0FACE-CB33-4946-9D2A-4D0BABAF5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0FACE-CB33-4946-9D2A-4D0BABAF5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391022100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514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CA42F-14E5-4F56-A9A0-F4FCDFABC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72D59-7AC2-4057-A626-86FAAC17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0ABE-F6D1-419A-B250-5DEC0175C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CB5C-21EF-4184-9683-5D0F606AE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7F5EE-3169-4942-A2F1-E5ED3F05D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FB774-FCB7-45A2-A23F-C010B0545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4E132-8950-4DD8-B661-BC57B6FC8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13E6-D683-4BE3-B28B-534B6C4E1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0E0FACE-CB33-4946-9D2A-4D0BABAF5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3257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8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8" r:id="rId12"/>
    <p:sldLayoutId id="214748372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bstract_Syntax_Notation_On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vestrand.no/objectid/top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bdepot.com/cgi-bin/xsearch_index3.cgi?id=173627" TargetMode="External"/><Relationship Id="rId2" Type="http://schemas.openxmlformats.org/officeDocument/2006/relationships/hyperlink" Target="http://www.mibdepot.com/index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id-info.com/get/1.3.6.1.2.1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chart" Target="../charts/chart2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418" TargetMode="External"/><Relationship Id="rId2" Type="http://schemas.openxmlformats.org/officeDocument/2006/relationships/hyperlink" Target="http://tools.ietf.org/html/rfc34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IETF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ior_Gateway_Protocol" TargetMode="External"/><Relationship Id="rId2" Type="http://schemas.openxmlformats.org/officeDocument/2006/relationships/hyperlink" Target="http://en.wikipedia.org/wiki/Border_Gateway_Protoco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ERT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chart" Target="../charts/chart3.xml"/><Relationship Id="rId4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SNMP%20Data%20Types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Simple </a:t>
            </a:r>
            <a:br>
              <a:rPr lang="en-US" smtClean="0"/>
            </a:br>
            <a:r>
              <a:rPr lang="en-US" smtClean="0"/>
              <a:t>Network </a:t>
            </a:r>
            <a:br>
              <a:rPr lang="en-US" smtClean="0"/>
            </a:br>
            <a:r>
              <a:rPr lang="en-US" smtClean="0"/>
              <a:t>Management </a:t>
            </a:r>
            <a:br>
              <a:rPr lang="en-US" smtClean="0"/>
            </a:br>
            <a:r>
              <a:rPr lang="en-US" smtClean="0"/>
              <a:t>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Managers can</a:t>
            </a:r>
          </a:p>
          <a:p>
            <a:pPr lvl="1" eaLnBrk="1" hangingPunct="1"/>
            <a:r>
              <a:rPr lang="en-US" dirty="0" smtClean="0"/>
              <a:t>Send configuration updates</a:t>
            </a:r>
          </a:p>
          <a:p>
            <a:pPr lvl="1" eaLnBrk="1" hangingPunct="1"/>
            <a:r>
              <a:rPr lang="en-US" dirty="0" smtClean="0"/>
              <a:t>Send controlling requests</a:t>
            </a:r>
          </a:p>
          <a:p>
            <a:pPr eaLnBrk="1" hangingPunct="1"/>
            <a:r>
              <a:rPr lang="en-US" dirty="0" smtClean="0"/>
              <a:t>Uses the </a:t>
            </a:r>
            <a:r>
              <a:rPr lang="en-US" b="1" dirty="0" smtClean="0"/>
              <a:t>SET</a:t>
            </a:r>
            <a:r>
              <a:rPr lang="en-US" dirty="0" smtClean="0"/>
              <a:t> protocol operation to actively manage a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Monitoring operations:</a:t>
            </a:r>
          </a:p>
          <a:p>
            <a:pPr lvl="1" eaLnBrk="1" hangingPunct="1"/>
            <a:r>
              <a:rPr lang="en-US" dirty="0"/>
              <a:t>Done by managers</a:t>
            </a:r>
          </a:p>
          <a:p>
            <a:pPr lvl="1" eaLnBrk="1" hangingPunct="1"/>
            <a:r>
              <a:rPr lang="en-US" dirty="0"/>
              <a:t>Usually performed on a regular basis</a:t>
            </a:r>
          </a:p>
          <a:p>
            <a:pPr lvl="2" eaLnBrk="1" hangingPunct="1"/>
            <a:r>
              <a:rPr lang="en-US" dirty="0"/>
              <a:t>E.g. periodic polling</a:t>
            </a:r>
          </a:p>
          <a:p>
            <a:pPr eaLnBrk="1" hangingPunct="1"/>
            <a:r>
              <a:rPr lang="en-US" dirty="0" smtClean="0"/>
              <a:t>Configuration and Control operations:</a:t>
            </a:r>
          </a:p>
          <a:p>
            <a:pPr lvl="1" eaLnBrk="1" hangingPunct="1"/>
            <a:r>
              <a:rPr lang="en-US" dirty="0" smtClean="0"/>
              <a:t>Done by managers</a:t>
            </a:r>
          </a:p>
          <a:p>
            <a:pPr lvl="1" eaLnBrk="1" hangingPunct="1"/>
            <a:r>
              <a:rPr lang="en-US" dirty="0" smtClean="0"/>
              <a:t>Only when changes are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900113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Variables are organized in hierarchies called MIBs</a:t>
            </a:r>
          </a:p>
          <a:p>
            <a:pPr lvl="1" eaLnBrk="1" hangingPunct="1"/>
            <a:r>
              <a:rPr lang="en-US" i="1" u="sng" dirty="0" smtClean="0"/>
              <a:t>M</a:t>
            </a:r>
            <a:r>
              <a:rPr lang="en-US" i="1" dirty="0" smtClean="0"/>
              <a:t>anagement </a:t>
            </a:r>
            <a:r>
              <a:rPr lang="en-US" i="1" u="sng" dirty="0" smtClean="0"/>
              <a:t>I</a:t>
            </a:r>
            <a:r>
              <a:rPr lang="en-US" i="1" dirty="0" smtClean="0"/>
              <a:t>nformation </a:t>
            </a:r>
            <a:r>
              <a:rPr lang="en-US" i="1" u="sng" dirty="0" smtClean="0"/>
              <a:t>B</a:t>
            </a:r>
            <a:r>
              <a:rPr lang="en-US" i="1" dirty="0" smtClean="0"/>
              <a:t>ases</a:t>
            </a:r>
            <a:endParaRPr lang="en-US" dirty="0" smtClean="0"/>
          </a:p>
          <a:p>
            <a:pPr lvl="1" eaLnBrk="1" hangingPunct="1"/>
            <a:r>
              <a:rPr lang="en-US" dirty="0" smtClean="0"/>
              <a:t>Contains the data and metadata describing  each variable’s</a:t>
            </a:r>
          </a:p>
          <a:p>
            <a:pPr lvl="2" eaLnBrk="1" hangingPunct="1"/>
            <a:r>
              <a:rPr lang="en-US" dirty="0" smtClean="0"/>
              <a:t>type</a:t>
            </a:r>
          </a:p>
          <a:p>
            <a:pPr lvl="2" eaLnBrk="1" hangingPunct="1"/>
            <a:r>
              <a:rPr lang="en-US" dirty="0" smtClean="0"/>
              <a:t>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MIBs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SNMP itself does not define the information within a managed system</a:t>
            </a:r>
          </a:p>
          <a:p>
            <a:pPr lvl="1" eaLnBrk="1" hangingPunct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pecific systems variables</a:t>
            </a:r>
          </a:p>
          <a:p>
            <a:pPr eaLnBrk="1" hangingPunct="1"/>
            <a:r>
              <a:rPr lang="en-US" dirty="0" smtClean="0"/>
              <a:t>SNMP is an extensible design</a:t>
            </a:r>
          </a:p>
          <a:p>
            <a:pPr lvl="1" eaLnBrk="1" hangingPunct="1"/>
            <a:r>
              <a:rPr lang="en-US" dirty="0" smtClean="0"/>
              <a:t>Available information defined by management information bases </a:t>
            </a:r>
          </a:p>
          <a:p>
            <a:pPr lvl="2" eaLnBrk="1" hangingPunct="1"/>
            <a:r>
              <a:rPr lang="en-US" b="1" dirty="0"/>
              <a:t>a</a:t>
            </a:r>
            <a:r>
              <a:rPr lang="en-US" b="1" dirty="0" smtClean="0"/>
              <a:t>.k.a. MIB</a:t>
            </a:r>
            <a:r>
              <a:rPr lang="en-US" dirty="0" smtClean="0"/>
              <a:t>s</a:t>
            </a:r>
          </a:p>
          <a:p>
            <a:pPr lvl="1" eaLnBrk="1" hangingPunct="1"/>
            <a:r>
              <a:rPr lang="en-US" dirty="0" smtClean="0"/>
              <a:t>System designers decide what info is appropriate for a particular device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MIBs describe the structure data for a device or class of devices</a:t>
            </a:r>
          </a:p>
          <a:p>
            <a:pPr lvl="1" eaLnBrk="1" hangingPunct="1"/>
            <a:r>
              <a:rPr lang="en-US" dirty="0" smtClean="0"/>
              <a:t>Use a hierarchical namespace containing object identifiers (</a:t>
            </a:r>
            <a:r>
              <a:rPr lang="en-US" b="1" dirty="0" smtClean="0"/>
              <a:t>OID</a:t>
            </a:r>
            <a:r>
              <a:rPr lang="en-US" dirty="0" smtClean="0"/>
              <a:t>) </a:t>
            </a:r>
          </a:p>
          <a:p>
            <a:pPr lvl="1" eaLnBrk="1" hangingPunct="1"/>
            <a:r>
              <a:rPr lang="en-US" dirty="0" smtClean="0"/>
              <a:t>Each OID identifies a variable that can be read or set via SNMP</a:t>
            </a:r>
          </a:p>
          <a:p>
            <a:pPr eaLnBrk="1" hangingPunct="1"/>
            <a:r>
              <a:rPr lang="en-US" dirty="0" smtClean="0"/>
              <a:t>MIBs use a notation defined by </a:t>
            </a:r>
            <a:r>
              <a:rPr lang="en-US" dirty="0" smtClean="0">
                <a:hlinkClick r:id="rId2" tooltip="Abstract Syntax Notation One"/>
              </a:rPr>
              <a:t>ASN.1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572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MIB hierarchy can be depicted as:</a:t>
            </a:r>
          </a:p>
          <a:p>
            <a:pPr lvl="1" eaLnBrk="1" hangingPunct="1"/>
            <a:r>
              <a:rPr lang="en-US" dirty="0" smtClean="0"/>
              <a:t>A tree with a nameless root</a:t>
            </a:r>
          </a:p>
          <a:p>
            <a:pPr lvl="1" eaLnBrk="1" hangingPunct="1"/>
            <a:r>
              <a:rPr lang="en-US" dirty="0" smtClean="0"/>
              <a:t>Levels which are assigned by different organizations</a:t>
            </a:r>
          </a:p>
          <a:p>
            <a:pPr eaLnBrk="1" hangingPunct="1"/>
            <a:r>
              <a:rPr lang="en-US" dirty="0" smtClean="0"/>
              <a:t>Top-level MIB OIDs belong to different standards organizations</a:t>
            </a:r>
          </a:p>
          <a:p>
            <a:pPr lvl="1" eaLnBrk="1" hangingPunct="1"/>
            <a:r>
              <a:rPr lang="en-US" dirty="0" smtClean="0"/>
              <a:t>CCITT</a:t>
            </a:r>
          </a:p>
          <a:p>
            <a:pPr lvl="1" eaLnBrk="1" hangingPunct="1"/>
            <a:r>
              <a:rPr lang="en-US" dirty="0" smtClean="0"/>
              <a:t>ISO</a:t>
            </a:r>
          </a:p>
          <a:p>
            <a:pPr eaLnBrk="1" hangingPunct="1"/>
            <a:r>
              <a:rPr lang="en-US" dirty="0" smtClean="0"/>
              <a:t>Lower-level object IDs are defined by their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505200"/>
          </a:xfrm>
        </p:spPr>
        <p:txBody>
          <a:bodyPr/>
          <a:lstStyle/>
          <a:p>
            <a:pPr eaLnBrk="1" hangingPunct="1"/>
            <a:r>
              <a:rPr lang="en-US" dirty="0" smtClean="0"/>
              <a:t>A managed object</a:t>
            </a:r>
            <a:r>
              <a:rPr lang="en-US" baseline="30000" dirty="0" smtClean="0"/>
              <a:t>1</a:t>
            </a:r>
            <a:r>
              <a:rPr lang="en-US" dirty="0" smtClean="0"/>
              <a:t> is a specified characteristic of a managed device</a:t>
            </a:r>
          </a:p>
          <a:p>
            <a:pPr lvl="1" eaLnBrk="1" hangingPunct="1"/>
            <a:r>
              <a:rPr lang="en-US" dirty="0" smtClean="0"/>
              <a:t>Managed objects comprise one or more object instances which are essentially variables</a:t>
            </a:r>
          </a:p>
          <a:p>
            <a:pPr lvl="2" eaLnBrk="1" hangingPunct="1"/>
            <a:r>
              <a:rPr lang="en-US" dirty="0" smtClean="0"/>
              <a:t>Identified by their OIDs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66800" y="6072188"/>
            <a:ext cx="74898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400" baseline="30000"/>
              <a:t>1</a:t>
            </a:r>
            <a:r>
              <a:rPr lang="en-US" sz="2400"/>
              <a:t>sometimes called an MIB object, an object, or a MIB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types of managed objects exist:</a:t>
            </a:r>
          </a:p>
          <a:p>
            <a:pPr lvl="1" eaLnBrk="1" hangingPunct="1"/>
            <a:r>
              <a:rPr lang="en-US" smtClean="0"/>
              <a:t>Scalar objects</a:t>
            </a:r>
          </a:p>
          <a:p>
            <a:pPr lvl="2" eaLnBrk="1" hangingPunct="1"/>
            <a:r>
              <a:rPr lang="en-US" smtClean="0"/>
              <a:t>Define a single object instance</a:t>
            </a:r>
          </a:p>
          <a:p>
            <a:pPr lvl="1" eaLnBrk="1" hangingPunct="1"/>
            <a:r>
              <a:rPr lang="en-US" smtClean="0"/>
              <a:t>Tabular objects </a:t>
            </a:r>
          </a:p>
          <a:p>
            <a:pPr lvl="2" eaLnBrk="1" hangingPunct="1"/>
            <a:r>
              <a:rPr lang="en-US" smtClean="0"/>
              <a:t>Define multiple related object instances</a:t>
            </a:r>
          </a:p>
          <a:p>
            <a:pPr lvl="2" eaLnBrk="1" hangingPunct="1"/>
            <a:r>
              <a:rPr lang="en-US" smtClean="0"/>
              <a:t>Grouped in MIB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Example of a managed object on an </a:t>
            </a:r>
            <a:r>
              <a:rPr lang="en-US" sz="2800" b="1" i="1" dirty="0" smtClean="0"/>
              <a:t>HP printer</a:t>
            </a:r>
          </a:p>
          <a:p>
            <a:pPr lvl="1" eaLnBrk="1" hangingPunct="1"/>
            <a:r>
              <a:rPr lang="en-US" sz="2400" dirty="0"/>
              <a:t>Object identifier (or object ID or OID)</a:t>
            </a:r>
          </a:p>
          <a:p>
            <a:pPr lvl="2" eaLnBrk="1" hangingPunct="1"/>
            <a:r>
              <a:rPr lang="en-US" sz="2000" dirty="0"/>
              <a:t>1.3.6.1.2.1.43.9.2.1.1</a:t>
            </a:r>
          </a:p>
          <a:p>
            <a:pPr lvl="2" eaLnBrk="1" hangingPunct="1"/>
            <a:r>
              <a:rPr lang="en-US" sz="2000" dirty="0" smtClean="0"/>
              <a:t>Identifies the output capacity</a:t>
            </a:r>
            <a:endParaRPr lang="en-US" sz="2000" dirty="0"/>
          </a:p>
          <a:p>
            <a:pPr lvl="2" eaLnBrk="1" hangingPunct="1"/>
            <a:r>
              <a:rPr lang="en-US" sz="2000" b="1" dirty="0" err="1" smtClean="0"/>
              <a:t>prtOutputIndex</a:t>
            </a:r>
            <a:endParaRPr lang="en-US" sz="2000" dirty="0" smtClean="0"/>
          </a:p>
          <a:p>
            <a:pPr lvl="3" eaLnBrk="1" hangingPunct="1"/>
            <a:r>
              <a:rPr lang="en-US" sz="1600" dirty="0" smtClean="0"/>
              <a:t>A </a:t>
            </a:r>
            <a:r>
              <a:rPr lang="en-US" sz="1600" i="1" dirty="0" smtClean="0"/>
              <a:t>scalar</a:t>
            </a:r>
            <a:r>
              <a:rPr lang="en-US" sz="1600" dirty="0" smtClean="0"/>
              <a:t> object that contains a single object instance</a:t>
            </a:r>
          </a:p>
          <a:p>
            <a:pPr lvl="4" eaLnBrk="1" hangingPunct="1"/>
            <a:r>
              <a:rPr lang="en-US" sz="1600" dirty="0" smtClean="0"/>
              <a:t>An integer value</a:t>
            </a:r>
          </a:p>
          <a:p>
            <a:pPr lvl="3" eaLnBrk="1" hangingPunct="1"/>
            <a:r>
              <a:rPr lang="en-US" sz="1800" dirty="0" smtClean="0"/>
              <a:t>0 or larger</a:t>
            </a:r>
          </a:p>
          <a:p>
            <a:pPr lvl="4" eaLnBrk="1" hangingPunct="1"/>
            <a:r>
              <a:rPr lang="en-US" sz="1800" dirty="0" smtClean="0"/>
              <a:t>0 means out of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SNMP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0"/>
            <a:ext cx="8001000" cy="4114800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1.3.6.1.4.1.11</a:t>
            </a:r>
          </a:p>
          <a:p>
            <a:r>
              <a:rPr lang="en-US" dirty="0" smtClean="0"/>
              <a:t>Start with the top level OID assignment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http://www.alvestrand.no/objectid/top.html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and work the way down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Resource: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http://www.mibdepot.com/index.shtml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Example: 3Com device</a:t>
            </a:r>
          </a:p>
          <a:p>
            <a:pPr lvl="1"/>
            <a:r>
              <a:rPr lang="en-US" dirty="0" smtClean="0">
                <a:hlinkClick r:id="rId3"/>
              </a:rPr>
              <a:t>http://www.mibdepot.com/cgi-bin/xsearch_index3.cgi?id=173627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>
                <a:hlinkClick r:id="rId4"/>
              </a:rPr>
              <a:t>http://www.oid-info.com/get/1.3.6.1.2.1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SNMP-managed networks consist of three key components: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Managed devices 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Agents 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Network-management systems (NMS)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Managed device</a:t>
            </a:r>
          </a:p>
          <a:p>
            <a:pPr lvl="1" eaLnBrk="1" hangingPunct="1"/>
            <a:r>
              <a:rPr lang="en-US" sz="2400" dirty="0" smtClean="0"/>
              <a:t>Network node that contains one or more SNMP agents</a:t>
            </a:r>
          </a:p>
          <a:p>
            <a:pPr lvl="2" eaLnBrk="1" hangingPunct="1"/>
            <a:r>
              <a:rPr lang="en-US" sz="2000" dirty="0" smtClean="0"/>
              <a:t>Resides on a managed network</a:t>
            </a:r>
          </a:p>
          <a:p>
            <a:pPr lvl="1" eaLnBrk="1" hangingPunct="1"/>
            <a:r>
              <a:rPr lang="en-US" sz="2400" dirty="0" smtClean="0"/>
              <a:t>Collect and store management information</a:t>
            </a:r>
          </a:p>
          <a:p>
            <a:pPr lvl="2" eaLnBrk="1" hangingPunct="1"/>
            <a:r>
              <a:rPr lang="en-US" sz="2000" dirty="0" smtClean="0"/>
              <a:t>Make information available to NMSs using SNMP</a:t>
            </a:r>
          </a:p>
          <a:p>
            <a:pPr eaLnBrk="1" hangingPunct="1"/>
            <a:r>
              <a:rPr lang="en-US" sz="2800" dirty="0" smtClean="0"/>
              <a:t>Managed devices</a:t>
            </a:r>
          </a:p>
          <a:p>
            <a:pPr lvl="1" eaLnBrk="1" hangingPunct="1"/>
            <a:r>
              <a:rPr lang="en-US" sz="2400" dirty="0" smtClean="0"/>
              <a:t>Sometimes called network elements</a:t>
            </a:r>
          </a:p>
          <a:p>
            <a:pPr eaLnBrk="1" hangingPunct="1"/>
            <a:r>
              <a:rPr lang="en-US" i="1" dirty="0" smtClean="0">
                <a:solidFill>
                  <a:srgbClr val="FF0000"/>
                </a:solidFill>
              </a:rPr>
              <a:t>Act as servers on the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Managed devices can be any type of networked device including, but not limited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Routers and access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Switches and bridges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Hubs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IP telephones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Computer hosts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File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Web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599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Agent</a:t>
            </a:r>
          </a:p>
          <a:p>
            <a:pPr lvl="1" eaLnBrk="1" hangingPunct="1"/>
            <a:r>
              <a:rPr lang="en-US" dirty="0" smtClean="0"/>
              <a:t>Network-management software (NMS) module</a:t>
            </a:r>
          </a:p>
          <a:p>
            <a:pPr lvl="2" eaLnBrk="1" hangingPunct="1"/>
            <a:r>
              <a:rPr lang="en-US" dirty="0" smtClean="0"/>
              <a:t>Executable program</a:t>
            </a:r>
          </a:p>
          <a:p>
            <a:pPr lvl="2" eaLnBrk="1" hangingPunct="1"/>
            <a:r>
              <a:rPr lang="en-US" dirty="0" smtClean="0"/>
              <a:t>Resides in a managed device</a:t>
            </a:r>
          </a:p>
          <a:p>
            <a:pPr lvl="1" eaLnBrk="1" hangingPunct="1"/>
            <a:r>
              <a:rPr lang="en-US" dirty="0" smtClean="0"/>
              <a:t>Has local knowledge of management information</a:t>
            </a:r>
          </a:p>
          <a:p>
            <a:pPr lvl="2" eaLnBrk="1" hangingPunct="1"/>
            <a:r>
              <a:rPr lang="en-US" dirty="0" smtClean="0"/>
              <a:t>Translates that information into a form compatible with SNMP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Network Management Systems</a:t>
            </a:r>
          </a:p>
          <a:p>
            <a:pPr lvl="1" eaLnBrk="1" hangingPunct="1"/>
            <a:r>
              <a:rPr lang="en-US" dirty="0" smtClean="0"/>
              <a:t>Execute applications that monitor and control managed devices</a:t>
            </a:r>
          </a:p>
          <a:p>
            <a:pPr lvl="1" eaLnBrk="1" hangingPunct="1"/>
            <a:r>
              <a:rPr lang="en-US" dirty="0" smtClean="0"/>
              <a:t>NMS provide</a:t>
            </a:r>
          </a:p>
          <a:p>
            <a:pPr lvl="2" eaLnBrk="1" hangingPunct="1"/>
            <a:r>
              <a:rPr lang="en-US" dirty="0" smtClean="0"/>
              <a:t>Bulk of the processing</a:t>
            </a:r>
          </a:p>
          <a:p>
            <a:pPr lvl="2" eaLnBrk="1" hangingPunct="1"/>
            <a:r>
              <a:rPr lang="en-US" dirty="0" smtClean="0"/>
              <a:t>Memory resources required for network management</a:t>
            </a:r>
          </a:p>
          <a:p>
            <a:pPr lvl="1" eaLnBrk="1" hangingPunct="1"/>
            <a:r>
              <a:rPr lang="en-US" dirty="0" smtClean="0"/>
              <a:t>One or more NMS may exist on any managed network</a:t>
            </a:r>
          </a:p>
          <a:p>
            <a:pPr eaLnBrk="1" hangingPunct="1"/>
            <a:r>
              <a:rPr lang="en-US" i="1" dirty="0" smtClean="0">
                <a:solidFill>
                  <a:srgbClr val="FF0000"/>
                </a:solidFill>
              </a:rPr>
              <a:t>Act as clients on the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SNMP oddity: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system has:</a:t>
            </a:r>
          </a:p>
          <a:p>
            <a:pPr lvl="1"/>
            <a:r>
              <a:rPr lang="en-US" dirty="0" smtClean="0"/>
              <a:t>Many servers</a:t>
            </a:r>
          </a:p>
          <a:p>
            <a:pPr lvl="2"/>
            <a:r>
              <a:rPr lang="en-US" dirty="0" smtClean="0"/>
              <a:t>Each managed device on the network is a server</a:t>
            </a:r>
          </a:p>
          <a:p>
            <a:pPr lvl="1"/>
            <a:r>
              <a:rPr lang="en-US" dirty="0" smtClean="0"/>
              <a:t>Few clients</a:t>
            </a:r>
          </a:p>
          <a:p>
            <a:pPr lvl="2"/>
            <a:r>
              <a:rPr lang="en-US" dirty="0" smtClean="0"/>
              <a:t>Usually one or two</a:t>
            </a:r>
          </a:p>
          <a:p>
            <a:pPr lvl="2"/>
            <a:r>
              <a:rPr lang="en-US" dirty="0" smtClean="0"/>
              <a:t>Devices that monitor and manage the “servers”</a:t>
            </a:r>
          </a:p>
          <a:p>
            <a:r>
              <a:rPr lang="en-US" dirty="0" smtClean="0"/>
              <a:t>“Backwards” from the usual client/server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8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49694756"/>
              </p:ext>
            </p:extLst>
          </p:nvPr>
        </p:nvGraphicFramePr>
        <p:xfrm>
          <a:off x="4508500" y="1714500"/>
          <a:ext cx="4572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are more common in an SNMP environment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49325" y="1981200"/>
            <a:ext cx="3622675" cy="4114800"/>
          </a:xfrm>
        </p:spPr>
        <p:txBody>
          <a:bodyPr/>
          <a:lstStyle/>
          <a:p>
            <a:pPr marL="514350" indent="-514350">
              <a:buFont typeface="Wingdings" pitchFamily="2" charset="2"/>
              <a:buAutoNum type="alphaUcPeriod"/>
            </a:pPr>
            <a:r>
              <a:rPr lang="en-US" dirty="0" smtClean="0"/>
              <a:t>Clients</a:t>
            </a:r>
          </a:p>
          <a:p>
            <a:pPr marL="514350" indent="-514350">
              <a:buFont typeface="Wingdings" pitchFamily="2" charset="2"/>
              <a:buAutoNum type="alphaUcPeriod"/>
            </a:pPr>
            <a:r>
              <a:rPr lang="en-US" dirty="0" smtClean="0"/>
              <a:t>Dwarves</a:t>
            </a:r>
          </a:p>
          <a:p>
            <a:pPr marL="514350" indent="-514350">
              <a:buFont typeface="Wingdings" pitchFamily="2" charset="2"/>
              <a:buAutoNum type="alphaUcPeriod"/>
            </a:pPr>
            <a:r>
              <a:rPr lang="en-US" dirty="0" smtClean="0"/>
              <a:t>Magic Elves</a:t>
            </a:r>
          </a:p>
          <a:p>
            <a:pPr marL="514350" indent="-514350">
              <a:buFont typeface="Wingdings" pitchFamily="2" charset="2"/>
              <a:buAutoNum type="alphaUcPeriod"/>
            </a:pPr>
            <a:r>
              <a:rPr lang="en-US" dirty="0" smtClean="0"/>
              <a:t>Servers</a:t>
            </a:r>
          </a:p>
          <a:p>
            <a:pPr marL="514350" indent="-514350">
              <a:buFont typeface="Wingdings" pitchFamily="2" charset="2"/>
              <a:buAutoNum type="alphaUcPeriod"/>
            </a:pPr>
            <a:r>
              <a:rPr lang="en-US" dirty="0" smtClean="0"/>
              <a:t>Teabags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04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Simple Network Management Protocol</a:t>
            </a:r>
          </a:p>
          <a:p>
            <a:pPr lvl="1" eaLnBrk="1" hangingPunct="1"/>
            <a:r>
              <a:rPr lang="en-US" sz="2400" dirty="0" smtClean="0"/>
              <a:t>Part of the internet protocol suite</a:t>
            </a:r>
          </a:p>
          <a:p>
            <a:pPr lvl="2" eaLnBrk="1" hangingPunct="1"/>
            <a:r>
              <a:rPr lang="en-US" sz="2000" dirty="0" smtClean="0"/>
              <a:t>Defined by the Internet Engineering Task Force (IETF)</a:t>
            </a:r>
          </a:p>
          <a:p>
            <a:pPr lvl="1" eaLnBrk="1" hangingPunct="1"/>
            <a:r>
              <a:rPr lang="en-US" sz="2400" dirty="0" smtClean="0"/>
              <a:t>Used by network management systems</a:t>
            </a:r>
          </a:p>
          <a:p>
            <a:pPr lvl="2" eaLnBrk="1" hangingPunct="1"/>
            <a:r>
              <a:rPr lang="en-US" sz="2000" dirty="0" smtClean="0"/>
              <a:t>Monitor network-attached devices for conditions that warrant administrative attention</a:t>
            </a:r>
          </a:p>
          <a:p>
            <a:pPr lvl="2" eaLnBrk="1" hangingPunct="1"/>
            <a:r>
              <a:rPr lang="en-US" sz="2000" dirty="0" smtClean="0"/>
              <a:t>Manage those systems</a:t>
            </a:r>
          </a:p>
          <a:p>
            <a:pPr lvl="3" eaLnBrk="1" hangingPunct="1"/>
            <a:r>
              <a:rPr lang="en-US" sz="1600" dirty="0" smtClean="0"/>
              <a:t>e/g/ Set or reset their configuration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protocols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SNMP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SNMPv1</a:t>
            </a:r>
          </a:p>
          <a:p>
            <a:r>
              <a:rPr lang="en-US" dirty="0" smtClean="0"/>
              <a:t>SNMPv2</a:t>
            </a:r>
          </a:p>
          <a:p>
            <a:r>
              <a:rPr lang="en-US" dirty="0" smtClean="0"/>
              <a:t>SNMPv3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SNMPv1 MIB tables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SNMPv1 defines highly structured tables</a:t>
            </a:r>
          </a:p>
          <a:p>
            <a:pPr lvl="1" eaLnBrk="1" hangingPunct="1"/>
            <a:r>
              <a:rPr lang="en-US" sz="2400" dirty="0" smtClean="0"/>
              <a:t>Used to group instances of a tabular object</a:t>
            </a:r>
          </a:p>
          <a:p>
            <a:pPr lvl="1" eaLnBrk="1" hangingPunct="1"/>
            <a:r>
              <a:rPr lang="en-US" sz="2400" dirty="0" smtClean="0"/>
              <a:t>Object that contains multiple variables</a:t>
            </a:r>
          </a:p>
          <a:p>
            <a:pPr eaLnBrk="1" hangingPunct="1"/>
            <a:r>
              <a:rPr lang="en-US" sz="2800" dirty="0" smtClean="0"/>
              <a:t>Tables are composed of zero or more rows</a:t>
            </a:r>
          </a:p>
          <a:p>
            <a:pPr lvl="1" eaLnBrk="1" hangingPunct="1"/>
            <a:r>
              <a:rPr lang="en-US" sz="2400" dirty="0" smtClean="0"/>
              <a:t>Indexed in a way that allows SNMP to retrieve or alter an entire row with a single Get, </a:t>
            </a:r>
            <a:r>
              <a:rPr lang="en-US" sz="2400" dirty="0" err="1" smtClean="0"/>
              <a:t>GetNext</a:t>
            </a:r>
            <a:r>
              <a:rPr lang="en-US" sz="2400" dirty="0" smtClean="0"/>
              <a:t>, or Set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</a:t>
            </a:r>
          </a:p>
          <a:p>
            <a:r>
              <a:rPr lang="en-US" dirty="0" smtClean="0"/>
              <a:t>Octet Strings</a:t>
            </a:r>
          </a:p>
          <a:p>
            <a:r>
              <a:rPr lang="en-US" dirty="0" smtClean="0"/>
              <a:t>Object 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53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Application-wide data types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Seven application-wide data types exist in the SNMPv1 SMI: </a:t>
            </a:r>
          </a:p>
          <a:p>
            <a:pPr lvl="1" eaLnBrk="1" hangingPunct="1"/>
            <a:r>
              <a:rPr lang="en-US" sz="2400" smtClean="0"/>
              <a:t>Network addresses</a:t>
            </a:r>
          </a:p>
          <a:p>
            <a:pPr lvl="1" eaLnBrk="1" hangingPunct="1"/>
            <a:r>
              <a:rPr lang="en-US" sz="2400" smtClean="0"/>
              <a:t>Counters</a:t>
            </a:r>
          </a:p>
          <a:p>
            <a:pPr lvl="1" eaLnBrk="1" hangingPunct="1"/>
            <a:r>
              <a:rPr lang="en-US" sz="2400" smtClean="0"/>
              <a:t>Gauges</a:t>
            </a:r>
          </a:p>
          <a:p>
            <a:pPr lvl="1" eaLnBrk="1" hangingPunct="1"/>
            <a:r>
              <a:rPr lang="en-US" sz="2400" smtClean="0"/>
              <a:t>Time ticks</a:t>
            </a:r>
          </a:p>
          <a:p>
            <a:pPr lvl="1" eaLnBrk="1" hangingPunct="1"/>
            <a:r>
              <a:rPr lang="en-US" sz="2400" smtClean="0"/>
              <a:t>Opaques</a:t>
            </a:r>
          </a:p>
          <a:p>
            <a:pPr lvl="1" eaLnBrk="1" hangingPunct="1"/>
            <a:r>
              <a:rPr lang="en-US" sz="2400" smtClean="0"/>
              <a:t>Integers</a:t>
            </a:r>
          </a:p>
          <a:p>
            <a:pPr lvl="1" eaLnBrk="1" hangingPunct="1"/>
            <a:r>
              <a:rPr lang="en-US" sz="2400" smtClean="0"/>
              <a:t>Unsigned integers</a:t>
            </a:r>
          </a:p>
        </p:txBody>
      </p:sp>
    </p:spTree>
    <p:extLst>
      <p:ext uri="{BB962C8B-B14F-4D97-AF65-F5344CB8AC3E}">
        <p14:creationId xmlns:p14="http://schemas.microsoft.com/office/powerpoint/2010/main" val="1353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SNMPv2 and structure of management information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Enhancements to the v1 datatypes </a:t>
            </a:r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SNMPv3 defined by </a:t>
            </a:r>
            <a:r>
              <a:rPr lang="en-US" sz="2800" smtClean="0">
                <a:hlinkClick r:id="rId2" tooltip="http://tools.ietf.org/html/rfc3411"/>
              </a:rPr>
              <a:t>RFC 3411</a:t>
            </a:r>
            <a:r>
              <a:rPr lang="en-US" sz="2800" smtClean="0"/>
              <a:t>–</a:t>
            </a:r>
            <a:r>
              <a:rPr lang="en-US" sz="2800" smtClean="0">
                <a:hlinkClick r:id="rId3" tooltip="http://tools.ietf.org/html/rfc3418"/>
              </a:rPr>
              <a:t>RFC 3418</a:t>
            </a:r>
            <a:endParaRPr lang="en-US" sz="2800" smtClean="0"/>
          </a:p>
          <a:p>
            <a:pPr lvl="1" eaLnBrk="1" hangingPunct="1"/>
            <a:r>
              <a:rPr lang="en-US" sz="2400" smtClean="0"/>
              <a:t>also known as 'STD0062'</a:t>
            </a:r>
          </a:p>
          <a:p>
            <a:pPr eaLnBrk="1" hangingPunct="1"/>
            <a:r>
              <a:rPr lang="en-US" sz="2800" smtClean="0"/>
              <a:t>SNMPv3 primarily added security and remote configuration enhancements</a:t>
            </a:r>
          </a:p>
          <a:p>
            <a:pPr eaLnBrk="1" hangingPunct="1"/>
            <a:r>
              <a:rPr lang="en-US" sz="2800" smtClean="0"/>
              <a:t>SNMPv3 is the current standard version of SNMP</a:t>
            </a:r>
          </a:p>
          <a:p>
            <a:pPr lvl="1" eaLnBrk="1" hangingPunct="1"/>
            <a:r>
              <a:rPr lang="en-US" sz="2400" smtClean="0">
                <a:hlinkClick r:id="rId4" tooltip="IETF"/>
              </a:rPr>
              <a:t>IETF</a:t>
            </a:r>
            <a:r>
              <a:rPr lang="en-US" sz="2400" smtClean="0"/>
              <a:t> considers earlier versions "Obsolete" or "Historical"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SNMPv3 provides important security features: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Message integrity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Ensure that a packet has not been tampered with in transit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Authentication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Verify that the message is from a valid 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Encryption of packets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Prevent snooping by an unauthorized source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“exposes” management data</a:t>
            </a:r>
          </a:p>
          <a:p>
            <a:pPr lvl="1" eaLnBrk="1" hangingPunct="1"/>
            <a:r>
              <a:rPr lang="en-US" dirty="0" smtClean="0"/>
              <a:t>Variables on the managed systems</a:t>
            </a:r>
          </a:p>
          <a:p>
            <a:pPr lvl="1" eaLnBrk="1" hangingPunct="1"/>
            <a:r>
              <a:rPr lang="en-US" dirty="0" smtClean="0"/>
              <a:t>Values within the system</a:t>
            </a:r>
          </a:p>
          <a:p>
            <a:pPr eaLnBrk="1" hangingPunct="1"/>
            <a:r>
              <a:rPr lang="en-US" dirty="0" smtClean="0"/>
              <a:t>Variables can be queried by managing applications</a:t>
            </a:r>
          </a:p>
          <a:p>
            <a:pPr eaLnBrk="1" hangingPunct="1"/>
            <a:r>
              <a:rPr lang="en-US" dirty="0" smtClean="0"/>
              <a:t>Some variables can be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Other SNMP topics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Negative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SNMP implementations vary across platform vendors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SNMP is often an added feature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Not an element of the core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SNMP's tree structure and linear indexing may not always mate well with the internal data structures that are elements of a platform's basic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Using SNMP to query certain data sets may result in high CPU utilization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Negative effects on operation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One example of this would be large routing tables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such as </a:t>
            </a:r>
            <a:r>
              <a:rPr lang="en-US" sz="1800" smtClean="0">
                <a:hlinkClick r:id="rId2" tooltip="Border Gateway Protocol"/>
              </a:rPr>
              <a:t>BGP</a:t>
            </a:r>
            <a:r>
              <a:rPr lang="en-US" sz="1800" smtClean="0"/>
              <a:t> or </a:t>
            </a:r>
            <a:r>
              <a:rPr lang="en-US" sz="1800" smtClean="0">
                <a:hlinkClick r:id="rId3" tooltip="Interior Gateway Protocol"/>
              </a:rPr>
              <a:t>IGP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implications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SNMP versions 1 and 2c are subject to packet sniffing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clear text community string from the network traffic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No encryption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All versions of SNMP are subject to brute force and dictionary attacks for guessing the community strings/authentication 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implications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981200"/>
            <a:ext cx="8534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SNMP's configuration capabilities can be misconfigured and used to cause much damage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'write' capabilities are very rarely used in practice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Lack of security in SNMP versions before SNMPv3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Lack of security is particularly serious with SNMPv1 or v2c over UDP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Clear text community strings can be intercepted and combined with IP spoofing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SNMP tops the list of the SANS Institute's Common Default Configuration Issues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issue of default SNMP community strings set to ‘public’ and ‘private’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Number ten on the SANS The Top 10 Most Critical Internet Security Threats for the year 2000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For more detail on SNMP security implications see the </a:t>
            </a:r>
            <a:r>
              <a:rPr lang="en-US" sz="2400" dirty="0" smtClean="0">
                <a:hlinkClick r:id="rId2" tooltip="CERT"/>
              </a:rPr>
              <a:t>CERT</a:t>
            </a:r>
            <a:r>
              <a:rPr lang="en-US" sz="2400" dirty="0" smtClean="0"/>
              <a:t> SNMP Vulnerabilities FAQ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SNMPv3 is the most secure</a:t>
            </a:r>
          </a:p>
          <a:p>
            <a:r>
              <a:rPr lang="en-US" dirty="0" smtClean="0"/>
              <a:t>SNMPv1 is the most used</a:t>
            </a:r>
            <a:r>
              <a:rPr lang="en-US" baseline="30000" dirty="0" smtClean="0"/>
              <a:t>1</a:t>
            </a:r>
          </a:p>
          <a:p>
            <a:pPr lvl="1"/>
            <a:r>
              <a:rPr lang="en-US" dirty="0" smtClean="0"/>
              <a:t>“easiest” </a:t>
            </a:r>
          </a:p>
          <a:p>
            <a:r>
              <a:rPr lang="en-US" dirty="0" smtClean="0"/>
              <a:t>Typical systems will try the most secure version first</a:t>
            </a:r>
          </a:p>
          <a:p>
            <a:pPr lvl="1"/>
            <a:r>
              <a:rPr lang="en-US" dirty="0" smtClean="0"/>
              <a:t>Then roll back towards v1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428987"/>
            <a:ext cx="8359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https</a:t>
            </a:r>
            <a:r>
              <a:rPr lang="en-US" sz="1200" dirty="0"/>
              <a:t>://</a:t>
            </a:r>
            <a:r>
              <a:rPr lang="en-US" sz="1200" dirty="0" smtClean="0"/>
              <a:t>www.digitalocean.com/community/tutorials/an-introduction-to-snmp-simple-network-management-protocol (2014)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927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5" descr="snmp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7391400" cy="570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5" descr="Snmp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75438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6019" name="Picture 6" descr="snmp-conso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88" y="0"/>
            <a:ext cx="9142412" cy="18745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PChart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1559129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90600" y="274637"/>
            <a:ext cx="6624637" cy="1173163"/>
          </a:xfrm>
        </p:spPr>
        <p:txBody>
          <a:bodyPr/>
          <a:lstStyle/>
          <a:p>
            <a:r>
              <a:rPr lang="en-US" dirty="0" smtClean="0"/>
              <a:t>SNMP can: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1148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Monitor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Change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Warn of errors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All of the above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 is a protocol to define a framework for network management tasks</a:t>
            </a:r>
          </a:p>
          <a:p>
            <a:pPr eaLnBrk="1" hangingPunct="1"/>
            <a:r>
              <a:rPr lang="en-US" smtClean="0"/>
              <a:t>By itself is just a definition</a:t>
            </a:r>
          </a:p>
          <a:p>
            <a:pPr lvl="1" eaLnBrk="1" hangingPunct="1"/>
            <a:r>
              <a:rPr lang="en-US" smtClean="0"/>
              <a:t>Must be “made real” by products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Overview and basic concepts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 action="ppaction://hlinkpres?slideindex=1&amp;slidetitle="/>
              </a:rPr>
              <a:t>SNMP Data Types.pptx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900113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SNMP environment:</a:t>
            </a:r>
          </a:p>
          <a:p>
            <a:pPr lvl="1" eaLnBrk="1" hangingPunct="1"/>
            <a:r>
              <a:rPr lang="en-US" dirty="0" smtClean="0"/>
              <a:t>Large number of systems to be managed</a:t>
            </a:r>
          </a:p>
          <a:p>
            <a:pPr lvl="2" eaLnBrk="1" hangingPunct="1"/>
            <a:r>
              <a:rPr lang="en-US" dirty="0" smtClean="0"/>
              <a:t>Via </a:t>
            </a:r>
            <a:r>
              <a:rPr lang="en-US" i="1" dirty="0" smtClean="0"/>
              <a:t>SNMP Agents</a:t>
            </a:r>
          </a:p>
          <a:p>
            <a:pPr lvl="1" eaLnBrk="1" hangingPunct="1"/>
            <a:r>
              <a:rPr lang="en-US" dirty="0" smtClean="0"/>
              <a:t>By one or more system managers</a:t>
            </a:r>
          </a:p>
          <a:p>
            <a:pPr lvl="2" eaLnBrk="1" hangingPunct="1"/>
            <a:r>
              <a:rPr lang="en-US" dirty="0" smtClean="0"/>
              <a:t>Via </a:t>
            </a:r>
            <a:r>
              <a:rPr lang="en-US" i="1" dirty="0" smtClean="0"/>
              <a:t>SNMP Managers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900113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SNMP </a:t>
            </a:r>
            <a:r>
              <a:rPr lang="en-US" i="1" dirty="0" smtClean="0"/>
              <a:t>agent</a:t>
            </a:r>
            <a:r>
              <a:rPr lang="en-US" dirty="0" smtClean="0"/>
              <a:t> </a:t>
            </a:r>
            <a:r>
              <a:rPr lang="en-US" i="1" dirty="0" smtClean="0"/>
              <a:t>:</a:t>
            </a:r>
          </a:p>
          <a:p>
            <a:pPr lvl="1" eaLnBrk="1" hangingPunct="1"/>
            <a:r>
              <a:rPr lang="en-US" dirty="0" smtClean="0"/>
              <a:t>Software component</a:t>
            </a:r>
          </a:p>
          <a:p>
            <a:pPr lvl="1" eaLnBrk="1" hangingPunct="1"/>
            <a:r>
              <a:rPr lang="en-US" dirty="0" smtClean="0"/>
              <a:t>Runs on each managed system</a:t>
            </a:r>
          </a:p>
          <a:p>
            <a:pPr lvl="1" eaLnBrk="1" hangingPunct="1"/>
            <a:r>
              <a:rPr lang="en-US" dirty="0" smtClean="0"/>
              <a:t>Reports information via SNMP to the managing systems</a:t>
            </a:r>
          </a:p>
        </p:txBody>
      </p:sp>
    </p:spTree>
    <p:extLst>
      <p:ext uri="{BB962C8B-B14F-4D97-AF65-F5344CB8AC3E}">
        <p14:creationId xmlns:p14="http://schemas.microsoft.com/office/powerpoint/2010/main" val="371585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agents reports data of interest on the managed systems</a:t>
            </a:r>
          </a:p>
          <a:p>
            <a:pPr lvl="1" eaLnBrk="1" hangingPunct="1"/>
            <a:r>
              <a:rPr lang="en-US" dirty="0" smtClean="0"/>
              <a:t>Variables such as:</a:t>
            </a:r>
          </a:p>
          <a:p>
            <a:pPr lvl="2" eaLnBrk="1" hangingPunct="1"/>
            <a:r>
              <a:rPr lang="en-US" dirty="0" smtClean="0"/>
              <a:t>"free memory“</a:t>
            </a:r>
          </a:p>
          <a:p>
            <a:pPr lvl="2" eaLnBrk="1" hangingPunct="1"/>
            <a:r>
              <a:rPr lang="en-US" dirty="0" smtClean="0"/>
              <a:t>"system name“</a:t>
            </a:r>
          </a:p>
          <a:p>
            <a:pPr lvl="2" eaLnBrk="1" hangingPunct="1"/>
            <a:r>
              <a:rPr lang="en-US" dirty="0" smtClean="0"/>
              <a:t>"number of running processes“</a:t>
            </a:r>
          </a:p>
          <a:p>
            <a:pPr lvl="2" eaLnBrk="1" hangingPunct="1"/>
            <a:r>
              <a:rPr lang="en-US" dirty="0" smtClean="0"/>
              <a:t>"default route“</a:t>
            </a:r>
          </a:p>
          <a:p>
            <a:pPr lvl="2" eaLnBrk="1" hangingPunct="1"/>
            <a:r>
              <a:rPr lang="en-US" dirty="0" smtClean="0"/>
              <a:t>“toner cartridge status”</a:t>
            </a:r>
          </a:p>
          <a:p>
            <a:pPr lvl="2" eaLnBrk="1" hangingPunct="1"/>
            <a:r>
              <a:rPr lang="en-US" dirty="0" smtClean="0"/>
              <a:t>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Managers can retrieve the information through protocol operations</a:t>
            </a:r>
          </a:p>
          <a:p>
            <a:pPr lvl="1" eaLnBrk="1" hangingPunct="1"/>
            <a:r>
              <a:rPr lang="en-US" sz="2400" b="1" dirty="0" smtClean="0"/>
              <a:t>GET</a:t>
            </a:r>
          </a:p>
          <a:p>
            <a:pPr lvl="1" eaLnBrk="1" hangingPunct="1"/>
            <a:r>
              <a:rPr lang="en-US" sz="2400" b="1" dirty="0" smtClean="0"/>
              <a:t>GETNEXT</a:t>
            </a:r>
          </a:p>
          <a:p>
            <a:pPr lvl="1" eaLnBrk="1" hangingPunct="1"/>
            <a:r>
              <a:rPr lang="en-US" sz="2400" b="1" dirty="0" smtClean="0"/>
              <a:t>GETBULK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Agents can send data without being asked using special protocol operations</a:t>
            </a:r>
          </a:p>
          <a:p>
            <a:pPr lvl="1" eaLnBrk="1" hangingPunct="1"/>
            <a:r>
              <a:rPr lang="en-US" sz="2400" b="1" dirty="0" smtClean="0"/>
              <a:t>TRAP</a:t>
            </a:r>
          </a:p>
          <a:p>
            <a:pPr lvl="1" eaLnBrk="1" hangingPunct="1"/>
            <a:r>
              <a:rPr lang="en-US" sz="2400" b="1" dirty="0" smtClean="0"/>
              <a:t>INFORM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9eed0080-1e10-422c-ab11-6e06b302a1c9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EXPANDSHOWBAR" val="True"/>
  <p:tag name="TPPRESENTATIONGUID" val="f44829e1-b00d-46ba-99df-d3c32679cce9"/>
  <p:tag name="WASPOLLED" val="8B17EB4908574C8BA6F5C1801B126C96"/>
  <p:tag name="TPVERSION" val="6"/>
  <p:tag name="TPFULLVERSION" val="7.2.0.80"/>
  <p:tag name="PPTVERSION" val="15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D243AF07AA349EFAD8BD5E08761424C&lt;/guid&gt;&#10;        &lt;description /&gt;&#10;        &lt;date&gt;4/3/2017 10:56:4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D8C0EC062C149C1A3FC728F770D4A30&lt;/guid&gt;&#10;            &lt;repollguid&gt;17E3E103D6214F488084AA3A362FF60D&lt;/repollguid&gt;&#10;            &lt;sourceid&gt;B53D3E79DFAD437B8749A6A8B9E3FE05&lt;/sourceid&gt;&#10;            &lt;questiontext&gt;Which are more common in an SNMP environmen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5EF20866BF7A40ADAA78386C0E97E4CC&lt;/guid&gt;&#10;                    &lt;answertext&gt;Clients&lt;/answertext&gt;&#10;                    &lt;valuetype&gt;-1&lt;/valuetype&gt;&#10;                &lt;/answer&gt;&#10;                &lt;answer&gt;&#10;                    &lt;guid&gt;462450EC465A474A830857AEE80E5594&lt;/guid&gt;&#10;                    &lt;answertext&gt;Dwarves&lt;/answertext&gt;&#10;                    &lt;valuetype&gt;-1&lt;/valuetype&gt;&#10;                &lt;/answer&gt;&#10;                &lt;answer&gt;&#10;                    &lt;guid&gt;9D4BC158911F421791FF44BF7772C4F6&lt;/guid&gt;&#10;                    &lt;answertext&gt;Magic Elves&lt;/answertext&gt;&#10;                    &lt;valuetype&gt;-1&lt;/valuetype&gt;&#10;                &lt;/answer&gt;&#10;                &lt;answer&gt;&#10;                    &lt;guid&gt;487664D6554A4846939865708B5BC2ED&lt;/guid&gt;&#10;                    &lt;answertext&gt;Servers&lt;/answertext&gt;&#10;                    &lt;valuetype&gt;1&lt;/valuetype&gt;&#10;                &lt;/answer&gt;&#10;                &lt;answer&gt;&#10;                    &lt;guid&gt;8850BE5CCF434DEFAD96798E1A8A9F45&lt;/guid&gt;&#10;                    &lt;answertext&gt;Teabag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Which are more common in an SNMP environment[;crlf;]21[;]22[;]21[;]False[;]10[;][;crlf;]2.47619047619048[;]2[;]1.46771761975452[;]2.15419501133787[;crlf;]10[;]-1[;]Clients1[;]Clients[;][;crlf;]1[;]-1[;]Dwarves2[;]Dwarves[;][;crlf;]0[;]-1[;]Magic Elves3[;]Magic Elves[;][;crlf;]10[;]1[;]Servers4[;]Servers[;][;crlf;]0[;]-1[;]Teabags5[;]Teabags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LABELFORMAT" val="0"/>
  <p:tag name="DEFINEDCOLORS" val="3,6,10,45,32,50,13,4,9,55,1"/>
  <p:tag name="COLORTYPE" val="SCHE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D4B4E7CEE2534FBA96B74A12EC7CCFA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Pre-Quiz: SNMP can"/>
  <p:tag name="ANSWERSALIAS" val="Monitor devices|smicln|Change devices|smicln|Warn of errors|smicln|All of the above|smicln|None of the above"/>
  <p:tag name="SLIDEORDER" val="2"/>
  <p:tag name="SLIDEGUID" val="1CB883FCAFFD4D38A1D6D5D99FFF7995"/>
  <p:tag name="RESPONSESGATHERED" val="True"/>
  <p:tag name="TOTALRESPONSES" val="56"/>
  <p:tag name="RESPONSECOUNT" val="56"/>
  <p:tag name="SLICED" val="False"/>
  <p:tag name="RESPONSES" val="4;4;4;4;4;4;4;4;4;4;5;4;4;4;4;4;4;4;5;4;4;1;4;4;4;4;4;4;4;4;1;4;4;4;4;4;4;4;-;1;4;4;4;4;4;4;4;4;4;-;4;4;4;4;4;4;4;1;"/>
  <p:tag name="CHARTSTRINGSTD" val="4 0 0 50 2"/>
  <p:tag name="CHARTSTRINGREV" val="2 50 0 0 4"/>
  <p:tag name="CHARTSTRINGSTDPER" val="0.0714285714285714 0 0 0.892857142857143 0.0357142857142857"/>
  <p:tag name="CHARTSTRINGREVPER" val="0.0357142857142857 0.892857142857143 0 0 0.0714285714285714"/>
  <p:tag name="ANONYMOUSTEMP" val="False"/>
  <p:tag name="VALUES" val="Incorrect|smicln|Incorrect|smicln|Incorrect|smicln|Correct|smicln|Incorrect"/>
  <p:tag name="TYPE" val="MultiChoiceSlide"/>
  <p:tag name="TPQUESTIONXML" val="﻿&lt;?xml version=&quot;1.0&quot; encoding=&quot;utf-8&quot;?&gt;&#10;&lt;questionlist&gt;&#10;    &lt;properties&gt;&#10;        &lt;guid&gt;1ECE5F10FDFD4FD695D364B913D7D53E&lt;/guid&gt;&#10;        &lt;description /&gt;&#10;        &lt;date&gt;11/3/2013 11:55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8CAB91C1910417182C42882B13A81B2&lt;/guid&gt;&#10;            &lt;repollguid&gt;DD0FF3A1A97C49C79FC5699D3D86BE7A&lt;/repollguid&gt;&#10;            &lt;sourceid&gt;56FC54DEE05A48EDBCCC477FD3A64A5C&lt;/sourceid&gt;&#10;            &lt;questiontext&gt;SNMP can: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BF0872811C014CC6B55F918A0C625909&lt;/guid&gt;&#10;                    &lt;answertext&gt;Monitor devices &lt;/answertext&gt;&#10;                    &lt;valuetype&gt;-1&lt;/valuetype&gt;&#10;                &lt;/answer&gt;&#10;                &lt;answer&gt;&#10;                    &lt;guid&gt;D2E8431EAB3D46458C13094651B5343A&lt;/guid&gt;&#10;                    &lt;answertext&gt;Change devices &lt;/answertext&gt;&#10;                    &lt;valuetype&gt;-1&lt;/valuetype&gt;&#10;                &lt;/answer&gt;&#10;                &lt;answer&gt;&#10;                    &lt;guid&gt;2CE27698EB3D429F8B8193A760F8FD9F&lt;/guid&gt;&#10;                    &lt;answertext&gt;Warn of errors &lt;/answertext&gt;&#10;                    &lt;valuetype&gt;-1&lt;/valuetype&gt;&#10;                &lt;/answer&gt;&#10;                &lt;answer&gt;&#10;                    &lt;guid&gt;8B161D8443E64C2CBFC159F6D781B73C&lt;/guid&gt;&#10;                    &lt;answertext&gt;All of the above &lt;/answertext&gt;&#10;                    &lt;valuetype&gt;1&lt;/valuetype&gt;&#10;                &lt;/answer&gt;&#10;                &lt;answer&gt;&#10;                    &lt;guid&gt;BD93E9A9F17A45F9A67CDE72BA555ED3&lt;/guid&gt;&#10;                    &lt;answertext&gt;None of the abov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80"/>
  <p:tag name="FONTSIZE" val="32"/>
  <p:tag name="BULLETTYPE" val="ppBulletArabicPeriod"/>
  <p:tag name="ANSWERTEXT" val="Monitor devices&#10;Change devices&#10;Warn of errors&#10;All of the above&#10;None of the above"/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1677</TotalTime>
  <Words>1306</Words>
  <Application>Microsoft Office PowerPoint</Application>
  <PresentationFormat>On-screen Show (4:3)</PresentationFormat>
  <Paragraphs>264</Paragraphs>
  <Slides>50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Times New Roman</vt:lpstr>
      <vt:lpstr>Wingdings</vt:lpstr>
      <vt:lpstr>Axis</vt:lpstr>
      <vt:lpstr>SNMP</vt:lpstr>
      <vt:lpstr>What is it?</vt:lpstr>
      <vt:lpstr>SNMP</vt:lpstr>
      <vt:lpstr>SNMP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Management Information Bases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From the top</vt:lpstr>
      <vt:lpstr>Other Examples</vt:lpstr>
      <vt:lpstr>SNMP basic components</vt:lpstr>
      <vt:lpstr>SNMP basic components</vt:lpstr>
      <vt:lpstr>SNMP basic components</vt:lpstr>
      <vt:lpstr>SNMP basic components</vt:lpstr>
      <vt:lpstr>SNMP basic components</vt:lpstr>
      <vt:lpstr>SNMP basic components</vt:lpstr>
      <vt:lpstr>SNMP oddity:</vt:lpstr>
      <vt:lpstr>Which are more common in an SNMP environment</vt:lpstr>
      <vt:lpstr>SNMP protocols</vt:lpstr>
      <vt:lpstr>SNMP Versions</vt:lpstr>
      <vt:lpstr>SNMPv1 MIB tables</vt:lpstr>
      <vt:lpstr>Data Types</vt:lpstr>
      <vt:lpstr>Application-wide data types</vt:lpstr>
      <vt:lpstr>PowerPoint Presentation</vt:lpstr>
      <vt:lpstr>SNMPv2 and structure of management information</vt:lpstr>
      <vt:lpstr>PowerPoint Presentation</vt:lpstr>
      <vt:lpstr>SNMPv3</vt:lpstr>
      <vt:lpstr>SNMPv3</vt:lpstr>
      <vt:lpstr>Other SNMP topics</vt:lpstr>
      <vt:lpstr>Negative impact</vt:lpstr>
      <vt:lpstr>Security implications</vt:lpstr>
      <vt:lpstr>Security implications</vt:lpstr>
      <vt:lpstr>Last Notes</vt:lpstr>
      <vt:lpstr>PowerPoint Presentation</vt:lpstr>
      <vt:lpstr>PowerPoint Presentation</vt:lpstr>
      <vt:lpstr>PowerPoint Presentation</vt:lpstr>
      <vt:lpstr>SNMP can:</vt:lpstr>
      <vt:lpstr>Summary</vt:lpstr>
      <vt:lpstr>More Info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Kombol, Tony</cp:lastModifiedBy>
  <cp:revision>104</cp:revision>
  <cp:lastPrinted>2016-03-30T19:50:32Z</cp:lastPrinted>
  <dcterms:created xsi:type="dcterms:W3CDTF">1601-01-01T00:00:00Z</dcterms:created>
  <dcterms:modified xsi:type="dcterms:W3CDTF">2017-04-03T15:49:55Z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