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sldIdLst>
    <p:sldId id="256" r:id="rId2"/>
    <p:sldId id="257" r:id="rId3"/>
    <p:sldId id="258" r:id="rId4"/>
    <p:sldId id="259" r:id="rId5"/>
    <p:sldId id="260" r:id="rId6"/>
    <p:sldId id="304" r:id="rId7"/>
    <p:sldId id="307" r:id="rId8"/>
    <p:sldId id="305" r:id="rId9"/>
    <p:sldId id="301" r:id="rId10"/>
    <p:sldId id="261" r:id="rId11"/>
    <p:sldId id="262" r:id="rId12"/>
    <p:sldId id="303" r:id="rId13"/>
    <p:sldId id="263" r:id="rId14"/>
    <p:sldId id="295" r:id="rId15"/>
    <p:sldId id="264" r:id="rId16"/>
    <p:sldId id="296" r:id="rId17"/>
    <p:sldId id="267" r:id="rId18"/>
    <p:sldId id="268" r:id="rId19"/>
    <p:sldId id="269" r:id="rId20"/>
    <p:sldId id="270" r:id="rId21"/>
    <p:sldId id="271" r:id="rId22"/>
    <p:sldId id="265" r:id="rId23"/>
    <p:sldId id="266" r:id="rId24"/>
    <p:sldId id="272" r:id="rId25"/>
    <p:sldId id="278" r:id="rId26"/>
    <p:sldId id="279" r:id="rId27"/>
    <p:sldId id="285" r:id="rId28"/>
    <p:sldId id="306" r:id="rId29"/>
    <p:sldId id="297" r:id="rId30"/>
    <p:sldId id="284" r:id="rId31"/>
    <p:sldId id="280" r:id="rId32"/>
    <p:sldId id="283" r:id="rId33"/>
    <p:sldId id="281" r:id="rId34"/>
    <p:sldId id="286" r:id="rId35"/>
    <p:sldId id="287" r:id="rId36"/>
    <p:sldId id="289" r:id="rId37"/>
    <p:sldId id="290" r:id="rId38"/>
    <p:sldId id="292" r:id="rId39"/>
    <p:sldId id="293" r:id="rId40"/>
    <p:sldId id="273" r:id="rId41"/>
    <p:sldId id="274" r:id="rId42"/>
    <p:sldId id="275" r:id="rId43"/>
    <p:sldId id="276" r:id="rId44"/>
    <p:sldId id="308" r:id="rId45"/>
    <p:sldId id="277" r:id="rId46"/>
    <p:sldId id="294" r:id="rId47"/>
    <p:sldId id="302" r:id="rId48"/>
  </p:sldIdLst>
  <p:sldSz cx="9144000" cy="6858000" type="screen4x3"/>
  <p:notesSz cx="6858000" cy="9144000"/>
  <p:custDataLst>
    <p:tags r:id="rId49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5" d="100"/>
          <a:sy n="45" d="100"/>
        </p:scale>
        <p:origin x="48" y="23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gs" Target="tags/tag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7"/>
          <p:cNvSpPr>
            <a:spLocks noChangeArrowheads="1"/>
          </p:cNvSpPr>
          <p:nvPr/>
        </p:nvSpPr>
        <p:spPr bwMode="auto">
          <a:xfrm>
            <a:off x="609600" y="1219200"/>
            <a:ext cx="7924800" cy="914400"/>
          </a:xfrm>
          <a:custGeom>
            <a:avLst/>
            <a:gdLst/>
            <a:ahLst/>
            <a:cxnLst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25400" cap="flat" cmpd="sng">
            <a:solidFill>
              <a:schemeClr val="accent1"/>
            </a:solidFill>
            <a:prstDash val="solid"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Line 8"/>
          <p:cNvSpPr>
            <a:spLocks noChangeShapeType="1"/>
          </p:cNvSpPr>
          <p:nvPr/>
        </p:nvSpPr>
        <p:spPr bwMode="auto">
          <a:xfrm>
            <a:off x="1981200" y="3962400"/>
            <a:ext cx="6511925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891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1524000"/>
            <a:ext cx="7623175" cy="1752600"/>
          </a:xfrm>
        </p:spPr>
        <p:txBody>
          <a:bodyPr/>
          <a:lstStyle>
            <a:lvl1pPr>
              <a:defRPr sz="5000"/>
            </a:lvl1pPr>
          </a:lstStyle>
          <a:p>
            <a:r>
              <a:rPr lang="en-US" altLang="en-US"/>
              <a:t>Click to edit Master title style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981200" y="3962400"/>
            <a:ext cx="65532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r>
              <a:rPr lang="en-US" altLang="en-US"/>
              <a:t>Click to edit Master subtitle style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3638"/>
            <a:ext cx="28956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7D9BB9A8-F3D2-4FBC-A847-DA68D840881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EF7DFC-378F-4FD1-9C34-15C478FCC2F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7469D4-BD9E-44E7-B387-7285BD1C001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4421CFE-A580-4C4E-ACAC-88BC22ED9EAF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D3FF62-5F2D-462F-91BF-E4296D57904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A37B3B-7C39-428B-84C7-12A922872BA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AF962B-B0EE-4839-9FE6-5C1CDB35361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13D000-FAB5-4BFA-9171-A0F75DF7D2B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B86E3B-6C23-44CD-98A6-7FDC8B86BB7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D8FDDE-6224-40ED-BD96-4298207189B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2AFE8A-2F8F-4BA6-B5C1-2D36675DEAE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A3A305-A7DA-4248-8542-719FCD28C75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3789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+mj-lt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789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 smtClean="0">
                <a:latin typeface="+mj-lt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789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+mj-lt"/>
              </a:defRPr>
            </a:lvl1pPr>
          </a:lstStyle>
          <a:p>
            <a:pPr>
              <a:defRPr/>
            </a:pPr>
            <a:fld id="{24421CFE-A580-4C4E-ACAC-88BC22ED9EA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37895" name="Freeform 7"/>
          <p:cNvSpPr>
            <a:spLocks noChangeArrowheads="1"/>
          </p:cNvSpPr>
          <p:nvPr/>
        </p:nvSpPr>
        <p:spPr bwMode="auto">
          <a:xfrm>
            <a:off x="381000" y="228600"/>
            <a:ext cx="8229600" cy="609600"/>
          </a:xfrm>
          <a:custGeom>
            <a:avLst/>
            <a:gdLst/>
            <a:ahLst/>
            <a:cxnLst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19050" cap="flat" cmpd="sng">
            <a:solidFill>
              <a:schemeClr val="accent1"/>
            </a:solidFill>
            <a:prstDash val="solid"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7896" name="Line 8"/>
          <p:cNvSpPr>
            <a:spLocks noChangeShapeType="1"/>
          </p:cNvSpPr>
          <p:nvPr/>
        </p:nvSpPr>
        <p:spPr bwMode="auto">
          <a:xfrm>
            <a:off x="457200" y="6172200"/>
            <a:ext cx="8229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5" r:id="rId12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69925" indent="-32543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q"/>
        <a:defRPr sz="2600">
          <a:solidFill>
            <a:schemeClr val="tx1"/>
          </a:solidFill>
          <a:latin typeface="+mn-lt"/>
        </a:defRPr>
      </a:lvl2pPr>
      <a:lvl3pPr marL="1022350" indent="-35083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2200">
          <a:solidFill>
            <a:schemeClr val="tx1"/>
          </a:solidFill>
          <a:latin typeface="+mn-lt"/>
        </a:defRPr>
      </a:lvl3pPr>
      <a:lvl4pPr marL="1339850" indent="-31591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q"/>
        <a:defRPr sz="2000">
          <a:solidFill>
            <a:schemeClr val="tx1"/>
          </a:solidFill>
          <a:latin typeface="+mn-lt"/>
        </a:defRPr>
      </a:lvl4pPr>
      <a:lvl5pPr marL="1681163" indent="-339725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1383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5955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0527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5099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youtube.com/watch?v=anwy2MPT5RE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en.wikipedia.org/wiki/European_Union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udamail.com/spam-cost-calculator/default.aspx" TargetMode="External"/><Relationship Id="rId2" Type="http://schemas.openxmlformats.org/officeDocument/2006/relationships/hyperlink" Target="http://www.itsecurity.com/features/real-cost-of-spam-121007/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://en.wikipedia.org/wiki/Tragedy_of_the_commons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en.wikipedia.org/wiki/Spam_(electronic)" TargetMode="Externa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://en.wikipedia.org/wiki/Internet_forum" TargetMode="External"/><Relationship Id="rId3" Type="http://schemas.openxmlformats.org/officeDocument/2006/relationships/hyperlink" Target="http://en.wikipedia.org/wiki/Newsgroup_spam" TargetMode="External"/><Relationship Id="rId7" Type="http://schemas.openxmlformats.org/officeDocument/2006/relationships/hyperlink" Target="http://en.wikipedia.org/wiki/Mobile_phone_spam" TargetMode="External"/><Relationship Id="rId2" Type="http://schemas.openxmlformats.org/officeDocument/2006/relationships/hyperlink" Target="http://en.wikipedia.org/wiki/Messaging_spam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en.wikipedia.org/wiki/Wiki_spam" TargetMode="External"/><Relationship Id="rId5" Type="http://schemas.openxmlformats.org/officeDocument/2006/relationships/hyperlink" Target="http://en.wikipedia.org/wiki/Spam_in_blogs" TargetMode="External"/><Relationship Id="rId4" Type="http://schemas.openxmlformats.org/officeDocument/2006/relationships/hyperlink" Target="http://en.wikipedia.org/wiki/Spamdexing" TargetMode="External"/><Relationship Id="rId9" Type="http://schemas.openxmlformats.org/officeDocument/2006/relationships/hyperlink" Target="http://en.wikipedia.org/wiki/Junk_fax" TargetMode="Externa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hyperlink" Target="http://en.wikipedia.org/wiki/Optical_character_recognition" TargetMode="Externa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hyperlink" Target="http://thelongestlistofthelongeststuffatthelongestdomainnameatlonglast.com/first96.html" TargetMode="Externa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hyperlink" Target="http://en.wikipedia.org/wiki/Internet_Relay_Chat" TargetMode="Externa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douglastwitchell.com/scrambled_words.php" TargetMode="Externa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emf"/><Relationship Id="rId3" Type="http://schemas.openxmlformats.org/officeDocument/2006/relationships/tags" Target="../tags/tag3.xml"/><Relationship Id="rId7" Type="http://schemas.openxmlformats.org/officeDocument/2006/relationships/oleObject" Target="../embeddings/oleObject1.bin"/><Relationship Id="rId2" Type="http://schemas.openxmlformats.org/officeDocument/2006/relationships/tags" Target="../tags/tag2.xml"/><Relationship Id="rId1" Type="http://schemas.openxmlformats.org/officeDocument/2006/relationships/vmlDrawing" Target="../drawings/vmlDrawing1.vml"/><Relationship Id="rId6" Type="http://schemas.openxmlformats.org/officeDocument/2006/relationships/slideLayout" Target="../slideLayouts/slideLayout12.xml"/><Relationship Id="rId5" Type="http://schemas.openxmlformats.org/officeDocument/2006/relationships/tags" Target="../tags/tag5.xml"/><Relationship Id="rId4" Type="http://schemas.openxmlformats.org/officeDocument/2006/relationships/tags" Target="../tags/tag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://en.wikipedia.org/wiki/Brazil" TargetMode="External"/><Relationship Id="rId13" Type="http://schemas.openxmlformats.org/officeDocument/2006/relationships/image" Target="../media/image4.png"/><Relationship Id="rId3" Type="http://schemas.openxmlformats.org/officeDocument/2006/relationships/hyperlink" Target="http://en.wikipedia.org/wiki/Russia" TargetMode="External"/><Relationship Id="rId7" Type="http://schemas.openxmlformats.org/officeDocument/2006/relationships/hyperlink" Target="http://en.wikipedia.org/wiki/China" TargetMode="External"/><Relationship Id="rId12" Type="http://schemas.openxmlformats.org/officeDocument/2006/relationships/image" Target="../media/image3.png"/><Relationship Id="rId17" Type="http://schemas.openxmlformats.org/officeDocument/2006/relationships/image" Target="../media/image8.png"/><Relationship Id="rId2" Type="http://schemas.openxmlformats.org/officeDocument/2006/relationships/hyperlink" Target="http://en.wikipedia.org/wiki/India" TargetMode="External"/><Relationship Id="rId16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en.wikipedia.org/wiki/Indonesia" TargetMode="External"/><Relationship Id="rId11" Type="http://schemas.openxmlformats.org/officeDocument/2006/relationships/image" Target="../media/image2.png"/><Relationship Id="rId5" Type="http://schemas.openxmlformats.org/officeDocument/2006/relationships/hyperlink" Target="http://en.wikipedia.org/wiki/South_Korea" TargetMode="External"/><Relationship Id="rId15" Type="http://schemas.openxmlformats.org/officeDocument/2006/relationships/image" Target="../media/image6.png"/><Relationship Id="rId10" Type="http://schemas.openxmlformats.org/officeDocument/2006/relationships/image" Target="../media/image1.png"/><Relationship Id="rId4" Type="http://schemas.openxmlformats.org/officeDocument/2006/relationships/hyperlink" Target="http://en.wikipedia.org/wiki/Vietnam" TargetMode="External"/><Relationship Id="rId9" Type="http://schemas.openxmlformats.org/officeDocument/2006/relationships/hyperlink" Target="http://en.wikipedia.org/wiki/United_States" TargetMode="External"/><Relationship Id="rId1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spamhaus.org/statistics/countries/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blogcentral.plantronics.com/smb-soundbites/2014/03/06/the-high-cost-of-spam-to-your-small-business-productivity/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eologic.com/faq/doorway-pages.php" TargetMode="External"/><Relationship Id="rId2" Type="http://schemas.openxmlformats.org/officeDocument/2006/relationships/hyperlink" Target="http://www.seologic.com/faq/hidden-text.php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seologic.com/faq/mirror-sites-pages.php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SPAM Video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hlinkClick r:id="rId2"/>
              </a:rPr>
              <a:t>http://www.youtube.com/watch?v=anwy2MPT5RE</a:t>
            </a:r>
            <a:r>
              <a:rPr lang="en-US" dirty="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Cost of Spam</a:t>
            </a:r>
          </a:p>
        </p:txBody>
      </p:sp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Cost of Spam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229600" cy="4759325"/>
          </a:xfrm>
        </p:spPr>
        <p:txBody>
          <a:bodyPr>
            <a:normAutofit fontScale="77500" lnSpcReduction="20000"/>
          </a:bodyPr>
          <a:lstStyle/>
          <a:p>
            <a:pPr eaLnBrk="1" hangingPunct="1"/>
            <a:r>
              <a:rPr lang="en-US" sz="2600" b="1" dirty="0" smtClean="0"/>
              <a:t>The </a:t>
            </a:r>
            <a:r>
              <a:rPr lang="en-US" sz="2600" b="1" dirty="0" smtClean="0">
                <a:hlinkClick r:id="rId2" tooltip="European Union"/>
              </a:rPr>
              <a:t>European Union</a:t>
            </a:r>
            <a:r>
              <a:rPr lang="en-US" sz="2600" b="1" dirty="0" smtClean="0"/>
              <a:t>'s Internal Market Commission estimated in 2001 that "junk e-mail" cost Internet users €10 billion per year worldwide</a:t>
            </a:r>
          </a:p>
          <a:p>
            <a:pPr eaLnBrk="1" hangingPunct="1"/>
            <a:r>
              <a:rPr lang="en-US" sz="2600" b="1" dirty="0" smtClean="0"/>
              <a:t>The California legislature found that spam cost United States organizations alone more than $13 billion in 2007</a:t>
            </a:r>
          </a:p>
          <a:p>
            <a:pPr lvl="1" eaLnBrk="1" hangingPunct="1"/>
            <a:r>
              <a:rPr lang="en-US" sz="2200" b="1" dirty="0" smtClean="0"/>
              <a:t>Includes</a:t>
            </a:r>
          </a:p>
          <a:p>
            <a:pPr lvl="2" eaLnBrk="1" hangingPunct="1"/>
            <a:r>
              <a:rPr lang="en-US" sz="2000" b="1" dirty="0" smtClean="0"/>
              <a:t>Lost productivity</a:t>
            </a:r>
          </a:p>
          <a:p>
            <a:pPr lvl="2" eaLnBrk="1" hangingPunct="1"/>
            <a:r>
              <a:rPr lang="en-US" sz="2000" b="1" dirty="0" smtClean="0"/>
              <a:t>Additional equipment, software, and manpower needed to combat the problem</a:t>
            </a:r>
          </a:p>
          <a:p>
            <a:pPr eaLnBrk="1" hangingPunct="1"/>
            <a:r>
              <a:rPr lang="en-US" sz="2800" b="1" dirty="0" smtClean="0"/>
              <a:t>2009 update:</a:t>
            </a:r>
          </a:p>
          <a:p>
            <a:pPr lvl="1" eaLnBrk="1" hangingPunct="1"/>
            <a:r>
              <a:rPr lang="en-US" sz="2400" b="1" dirty="0" smtClean="0"/>
              <a:t>$130 billion worldwide</a:t>
            </a:r>
          </a:p>
          <a:p>
            <a:pPr lvl="1" eaLnBrk="1" hangingPunct="1"/>
            <a:r>
              <a:rPr lang="en-US" sz="2400" b="1" dirty="0" smtClean="0"/>
              <a:t>$42 billion in the US</a:t>
            </a:r>
          </a:p>
          <a:p>
            <a:pPr eaLnBrk="1" hangingPunct="1"/>
            <a:r>
              <a:rPr lang="en-US" sz="2800" b="1" dirty="0" smtClean="0"/>
              <a:t>2013 note:</a:t>
            </a:r>
          </a:p>
          <a:p>
            <a:pPr lvl="1" eaLnBrk="1" hangingPunct="1"/>
            <a:r>
              <a:rPr lang="en-US" sz="2400" b="1" dirty="0" smtClean="0"/>
              <a:t>Email spam is decreasing over the last few years</a:t>
            </a:r>
            <a:endParaRPr lang="en-US" sz="2400" b="1" dirty="0"/>
          </a:p>
          <a:p>
            <a:pPr lvl="2" eaLnBrk="1" hangingPunct="1"/>
            <a:r>
              <a:rPr lang="en-US" sz="2000" b="1" dirty="0"/>
              <a:t>From ~80% </a:t>
            </a:r>
            <a:r>
              <a:rPr lang="en-US" sz="2000" b="1" dirty="0">
                <a:sym typeface="Wingdings" panose="05000000000000000000" pitchFamily="2" charset="2"/>
              </a:rPr>
              <a:t> ~70</a:t>
            </a:r>
            <a:r>
              <a:rPr lang="en-US" sz="2000" b="1" dirty="0" smtClean="0">
                <a:sym typeface="Wingdings" panose="05000000000000000000" pitchFamily="2" charset="2"/>
              </a:rPr>
              <a:t>%</a:t>
            </a:r>
          </a:p>
          <a:p>
            <a:pPr lvl="2" eaLnBrk="1" hangingPunct="1"/>
            <a:r>
              <a:rPr lang="en-US" sz="2000" b="1" dirty="0" smtClean="0">
                <a:sym typeface="Wingdings" panose="05000000000000000000" pitchFamily="2" charset="2"/>
              </a:rPr>
              <a:t>66% in 2014! </a:t>
            </a:r>
            <a:endParaRPr lang="en-US" sz="2400" b="1" dirty="0" smtClean="0"/>
          </a:p>
          <a:p>
            <a:pPr lvl="1" eaLnBrk="1" hangingPunct="1"/>
            <a:r>
              <a:rPr lang="en-US" sz="2400" b="1" dirty="0" smtClean="0"/>
              <a:t>Many spammers going to ads in Facebook, et. </a:t>
            </a:r>
            <a:r>
              <a:rPr lang="en-US" sz="2400" b="1" dirty="0"/>
              <a:t>a</a:t>
            </a:r>
            <a:r>
              <a:rPr lang="en-US" sz="2400" b="1" dirty="0" smtClean="0"/>
              <a:t>l.</a:t>
            </a:r>
            <a:endParaRPr lang="en-US" sz="20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Real Cost of Spam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http://www.itsecurity.com/features/real-cost-of-spam-121007</a:t>
            </a:r>
            <a:r>
              <a:rPr lang="en-US" dirty="0" smtClean="0">
                <a:hlinkClick r:id="rId2"/>
              </a:rPr>
              <a:t>/</a:t>
            </a:r>
            <a:r>
              <a:rPr lang="en-US" dirty="0" smtClean="0"/>
              <a:t> </a:t>
            </a:r>
          </a:p>
          <a:p>
            <a:r>
              <a:rPr lang="en-US" dirty="0">
                <a:hlinkClick r:id="rId3"/>
              </a:rPr>
              <a:t>http://</a:t>
            </a:r>
            <a:r>
              <a:rPr lang="en-US" dirty="0" smtClean="0">
                <a:hlinkClick r:id="rId3"/>
              </a:rPr>
              <a:t>www.cudamail.com/spam-cost-calculator/default.aspx</a:t>
            </a:r>
            <a:r>
              <a:rPr lang="en-US" dirty="0" smtClean="0"/>
              <a:t> </a:t>
            </a:r>
          </a:p>
          <a:p>
            <a:r>
              <a:rPr lang="en-US" dirty="0" smtClean="0"/>
              <a:t>…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7569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Cost of Spam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b="1" dirty="0" smtClean="0"/>
              <a:t>Spam's direct effects include: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Consumption of computer and network resources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Cost in human time and attention of dismissing unwanted messages</a:t>
            </a:r>
          </a:p>
          <a:p>
            <a:pPr eaLnBrk="1" hangingPunct="1">
              <a:lnSpc>
                <a:spcPct val="90000"/>
              </a:lnSpc>
            </a:pPr>
            <a:r>
              <a:rPr lang="en-US" b="1" dirty="0" smtClean="0"/>
              <a:t>Spam has costs stemming from</a:t>
            </a:r>
          </a:p>
          <a:p>
            <a:pPr lvl="1" eaLnBrk="1" hangingPunct="1">
              <a:lnSpc>
                <a:spcPct val="90000"/>
              </a:lnSpc>
            </a:pPr>
            <a:r>
              <a:rPr lang="en-US" i="1" dirty="0" smtClean="0"/>
              <a:t>Kinds</a:t>
            </a:r>
            <a:r>
              <a:rPr lang="en-US" dirty="0" smtClean="0"/>
              <a:t> of spam messages sent</a:t>
            </a:r>
          </a:p>
          <a:p>
            <a:pPr lvl="1" eaLnBrk="1" hangingPunct="1">
              <a:lnSpc>
                <a:spcPct val="90000"/>
              </a:lnSpc>
            </a:pPr>
            <a:r>
              <a:rPr lang="en-US" i="1" dirty="0" smtClean="0"/>
              <a:t>Ways</a:t>
            </a:r>
            <a:r>
              <a:rPr lang="en-US" dirty="0" smtClean="0"/>
              <a:t> spammers send them</a:t>
            </a:r>
          </a:p>
          <a:p>
            <a:pPr lvl="1" eaLnBrk="1" hangingPunct="1">
              <a:lnSpc>
                <a:spcPct val="90000"/>
              </a:lnSpc>
            </a:pPr>
            <a:r>
              <a:rPr lang="en-US" i="1" dirty="0" smtClean="0"/>
              <a:t>Arms race</a:t>
            </a:r>
            <a:r>
              <a:rPr lang="en-US" dirty="0" smtClean="0"/>
              <a:t> between spammers and those who try to stop or control spam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Cost of Spam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b="1" dirty="0" smtClean="0"/>
              <a:t>Indirect costs borne by the victims</a:t>
            </a:r>
          </a:p>
          <a:p>
            <a:pPr lvl="1" eaLnBrk="1" hangingPunct="1"/>
            <a:r>
              <a:rPr lang="en-US" b="1" dirty="0" smtClean="0"/>
              <a:t>Those related to the spamming itself</a:t>
            </a:r>
          </a:p>
          <a:p>
            <a:pPr lvl="1" eaLnBrk="1" hangingPunct="1"/>
            <a:r>
              <a:rPr lang="en-US" b="1" dirty="0" smtClean="0"/>
              <a:t>Other crimes that usually accompany it</a:t>
            </a:r>
          </a:p>
          <a:p>
            <a:pPr lvl="2" eaLnBrk="1" hangingPunct="1"/>
            <a:r>
              <a:rPr lang="en-US" b="1" dirty="0" smtClean="0"/>
              <a:t>Financial theft</a:t>
            </a:r>
          </a:p>
          <a:p>
            <a:pPr lvl="2" eaLnBrk="1" hangingPunct="1"/>
            <a:r>
              <a:rPr lang="en-US" b="1" dirty="0" smtClean="0"/>
              <a:t>Identity theft</a:t>
            </a:r>
          </a:p>
          <a:p>
            <a:pPr lvl="2" eaLnBrk="1" hangingPunct="1"/>
            <a:r>
              <a:rPr lang="en-US" b="1" dirty="0" smtClean="0"/>
              <a:t>Data and intellectual property theft</a:t>
            </a:r>
          </a:p>
          <a:p>
            <a:pPr lvl="2" eaLnBrk="1" hangingPunct="1"/>
            <a:r>
              <a:rPr lang="en-US" b="1" dirty="0" smtClean="0"/>
              <a:t>Virus and other malware infection</a:t>
            </a:r>
          </a:p>
          <a:p>
            <a:pPr lvl="2" eaLnBrk="1" hangingPunct="1"/>
            <a:r>
              <a:rPr lang="en-US" b="1" dirty="0" smtClean="0"/>
              <a:t>Fraud</a:t>
            </a:r>
          </a:p>
          <a:p>
            <a:pPr lvl="2" eaLnBrk="1" hangingPunct="1"/>
            <a:r>
              <a:rPr lang="en-US" b="1" dirty="0" smtClean="0"/>
              <a:t>Deceptive marketing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Cost of Spam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b="1" dirty="0" smtClean="0"/>
              <a:t>The cost to providers of search engines is not insignificant:</a:t>
            </a:r>
          </a:p>
          <a:p>
            <a:pPr lvl="1" eaLnBrk="1" hangingPunct="1"/>
            <a:r>
              <a:rPr lang="en-US" b="1" dirty="0" smtClean="0"/>
              <a:t>"The secondary consequence of spamming is that search engine indexes are inundated with useless pages, increasing the cost of each processed query."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Cost of Spam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19200"/>
            <a:ext cx="8229600" cy="49117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100" b="1" dirty="0" smtClean="0"/>
              <a:t>The methods of spammers are likewise costly: 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b="1" dirty="0" smtClean="0"/>
              <a:t>Spamming contravenes the vast majority of ISPs' acceptable-use policies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1700" b="1" dirty="0" smtClean="0"/>
              <a:t>Most spammers go to some trouble to conceal the origins of their spam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1700" b="1" dirty="0" smtClean="0"/>
              <a:t>E-mail, Usenet, and instant-message spam are often sent through insecure proxy servers belonging to unwilling (and unknowing) third parties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b="1" dirty="0" smtClean="0"/>
              <a:t>Spammers frequently use false names, addresses, phone numbers, and other contact information to set up "disposable" accounts at various Internet service providers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b="1" dirty="0" smtClean="0"/>
              <a:t>In some cases, they have used falsified or stolen credit card numbers to pay for these accounts. 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b="1" dirty="0" smtClean="0"/>
              <a:t>Allows them to quickly move from one account to the next as each one is discovered and shut down by the host ISPs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Cost of Spam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600" b="1" smtClean="0"/>
              <a:t>Costs of spam also include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200" b="1" smtClean="0"/>
              <a:t>The collateral costs of the struggle between spammers and the administrators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200" b="1" smtClean="0"/>
              <a:t>Users of the media threatened by spamming</a:t>
            </a:r>
          </a:p>
          <a:p>
            <a:pPr eaLnBrk="1" hangingPunct="1">
              <a:lnSpc>
                <a:spcPct val="80000"/>
              </a:lnSpc>
            </a:pPr>
            <a:r>
              <a:rPr lang="en-US" sz="2600" b="1" smtClean="0"/>
              <a:t>Many users are bothered by spam: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200" b="1" smtClean="0"/>
              <a:t>Increased time reading their e-mail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200" b="1" smtClean="0"/>
              <a:t>Find the content of spam frequently offensive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2000" b="1" smtClean="0"/>
              <a:t>Pornography is one of the most frequently advertised products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200" b="1" smtClean="0"/>
              <a:t>Spammers send their spam largely indiscriminately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2000" b="1" smtClean="0"/>
              <a:t>Objectionable material may arrive in inappropriate areas</a:t>
            </a:r>
          </a:p>
          <a:p>
            <a:pPr lvl="3" eaLnBrk="1" hangingPunct="1">
              <a:lnSpc>
                <a:spcPct val="80000"/>
              </a:lnSpc>
            </a:pPr>
            <a:r>
              <a:rPr lang="en-US" sz="1800" b="1" smtClean="0"/>
              <a:t>A work place e-mail inbox</a:t>
            </a:r>
          </a:p>
          <a:p>
            <a:pPr lvl="3" eaLnBrk="1" hangingPunct="1">
              <a:lnSpc>
                <a:spcPct val="80000"/>
              </a:lnSpc>
            </a:pPr>
            <a:r>
              <a:rPr lang="en-US" sz="1800" b="1" smtClean="0"/>
              <a:t>An underage individual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Cost of Spam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600" b="1" smtClean="0"/>
              <a:t>Some spammers argue that most of these costs could potentially be alleviated by having spammers reimburse ISPs and individuals for their material</a:t>
            </a:r>
          </a:p>
          <a:p>
            <a:pPr eaLnBrk="1" hangingPunct="1"/>
            <a:r>
              <a:rPr lang="en-US" sz="2600" b="1" smtClean="0"/>
              <a:t>Two problems with this logic: </a:t>
            </a:r>
          </a:p>
          <a:p>
            <a:pPr lvl="1" eaLnBrk="1" hangingPunct="1"/>
            <a:r>
              <a:rPr lang="en-US" sz="2200" b="1" smtClean="0"/>
              <a:t>Rate of reimbursement they could credibly budget is not nearly high enough to pay the direct costs</a:t>
            </a:r>
          </a:p>
          <a:p>
            <a:pPr lvl="1" eaLnBrk="1" hangingPunct="1"/>
            <a:r>
              <a:rPr lang="en-US" sz="2200" b="1" smtClean="0"/>
              <a:t>Human cost is basically unrecoverable</a:t>
            </a:r>
          </a:p>
          <a:p>
            <a:pPr lvl="2" eaLnBrk="1" hangingPunct="1"/>
            <a:r>
              <a:rPr lang="en-US" sz="2000" b="1" smtClean="0"/>
              <a:t>Lost mail</a:t>
            </a:r>
          </a:p>
          <a:p>
            <a:pPr lvl="2" eaLnBrk="1" hangingPunct="1"/>
            <a:r>
              <a:rPr lang="en-US" sz="2000" b="1" smtClean="0"/>
              <a:t>Lost time</a:t>
            </a:r>
          </a:p>
          <a:p>
            <a:pPr lvl="2" eaLnBrk="1" hangingPunct="1"/>
            <a:r>
              <a:rPr lang="en-US" sz="2000" b="1" smtClean="0"/>
              <a:t>Lost opportunities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Cost of Spam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b="1" dirty="0" smtClean="0"/>
              <a:t>E-mail spam exemplifies a </a:t>
            </a:r>
            <a:r>
              <a:rPr lang="en-US" b="1" dirty="0" smtClean="0">
                <a:hlinkClick r:id="rId2" tooltip="Tragedy of the commons"/>
              </a:rPr>
              <a:t>tragedy of the commons</a:t>
            </a:r>
            <a:r>
              <a:rPr lang="en-US" b="1" dirty="0" smtClean="0"/>
              <a:t>: </a:t>
            </a:r>
          </a:p>
          <a:p>
            <a:pPr lvl="1" eaLnBrk="1" hangingPunct="1"/>
            <a:r>
              <a:rPr lang="en-US" b="1" dirty="0" smtClean="0"/>
              <a:t>Spammers use resources without bearing the entire cost of those resources</a:t>
            </a:r>
          </a:p>
          <a:p>
            <a:pPr lvl="2" eaLnBrk="1" hangingPunct="1"/>
            <a:r>
              <a:rPr lang="en-US" b="1" dirty="0" smtClean="0"/>
              <a:t>Both physical and human</a:t>
            </a:r>
          </a:p>
          <a:p>
            <a:pPr lvl="1" eaLnBrk="1" hangingPunct="1"/>
            <a:r>
              <a:rPr lang="en-US" b="1" dirty="0" smtClean="0"/>
              <a:t>Spammers commonly do not bear the cost at all</a:t>
            </a:r>
          </a:p>
          <a:p>
            <a:pPr lvl="2" eaLnBrk="1" hangingPunct="1"/>
            <a:r>
              <a:rPr lang="en-US" b="1" dirty="0" smtClean="0"/>
              <a:t>Raises the costs for everyone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SPAM</a:t>
            </a:r>
          </a:p>
        </p:txBody>
      </p:sp>
      <p:sp>
        <p:nvSpPr>
          <p:cNvPr id="4099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General</a:t>
            </a:r>
          </a:p>
          <a:p>
            <a:pPr eaLnBrk="1" hangingPunct="1"/>
            <a:r>
              <a:rPr lang="en-US" dirty="0" smtClean="0">
                <a:hlinkClick r:id="rId2"/>
              </a:rPr>
              <a:t>http://en.wikipedia.org/wiki/Spam_%28electronic%29</a:t>
            </a:r>
            <a:endParaRPr lang="en-US" dirty="0" smtClean="0"/>
          </a:p>
          <a:p>
            <a:pPr eaLnBrk="1" hangingPunct="1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Cost of Spam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534400" cy="48355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100" b="1" dirty="0" smtClean="0"/>
              <a:t>Economics: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900" b="1" dirty="0" smtClean="0"/>
              <a:t>E-mail is so cheap to send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1800" b="1" dirty="0" smtClean="0"/>
              <a:t>Tiny number of spammers can saturate the Internet with junk mail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900" b="1" dirty="0" smtClean="0"/>
              <a:t>Only a tiny percentage of their targets may be motivated to purchase their products (or fall victim to their scams)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1800" b="1" dirty="0" smtClean="0"/>
              <a:t>Low cost provides a sufficient conversion rate to keep the spamming alive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900" b="1" dirty="0" smtClean="0"/>
              <a:t>Even though spam appears not to be economically viable as a way for a reputable company to do business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1800" b="1" dirty="0" smtClean="0"/>
              <a:t>Suffices for professional spammers to convince a tiny proportion of gullible advertisers that it is viable for those spammers to stay in business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900" b="1" dirty="0" smtClean="0"/>
              <a:t>New spammers go into business every day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1800" b="1" dirty="0" smtClean="0"/>
              <a:t>Low costs allow a single spammer to do a lot of harm before finally realizing that the business is not profitable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Cost of Spam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600" b="1" dirty="0" smtClean="0"/>
              <a:t>Secretive nature of spamming operations makes it difficult to determine how prolific an individual spammer can be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200" b="1" dirty="0" smtClean="0"/>
              <a:t>Spammers are hard to track, block or avoid</a:t>
            </a:r>
          </a:p>
          <a:p>
            <a:pPr eaLnBrk="1" hangingPunct="1">
              <a:lnSpc>
                <a:spcPct val="80000"/>
              </a:lnSpc>
            </a:pPr>
            <a:r>
              <a:rPr lang="en-US" sz="2600" b="1" dirty="0" smtClean="0"/>
              <a:t>Spammers may target different networks to different extents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200" b="1" dirty="0" smtClean="0"/>
              <a:t>Depending on how successful they are at attacking the target</a:t>
            </a:r>
          </a:p>
          <a:p>
            <a:pPr eaLnBrk="1" hangingPunct="1">
              <a:lnSpc>
                <a:spcPct val="80000"/>
              </a:lnSpc>
            </a:pPr>
            <a:r>
              <a:rPr lang="en-US" sz="2600" b="1" dirty="0" smtClean="0"/>
              <a:t>Considerable resources are employed to actually measure the amount of spam generated by a single person or group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200" b="1" dirty="0" smtClean="0"/>
              <a:t>Victims that use common </a:t>
            </a:r>
            <a:r>
              <a:rPr lang="en-US" sz="2200" b="1" dirty="0" err="1" smtClean="0"/>
              <a:t>antispam</a:t>
            </a:r>
            <a:r>
              <a:rPr lang="en-US" sz="2200" b="1" dirty="0" smtClean="0"/>
              <a:t> hardware, software or services provide opportunities for such tracking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General costs of spam</a:t>
            </a:r>
          </a:p>
        </p:txBody>
      </p:sp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General costs of spam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295400"/>
            <a:ext cx="7696200" cy="51054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1900" dirty="0" smtClean="0"/>
              <a:t>“Spam happens" due to a positive Cost-benefit analysis result</a:t>
            </a:r>
            <a:endParaRPr lang="en-US" sz="1900" b="1" dirty="0" smtClean="0"/>
          </a:p>
          <a:p>
            <a:pPr eaLnBrk="1" hangingPunct="1">
              <a:lnSpc>
                <a:spcPct val="80000"/>
              </a:lnSpc>
            </a:pPr>
            <a:r>
              <a:rPr lang="en-US" sz="1900" b="1" dirty="0" smtClean="0"/>
              <a:t>Cost</a:t>
            </a:r>
            <a:r>
              <a:rPr lang="en-US" sz="1900" dirty="0" smtClean="0"/>
              <a:t> is the combination of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700" b="1" dirty="0" smtClean="0"/>
              <a:t>Overhead:</a:t>
            </a:r>
            <a:r>
              <a:rPr lang="en-US" sz="1700" dirty="0" smtClean="0"/>
              <a:t> The costs and overhead of electronic spamming include bandwidth, developing or acquiring an email/wiki/blog spam tool, taking over or acquiring a host/zombie, etc. 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700" b="1" dirty="0" smtClean="0"/>
              <a:t>Transaction cost: </a:t>
            </a:r>
            <a:r>
              <a:rPr lang="en-US" sz="1700" dirty="0" smtClean="0"/>
              <a:t>The incremental cost of contacting each additional recipient once a method of spamming is constructed, multiplied by the number of recipients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700" b="1" dirty="0" smtClean="0"/>
              <a:t>Risks:</a:t>
            </a:r>
            <a:r>
              <a:rPr lang="en-US" sz="1700" dirty="0" smtClean="0"/>
              <a:t> Chance and severity of legal and/or public reactions, including damages and punitive damages 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700" b="1" dirty="0" smtClean="0"/>
              <a:t>Damage:</a:t>
            </a:r>
            <a:r>
              <a:rPr lang="en-US" sz="1700" dirty="0" smtClean="0"/>
              <a:t> Impact on the community and/or communication channels being spammed </a:t>
            </a:r>
            <a:endParaRPr lang="en-US" sz="1700" b="1" dirty="0" smtClean="0"/>
          </a:p>
          <a:p>
            <a:pPr eaLnBrk="1" hangingPunct="1">
              <a:lnSpc>
                <a:spcPct val="80000"/>
              </a:lnSpc>
            </a:pPr>
            <a:r>
              <a:rPr lang="en-US" sz="1900" b="1" dirty="0" smtClean="0"/>
              <a:t>Benefit</a:t>
            </a:r>
            <a:r>
              <a:rPr lang="en-US" sz="1900" dirty="0" smtClean="0"/>
              <a:t> is the total expected profit from spam, which may include any combination of the commercial and non-commercial reasons listed above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700" dirty="0" smtClean="0"/>
              <a:t>It is normally linear, based on the incremental benefit of reaching each additional spam recipient, combined with the conversion rate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General costs of spam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4835525"/>
          </a:xfrm>
        </p:spPr>
        <p:txBody>
          <a:bodyPr/>
          <a:lstStyle/>
          <a:p>
            <a:pPr eaLnBrk="1" hangingPunct="1"/>
            <a:r>
              <a:rPr lang="en-US" smtClean="0"/>
              <a:t>Spam continues to spread to new forms of electronic communication</a:t>
            </a:r>
          </a:p>
          <a:p>
            <a:pPr lvl="1" eaLnBrk="1" hangingPunct="1"/>
            <a:r>
              <a:rPr lang="en-US" smtClean="0"/>
              <a:t>When the cost/benefit becomes positive</a:t>
            </a:r>
          </a:p>
          <a:p>
            <a:pPr lvl="2" eaLnBrk="1" hangingPunct="1"/>
            <a:r>
              <a:rPr lang="en-US" smtClean="0"/>
              <a:t>Low usages – lower impact of spam</a:t>
            </a:r>
          </a:p>
          <a:p>
            <a:pPr eaLnBrk="1" hangingPunct="1"/>
            <a:r>
              <a:rPr lang="en-US" smtClean="0"/>
              <a:t>Spam has evolved to include wikispam and blogspam and others</a:t>
            </a:r>
          </a:p>
          <a:p>
            <a:pPr eaLnBrk="1" hangingPunct="1"/>
            <a:r>
              <a:rPr lang="en-US" smtClean="0"/>
              <a:t>Spam levels will continue to increase until the cost/benefit analysis is balanced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How bulk emailers operate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dirty="0" smtClean="0"/>
              <a:t>Gathering of addresses</a:t>
            </a:r>
            <a:endParaRPr lang="en-US" dirty="0" smtClean="0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32004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600" dirty="0" smtClean="0"/>
              <a:t>Spammers need </a:t>
            </a:r>
            <a:r>
              <a:rPr lang="en-US" sz="2600" b="1" dirty="0" smtClean="0"/>
              <a:t>e-mail addresses </a:t>
            </a:r>
            <a:r>
              <a:rPr lang="en-US" sz="2600" dirty="0" smtClean="0"/>
              <a:t>of intended recipients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200" dirty="0" smtClean="0"/>
              <a:t>Spammers themselves and </a:t>
            </a:r>
            <a:r>
              <a:rPr lang="en-US" sz="2200" i="1" dirty="0" smtClean="0"/>
              <a:t>list merchants</a:t>
            </a:r>
            <a:r>
              <a:rPr lang="en-US" sz="2200" dirty="0" smtClean="0"/>
              <a:t> gather huge lists of potential e-mail addresses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2000" i="1" dirty="0" smtClean="0"/>
              <a:t>Address harvesting</a:t>
            </a:r>
            <a:r>
              <a:rPr lang="en-US" sz="2000" dirty="0" smtClean="0"/>
              <a:t> is done without the consent of the owners</a:t>
            </a:r>
          </a:p>
          <a:p>
            <a:pPr lvl="3" eaLnBrk="1" hangingPunct="1">
              <a:lnSpc>
                <a:spcPct val="80000"/>
              </a:lnSpc>
            </a:pPr>
            <a:r>
              <a:rPr lang="en-US" sz="1800" dirty="0" smtClean="0"/>
              <a:t>Sometimes </a:t>
            </a:r>
            <a:r>
              <a:rPr lang="en-US" sz="1800" dirty="0"/>
              <a:t>against </a:t>
            </a:r>
            <a:r>
              <a:rPr lang="en-US" sz="1800" dirty="0" smtClean="0"/>
              <a:t>their </a:t>
            </a:r>
            <a:r>
              <a:rPr lang="en-US" sz="1800" dirty="0"/>
              <a:t>expressed </a:t>
            </a:r>
            <a:r>
              <a:rPr lang="en-US" sz="1800" dirty="0" smtClean="0"/>
              <a:t>will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2000" dirty="0" smtClean="0"/>
              <a:t>Spammers' address lists are usually inaccurate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2000" dirty="0" smtClean="0"/>
              <a:t>A single spam run may target tens of millions of possible addresses</a:t>
            </a:r>
          </a:p>
          <a:p>
            <a:pPr lvl="3" eaLnBrk="1" hangingPunct="1">
              <a:lnSpc>
                <a:spcPct val="80000"/>
              </a:lnSpc>
            </a:pPr>
            <a:r>
              <a:rPr lang="en-US" sz="1800" dirty="0" smtClean="0"/>
              <a:t>Many of which are invalid, malformed, or undeliverable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Gathering of addresses</a:t>
            </a:r>
            <a:endParaRPr lang="en-US" smtClean="0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66800"/>
            <a:ext cx="8458200" cy="51054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3200" dirty="0" smtClean="0"/>
              <a:t>Spammers harvest e-mail addresses from a number of sources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800" dirty="0" smtClean="0"/>
              <a:t>One popular method uses e-mail addresses which the owners have published for other purposes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2400" dirty="0" smtClean="0"/>
              <a:t>Usenet posts, e.g. those in archives such as Google Groups, frequently yield addresses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800" dirty="0" smtClean="0"/>
              <a:t>Searching the Web for pages with addresses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2400" dirty="0" smtClean="0"/>
              <a:t>Corporate staff directories or membership lists of professional societies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Gathering of addresses</a:t>
            </a:r>
            <a:endParaRPr lang="en-US" smtClean="0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66800"/>
            <a:ext cx="8458200" cy="51054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800" dirty="0" smtClean="0"/>
              <a:t>Using </a:t>
            </a:r>
            <a:r>
              <a:rPr lang="en-US" sz="2800" dirty="0" err="1" smtClean="0"/>
              <a:t>spambots</a:t>
            </a:r>
            <a:r>
              <a:rPr lang="en-US" sz="2800" dirty="0" smtClean="0"/>
              <a:t> can yield thousands of addresses, most of them deliverable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dirty="0" smtClean="0"/>
              <a:t>Discussion mailing lists for the purpose of gathering the addresses of posters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dirty="0" smtClean="0"/>
              <a:t>DNS and WHOIS systems require the publication of technical contact information for all Internet domains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2000" dirty="0" smtClean="0"/>
              <a:t>Spammers have illegally trawled these resources for email addresses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dirty="0" smtClean="0"/>
              <a:t>Spammer viruses may scan the victimized computer's disk drives for email addresses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2000" dirty="0"/>
              <a:t> </a:t>
            </a:r>
            <a:r>
              <a:rPr lang="en-US" sz="2000" dirty="0" smtClean="0"/>
              <a:t>Sometimes network interfaces</a:t>
            </a:r>
            <a:endParaRPr lang="en-US" sz="1800" dirty="0" smtClean="0"/>
          </a:p>
          <a:p>
            <a:pPr lvl="1" eaLnBrk="1" hangingPunct="1">
              <a:lnSpc>
                <a:spcPct val="80000"/>
              </a:lnSpc>
            </a:pPr>
            <a:r>
              <a:rPr lang="en-US" sz="2400" dirty="0" smtClean="0"/>
              <a:t>These scanners discover email addresses which have never been exposed on the Web or in </a:t>
            </a:r>
            <a:r>
              <a:rPr lang="en-US" sz="2400" dirty="0" err="1" smtClean="0"/>
              <a:t>Whois</a:t>
            </a:r>
            <a:endParaRPr lang="en-US" sz="2400" dirty="0" smtClean="0"/>
          </a:p>
          <a:p>
            <a:pPr eaLnBrk="1" hangingPunct="1">
              <a:lnSpc>
                <a:spcPct val="80000"/>
              </a:lnSpc>
            </a:pPr>
            <a:endParaRPr 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673836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Gathering of addresses</a:t>
            </a:r>
            <a:endParaRPr lang="en-US" smtClean="0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66800"/>
            <a:ext cx="8229600" cy="51054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400" dirty="0" smtClean="0"/>
              <a:t>Spammers sometimes operate Web pages which purport to remove submitted addresses from spam lists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 smtClean="0"/>
              <a:t>Have been found to subscribe the entered addresses to receive more spam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dirty="0" smtClean="0"/>
              <a:t>When someone fills out a form it is often sold to a spammer using a web service or http post to transfer the data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 smtClean="0"/>
              <a:t>The revenue made from the spammer is shared with the source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2000" dirty="0" smtClean="0"/>
              <a:t>E.g. applying online for a mortgage, the owner of this site may have made a deal with a spammer to sell the address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2000" dirty="0" smtClean="0"/>
              <a:t>Considered the best emails by spammers</a:t>
            </a:r>
          </a:p>
          <a:p>
            <a:pPr lvl="3" eaLnBrk="1" hangingPunct="1">
              <a:lnSpc>
                <a:spcPct val="90000"/>
              </a:lnSpc>
            </a:pPr>
            <a:r>
              <a:rPr lang="en-US" sz="1800" dirty="0" smtClean="0"/>
              <a:t>They are fresh</a:t>
            </a:r>
          </a:p>
          <a:p>
            <a:pPr lvl="3" eaLnBrk="1" hangingPunct="1">
              <a:lnSpc>
                <a:spcPct val="90000"/>
              </a:lnSpc>
            </a:pPr>
            <a:r>
              <a:rPr lang="en-US" sz="1800" dirty="0" smtClean="0"/>
              <a:t>User has just signed up for a product or service that often is marketed by spam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SPAM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90600"/>
            <a:ext cx="8229600" cy="4876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600" b="1" dirty="0" smtClean="0"/>
              <a:t>Spamming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200" dirty="0" smtClean="0"/>
              <a:t>Abuse of electronic messaging systems to indiscriminately send unsolicited bulk messages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200" i="1" dirty="0" smtClean="0"/>
              <a:t>Most common </a:t>
            </a:r>
            <a:r>
              <a:rPr lang="en-US" sz="2200" dirty="0" smtClean="0"/>
              <a:t>current form of spam is </a:t>
            </a:r>
            <a:r>
              <a:rPr lang="en-US" sz="2200" i="1" dirty="0" smtClean="0"/>
              <a:t>e-mail spam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200" dirty="0" smtClean="0"/>
              <a:t>Term is applied to similar abuses in other media:</a:t>
            </a:r>
          </a:p>
          <a:p>
            <a:pPr lvl="2" eaLnBrk="1" hangingPunct="1">
              <a:lnSpc>
                <a:spcPct val="90000"/>
              </a:lnSpc>
            </a:pPr>
            <a:r>
              <a:rPr lang="en-US" dirty="0" smtClean="0">
                <a:hlinkClick r:id="rId2" tooltip="Messaging spam"/>
              </a:rPr>
              <a:t>instant messaging spam</a:t>
            </a:r>
            <a:endParaRPr lang="en-US" dirty="0" smtClean="0"/>
          </a:p>
          <a:p>
            <a:pPr lvl="2" eaLnBrk="1" hangingPunct="1">
              <a:lnSpc>
                <a:spcPct val="90000"/>
              </a:lnSpc>
            </a:pPr>
            <a:r>
              <a:rPr lang="en-US" dirty="0" smtClean="0">
                <a:hlinkClick r:id="rId3" tooltip="Newsgroup spam"/>
              </a:rPr>
              <a:t>Usenet newsgroup spam</a:t>
            </a:r>
            <a:endParaRPr lang="en-US" dirty="0" smtClean="0"/>
          </a:p>
          <a:p>
            <a:pPr lvl="2" eaLnBrk="1" hangingPunct="1">
              <a:lnSpc>
                <a:spcPct val="90000"/>
              </a:lnSpc>
            </a:pPr>
            <a:r>
              <a:rPr lang="en-US" dirty="0" smtClean="0">
                <a:hlinkClick r:id="rId4" tooltip="Spamdexing"/>
              </a:rPr>
              <a:t>Web search engine spam</a:t>
            </a:r>
            <a:endParaRPr lang="en-US" dirty="0" smtClean="0"/>
          </a:p>
          <a:p>
            <a:pPr lvl="2" eaLnBrk="1" hangingPunct="1">
              <a:lnSpc>
                <a:spcPct val="90000"/>
              </a:lnSpc>
            </a:pPr>
            <a:r>
              <a:rPr lang="en-US" dirty="0" smtClean="0">
                <a:hlinkClick r:id="rId5" tooltip="Spam in blogs"/>
              </a:rPr>
              <a:t>spam in blogs</a:t>
            </a:r>
            <a:endParaRPr lang="en-US" dirty="0" smtClean="0"/>
          </a:p>
          <a:p>
            <a:pPr lvl="2" eaLnBrk="1" hangingPunct="1">
              <a:lnSpc>
                <a:spcPct val="90000"/>
              </a:lnSpc>
            </a:pPr>
            <a:r>
              <a:rPr lang="en-US" dirty="0" smtClean="0">
                <a:hlinkClick r:id="rId6" tooltip="Wiki spam"/>
              </a:rPr>
              <a:t>wiki spam</a:t>
            </a:r>
            <a:endParaRPr lang="en-US" dirty="0" smtClean="0"/>
          </a:p>
          <a:p>
            <a:pPr lvl="2" eaLnBrk="1" hangingPunct="1">
              <a:lnSpc>
                <a:spcPct val="90000"/>
              </a:lnSpc>
            </a:pPr>
            <a:r>
              <a:rPr lang="en-US" dirty="0" smtClean="0">
                <a:hlinkClick r:id="rId7" tooltip="Mobile phone spam"/>
              </a:rPr>
              <a:t>mobile phone messaging spam</a:t>
            </a:r>
            <a:endParaRPr lang="en-US" dirty="0" smtClean="0"/>
          </a:p>
          <a:p>
            <a:pPr lvl="2" eaLnBrk="1" hangingPunct="1">
              <a:lnSpc>
                <a:spcPct val="90000"/>
              </a:lnSpc>
            </a:pPr>
            <a:r>
              <a:rPr lang="en-US" dirty="0" smtClean="0">
                <a:hlinkClick r:id="rId8" tooltip="Internet forum"/>
              </a:rPr>
              <a:t>Internet forum</a:t>
            </a:r>
            <a:r>
              <a:rPr lang="en-US" dirty="0" smtClean="0"/>
              <a:t> spam</a:t>
            </a:r>
          </a:p>
          <a:p>
            <a:pPr lvl="2" eaLnBrk="1" hangingPunct="1">
              <a:lnSpc>
                <a:spcPct val="90000"/>
              </a:lnSpc>
            </a:pPr>
            <a:r>
              <a:rPr lang="en-US" dirty="0" smtClean="0">
                <a:hlinkClick r:id="rId9" tooltip="Junk fax"/>
              </a:rPr>
              <a:t>junk fax transmissions</a:t>
            </a:r>
            <a:endParaRPr lang="en-US" dirty="0" smtClean="0"/>
          </a:p>
          <a:p>
            <a:pPr lvl="2" eaLnBrk="1" hangingPunct="1">
              <a:lnSpc>
                <a:spcPct val="90000"/>
              </a:lnSpc>
            </a:pPr>
            <a:r>
              <a:rPr lang="en-US" dirty="0" smtClean="0"/>
              <a:t>Video sharing sites (new)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Gathering of addresses</a:t>
            </a:r>
            <a:endParaRPr lang="en-US" smtClean="0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953000"/>
          </a:xfrm>
        </p:spPr>
        <p:txBody>
          <a:bodyPr/>
          <a:lstStyle/>
          <a:p>
            <a:pPr eaLnBrk="1" hangingPunct="1"/>
            <a:r>
              <a:rPr lang="en-US" smtClean="0"/>
              <a:t>If the sent spam is "bounced" or sent back to the sender by various programs that eliminate spam, or if the recipient clicks on a unsubscribe link</a:t>
            </a:r>
          </a:p>
          <a:p>
            <a:pPr lvl="1" eaLnBrk="1" hangingPunct="1"/>
            <a:r>
              <a:rPr lang="en-US" smtClean="0"/>
              <a:t>Can cause that email address to be marked as "valid", which is interpreted by the spammer as "send me more"</a:t>
            </a:r>
            <a:endParaRPr lang="en-US" b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Delivery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Delivering spam messages</a:t>
            </a:r>
          </a:p>
          <a:p>
            <a:pPr lvl="1" eaLnBrk="1" hangingPunct="1"/>
            <a:r>
              <a:rPr lang="en-US" smtClean="0"/>
              <a:t>Internet users and system administrators have deployed a vast array of techniques to block, filter, or otherwise banish spam from users' mailboxes</a:t>
            </a:r>
          </a:p>
          <a:p>
            <a:pPr lvl="2" eaLnBrk="1" hangingPunct="1"/>
            <a:r>
              <a:rPr lang="en-US" smtClean="0"/>
              <a:t>Almost all ISPs forbid the use of their services to send spam or to operate spam-support services</a:t>
            </a:r>
          </a:p>
          <a:p>
            <a:pPr lvl="2" eaLnBrk="1" hangingPunct="1"/>
            <a:r>
              <a:rPr lang="en-US" smtClean="0"/>
              <a:t>Both commercial firms and volunteers run subscriber services dedicated to blocking or filtering spam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Delivery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90600"/>
            <a:ext cx="8229600" cy="5140325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000" b="1" dirty="0" smtClean="0"/>
              <a:t>Using Webmail services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800" dirty="0" smtClean="0"/>
              <a:t>Common practice of spammers is to create accounts on free webmail services, such as Hotmail, to send spam or to receive e-mailed responses from potential customers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600" dirty="0" smtClean="0"/>
              <a:t>Because of the amount of mail sent by spammers, they require several e-mail accounts, and use web bots to automate the creation of these accounts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800" dirty="0" smtClean="0"/>
              <a:t>Many of these services have adopted a system called the </a:t>
            </a:r>
            <a:r>
              <a:rPr lang="en-US" sz="1800" dirty="0" err="1" smtClean="0">
                <a:solidFill>
                  <a:srgbClr val="FF0000"/>
                </a:solidFill>
              </a:rPr>
              <a:t>captcha</a:t>
            </a:r>
            <a:r>
              <a:rPr lang="en-US" sz="1800" dirty="0" smtClean="0">
                <a:solidFill>
                  <a:srgbClr val="FF0000"/>
                </a:solidFill>
              </a:rPr>
              <a:t>: 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600" dirty="0" smtClean="0"/>
              <a:t>Users attempting to create a new account are presented with a graphic of a word</a:t>
            </a:r>
          </a:p>
          <a:p>
            <a:pPr lvl="3" eaLnBrk="1" hangingPunct="1">
              <a:lnSpc>
                <a:spcPct val="80000"/>
              </a:lnSpc>
            </a:pPr>
            <a:r>
              <a:rPr lang="en-US" sz="1600" dirty="0" smtClean="0"/>
              <a:t>Uses a strange font, on a difficult to read background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600" dirty="0" smtClean="0"/>
              <a:t>Humans are able to read these graphics</a:t>
            </a:r>
          </a:p>
          <a:p>
            <a:pPr lvl="3" eaLnBrk="1" hangingPunct="1">
              <a:lnSpc>
                <a:spcPct val="80000"/>
              </a:lnSpc>
            </a:pPr>
            <a:r>
              <a:rPr lang="en-US" sz="1600" dirty="0" smtClean="0"/>
              <a:t>Required to enter the word to complete the application for a new account</a:t>
            </a:r>
          </a:p>
          <a:p>
            <a:pPr lvl="3" eaLnBrk="1" hangingPunct="1">
              <a:lnSpc>
                <a:spcPct val="80000"/>
              </a:lnSpc>
            </a:pPr>
            <a:r>
              <a:rPr lang="en-US" sz="1600" dirty="0" smtClean="0"/>
              <a:t>Hard for computers to read of the characters using standard </a:t>
            </a:r>
            <a:r>
              <a:rPr lang="en-US" sz="1600" dirty="0" smtClean="0">
                <a:hlinkClick r:id="rId2" tooltip="Optical character recognition"/>
              </a:rPr>
              <a:t>OCR</a:t>
            </a:r>
            <a:r>
              <a:rPr lang="en-US" sz="1600" dirty="0" smtClean="0"/>
              <a:t> techniques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600" dirty="0" smtClean="0"/>
              <a:t>Blind users of </a:t>
            </a:r>
            <a:r>
              <a:rPr lang="en-US" sz="1600" dirty="0" err="1" smtClean="0"/>
              <a:t>captchas</a:t>
            </a:r>
            <a:r>
              <a:rPr lang="en-US" sz="1600" dirty="0" smtClean="0"/>
              <a:t> typically get an audio sample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800" dirty="0" smtClean="0"/>
              <a:t>Spammers have found ways of circumventing this measure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600" dirty="0" smtClean="0"/>
              <a:t>Reportedly, they have set up sites offering free pornography:</a:t>
            </a:r>
          </a:p>
          <a:p>
            <a:pPr lvl="3" eaLnBrk="1" hangingPunct="1">
              <a:lnSpc>
                <a:spcPct val="80000"/>
              </a:lnSpc>
            </a:pPr>
            <a:r>
              <a:rPr lang="en-US" sz="1600" dirty="0" smtClean="0"/>
              <a:t>To get access to the site, a user displays a graphic from one of these webmail sites, and must enter the word</a:t>
            </a:r>
          </a:p>
          <a:p>
            <a:pPr lvl="3" eaLnBrk="1" hangingPunct="1">
              <a:lnSpc>
                <a:spcPct val="80000"/>
              </a:lnSpc>
            </a:pPr>
            <a:r>
              <a:rPr lang="en-US" sz="1600" dirty="0" smtClean="0"/>
              <a:t>Once the </a:t>
            </a:r>
            <a:r>
              <a:rPr lang="en-US" sz="1600" dirty="0" err="1" smtClean="0"/>
              <a:t>bot</a:t>
            </a:r>
            <a:r>
              <a:rPr lang="en-US" sz="1600" dirty="0" smtClean="0"/>
              <a:t> has successfully created the account, the user gains access to the pornographic material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100" b="1" smtClean="0"/>
              <a:t>Using other people's computers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19200"/>
            <a:ext cx="8229600" cy="5105400"/>
          </a:xfrm>
        </p:spPr>
        <p:txBody>
          <a:bodyPr>
            <a:normAutofit fontScale="92500"/>
          </a:bodyPr>
          <a:lstStyle/>
          <a:p>
            <a:pPr eaLnBrk="1" hangingPunct="1">
              <a:lnSpc>
                <a:spcPct val="80000"/>
              </a:lnSpc>
            </a:pPr>
            <a:r>
              <a:rPr lang="en-US" sz="2300" dirty="0" smtClean="0"/>
              <a:t>If spammers send large quantities of spam directly from their ISP accounts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100" dirty="0" smtClean="0"/>
              <a:t>Recipients would complain 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100" dirty="0" smtClean="0"/>
              <a:t>ISPs would shut their accounts down</a:t>
            </a:r>
          </a:p>
          <a:p>
            <a:pPr eaLnBrk="1" hangingPunct="1">
              <a:lnSpc>
                <a:spcPct val="80000"/>
              </a:lnSpc>
            </a:pPr>
            <a:r>
              <a:rPr lang="en-US" sz="2300" dirty="0" smtClean="0"/>
              <a:t>One of the basic techniques of sending spam is sending it from someone else's computer and network connection</a:t>
            </a:r>
          </a:p>
          <a:p>
            <a:pPr eaLnBrk="1" hangingPunct="1">
              <a:lnSpc>
                <a:spcPct val="80000"/>
              </a:lnSpc>
            </a:pPr>
            <a:r>
              <a:rPr lang="en-US" sz="2300" dirty="0" smtClean="0"/>
              <a:t>Spammers protect themselves in several ways: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100" dirty="0" smtClean="0"/>
              <a:t>Hide their tracks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100" dirty="0" smtClean="0"/>
              <a:t>Get others' systems to do most of the work of delivering messages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100" dirty="0" smtClean="0"/>
              <a:t>Direct the efforts of investigators towards the other systems rather than the spammers themselves</a:t>
            </a:r>
          </a:p>
          <a:p>
            <a:pPr eaLnBrk="1" hangingPunct="1">
              <a:lnSpc>
                <a:spcPct val="80000"/>
              </a:lnSpc>
            </a:pPr>
            <a:r>
              <a:rPr lang="en-US" sz="2300" dirty="0" smtClean="0"/>
              <a:t>Increasing broadband usage gave rise to a great number of computers that are online as long as they are turned on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100" dirty="0" smtClean="0"/>
              <a:t>Owners do not always take steps to protect them from malware</a:t>
            </a:r>
          </a:p>
          <a:p>
            <a:pPr eaLnBrk="1" hangingPunct="1">
              <a:lnSpc>
                <a:spcPct val="80000"/>
              </a:lnSpc>
            </a:pPr>
            <a:r>
              <a:rPr lang="en-US" sz="2300" dirty="0" smtClean="0"/>
              <a:t>A botnet consisting of several hundred compromised machines can effortlessly churn out millions of messages per day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100" dirty="0" smtClean="0"/>
              <a:t>Also complicates the tracing of spammer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Open relays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19200"/>
            <a:ext cx="8229600" cy="4911725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000" dirty="0" smtClean="0"/>
              <a:t>In the 1990s, the most common way spammers did this was to use </a:t>
            </a:r>
            <a:r>
              <a:rPr lang="en-US" sz="2000" b="1" dirty="0" smtClean="0"/>
              <a:t>open mail relays</a:t>
            </a:r>
            <a:endParaRPr lang="en-US" sz="2000" dirty="0" smtClean="0"/>
          </a:p>
          <a:p>
            <a:pPr lvl="1" eaLnBrk="1" hangingPunct="1">
              <a:lnSpc>
                <a:spcPct val="80000"/>
              </a:lnSpc>
            </a:pPr>
            <a:r>
              <a:rPr lang="en-US" sz="1800" dirty="0" smtClean="0"/>
              <a:t>An open relay is an MTA (mail server) is configured to pass along messages sent to it from </a:t>
            </a:r>
            <a:r>
              <a:rPr lang="en-US" sz="1800" i="1" dirty="0" smtClean="0"/>
              <a:t>any</a:t>
            </a:r>
            <a:r>
              <a:rPr lang="en-US" sz="1800" dirty="0" smtClean="0"/>
              <a:t> location, to </a:t>
            </a:r>
            <a:r>
              <a:rPr lang="en-US" sz="1800" i="1" dirty="0" smtClean="0"/>
              <a:t>any</a:t>
            </a:r>
            <a:r>
              <a:rPr lang="en-US" sz="1800" dirty="0" smtClean="0"/>
              <a:t> recipient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800" dirty="0" smtClean="0"/>
              <a:t>In the original SMTP mail architecture, this was the default behavior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600" dirty="0" smtClean="0"/>
              <a:t>a user could send mail to practically any mail server, which would pass it along towards the intended recipient's mail server</a:t>
            </a:r>
          </a:p>
          <a:p>
            <a:pPr eaLnBrk="1" hangingPunct="1">
              <a:lnSpc>
                <a:spcPct val="80000"/>
              </a:lnSpc>
            </a:pPr>
            <a:r>
              <a:rPr lang="en-US" sz="2000" dirty="0" smtClean="0"/>
              <a:t>SMTP standard was written before spamming when there were few hosts on the internet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800" dirty="0" smtClean="0"/>
              <a:t>Those on the internet abided by a certain level of conduct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800" dirty="0" smtClean="0"/>
              <a:t>A cooperative, open approach was useful in ensuring that mail was delivered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800" dirty="0" smtClean="0"/>
              <a:t>Vulnerable to abuse by spammers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600" dirty="0" smtClean="0"/>
              <a:t>Spammers could forward batches of spam through open relays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600" dirty="0" smtClean="0"/>
              <a:t>Leaving the job of delivering the messages up to the relays</a:t>
            </a:r>
          </a:p>
          <a:p>
            <a:pPr eaLnBrk="1" hangingPunct="1">
              <a:lnSpc>
                <a:spcPct val="80000"/>
              </a:lnSpc>
            </a:pPr>
            <a:r>
              <a:rPr lang="en-US" sz="2000" dirty="0" smtClean="0"/>
              <a:t>Soon mail system administrators concerned about spam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800" dirty="0" smtClean="0"/>
              <a:t>Began to demand that other mail operators configure MTAs to cease being open relays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85800" y="6324600"/>
            <a:ext cx="811735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/>
              <a:t>First SPAM: </a:t>
            </a:r>
            <a:r>
              <a:rPr lang="en-US" sz="1400" dirty="0" smtClean="0">
                <a:hlinkClick r:id="rId2"/>
              </a:rPr>
              <a:t>http://thelongestlistofthelongeststuffatthelongestdomainnameatlonglast.com/first96.html</a:t>
            </a:r>
            <a:r>
              <a:rPr lang="en-US" sz="1400" dirty="0" smtClean="0"/>
              <a:t> </a:t>
            </a:r>
            <a:endParaRPr lang="en-US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Open proxies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43000"/>
            <a:ext cx="8229600" cy="4987925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1800" dirty="0" smtClean="0"/>
              <a:t>Within a few years, open relays became rare and spammers resorted to other tactics</a:t>
            </a:r>
          </a:p>
          <a:p>
            <a:pPr eaLnBrk="1" hangingPunct="1">
              <a:lnSpc>
                <a:spcPct val="80000"/>
              </a:lnSpc>
            </a:pPr>
            <a:r>
              <a:rPr lang="en-US" sz="1800" dirty="0" smtClean="0"/>
              <a:t>Most prominently the use of open proxies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600" dirty="0" smtClean="0"/>
              <a:t>A proxy is a network service for making indirect connections to other network services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400" dirty="0" smtClean="0"/>
              <a:t>Client connects to the proxy and instructs it to connect to a server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400" dirty="0" smtClean="0"/>
              <a:t>Server perceives an incoming connection from the proxy, not the original client</a:t>
            </a:r>
          </a:p>
          <a:p>
            <a:pPr eaLnBrk="1" hangingPunct="1">
              <a:lnSpc>
                <a:spcPct val="80000"/>
              </a:lnSpc>
            </a:pPr>
            <a:r>
              <a:rPr lang="en-US" sz="1800" i="1" dirty="0" smtClean="0"/>
              <a:t>Open</a:t>
            </a:r>
            <a:r>
              <a:rPr lang="en-US" sz="1800" dirty="0" smtClean="0"/>
              <a:t> proxy is one which will create connections for </a:t>
            </a:r>
            <a:r>
              <a:rPr lang="en-US" sz="1800" i="1" dirty="0" smtClean="0"/>
              <a:t>any</a:t>
            </a:r>
            <a:r>
              <a:rPr lang="en-US" sz="1800" dirty="0" smtClean="0"/>
              <a:t> client to </a:t>
            </a:r>
            <a:r>
              <a:rPr lang="en-US" sz="1800" i="1" dirty="0" smtClean="0"/>
              <a:t>any</a:t>
            </a:r>
            <a:r>
              <a:rPr lang="en-US" sz="1800" dirty="0" smtClean="0"/>
              <a:t> server, without authentication. 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600" dirty="0" smtClean="0"/>
              <a:t>Like open relays, open proxies were once relatively common, as many administrators did not see a need to restrict access to them</a:t>
            </a:r>
          </a:p>
          <a:p>
            <a:pPr eaLnBrk="1" hangingPunct="1">
              <a:lnSpc>
                <a:spcPct val="80000"/>
              </a:lnSpc>
            </a:pPr>
            <a:r>
              <a:rPr lang="en-US" sz="1800" dirty="0" smtClean="0"/>
              <a:t>Spammer can direct an open proxy to connect to a mail server, and send spam through it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600" dirty="0" smtClean="0"/>
              <a:t>The mail server logs a connection from the proxy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400" dirty="0" smtClean="0"/>
              <a:t>Not the spammer's own computer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600" dirty="0" smtClean="0"/>
              <a:t>Provides an even greater degree of concealment for the spammer than an open relay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400" dirty="0" smtClean="0"/>
              <a:t>Most relays log the client address in the headers of messages they pass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600" dirty="0" smtClean="0"/>
              <a:t>Open proxies have also been used to conceal the sources of attacks against other services besides mail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400" dirty="0" smtClean="0"/>
              <a:t>Web sites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400" dirty="0" smtClean="0">
                <a:hlinkClick r:id="rId2" tooltip="Internet Relay Chat"/>
              </a:rPr>
              <a:t>IRC</a:t>
            </a:r>
            <a:r>
              <a:rPr lang="en-US" sz="1400" dirty="0" smtClean="0"/>
              <a:t> servers.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Spammer viruses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90600"/>
            <a:ext cx="8686800" cy="54102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1800" dirty="0" smtClean="0"/>
              <a:t>In 2003, spam investigators saw a radical change in the way spammers sent spam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600" dirty="0" smtClean="0"/>
              <a:t>Spammers began creating "services" of their own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600" dirty="0" smtClean="0"/>
              <a:t>Using computer viruses designed to deploy proxies and other spam-sending tools, spammers could harness hundreds of thousands of end-user computers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600" dirty="0" smtClean="0"/>
              <a:t>Original version of Windows XP as well as XP-SP1 had several major vulnerabilities that allowed the machines to be compromised over a network connection without requiring actions on the part of the user or owner</a:t>
            </a:r>
          </a:p>
          <a:p>
            <a:pPr eaLnBrk="1" hangingPunct="1">
              <a:lnSpc>
                <a:spcPct val="80000"/>
              </a:lnSpc>
            </a:pPr>
            <a:r>
              <a:rPr lang="en-US" sz="1800" dirty="0" smtClean="0"/>
              <a:t>Most of the major Windows e-mail viruses of 2003, including the </a:t>
            </a:r>
            <a:r>
              <a:rPr lang="en-US" sz="1800" dirty="0" err="1" smtClean="0"/>
              <a:t>Sobig</a:t>
            </a:r>
            <a:r>
              <a:rPr lang="en-US" sz="1800" dirty="0" smtClean="0"/>
              <a:t> and </a:t>
            </a:r>
            <a:r>
              <a:rPr lang="en-US" sz="1800" dirty="0" err="1" smtClean="0"/>
              <a:t>Mimail</a:t>
            </a:r>
            <a:r>
              <a:rPr lang="en-US" sz="1800" dirty="0" smtClean="0"/>
              <a:t> virus families, functioned as </a:t>
            </a:r>
            <a:r>
              <a:rPr lang="en-US" sz="1800" b="1" dirty="0" smtClean="0"/>
              <a:t>spammer viruses</a:t>
            </a:r>
            <a:endParaRPr lang="en-US" sz="1800" dirty="0" smtClean="0"/>
          </a:p>
          <a:p>
            <a:pPr lvl="1" eaLnBrk="1" hangingPunct="1">
              <a:lnSpc>
                <a:spcPct val="80000"/>
              </a:lnSpc>
            </a:pPr>
            <a:r>
              <a:rPr lang="en-US" sz="1600" dirty="0" smtClean="0"/>
              <a:t>Designed expressly to make infected computers available as spamming tools</a:t>
            </a:r>
          </a:p>
          <a:p>
            <a:pPr eaLnBrk="1" hangingPunct="1">
              <a:lnSpc>
                <a:spcPct val="80000"/>
              </a:lnSpc>
            </a:pPr>
            <a:r>
              <a:rPr lang="en-US" sz="1800" dirty="0" smtClean="0"/>
              <a:t>Besides sending spam, spammer viruses serve spammers in other ways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600" dirty="0" err="1" smtClean="0"/>
              <a:t>DDoS</a:t>
            </a:r>
            <a:r>
              <a:rPr lang="en-US" sz="1600" dirty="0" smtClean="0"/>
              <a:t> attacks upon DNSBLs and other anti-spam resources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600" dirty="0" smtClean="0"/>
              <a:t>First wave of </a:t>
            </a:r>
            <a:r>
              <a:rPr lang="en-US" sz="1600" i="1" dirty="0" smtClean="0"/>
              <a:t>effective</a:t>
            </a:r>
            <a:r>
              <a:rPr lang="en-US" sz="1600" dirty="0" smtClean="0"/>
              <a:t> attacks</a:t>
            </a:r>
          </a:p>
          <a:p>
            <a:pPr eaLnBrk="1" hangingPunct="1">
              <a:lnSpc>
                <a:spcPct val="80000"/>
              </a:lnSpc>
            </a:pPr>
            <a:r>
              <a:rPr lang="en-US" sz="1800" dirty="0" smtClean="0"/>
              <a:t>In August of that year, engineering company </a:t>
            </a:r>
            <a:r>
              <a:rPr lang="en-US" sz="1800" dirty="0" err="1" smtClean="0"/>
              <a:t>Osirusoft</a:t>
            </a:r>
            <a:r>
              <a:rPr lang="en-US" sz="1800" dirty="0" smtClean="0"/>
              <a:t> ceased providing DNSBL mirrors of the SPEWS and other </a:t>
            </a:r>
            <a:r>
              <a:rPr lang="en-US" sz="1800" dirty="0" err="1" smtClean="0"/>
              <a:t>blocklists</a:t>
            </a:r>
            <a:r>
              <a:rPr lang="en-US" sz="1800" dirty="0" smtClean="0"/>
              <a:t>, after several days of unceasing attack from virus-infected hosts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600" dirty="0" smtClean="0"/>
              <a:t>The very next month, DNSBL operator Monkeys.com succumbed to the attacks as well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600" dirty="0" smtClean="0"/>
              <a:t>Other DNSBL operators, such as </a:t>
            </a:r>
            <a:r>
              <a:rPr lang="en-US" sz="1600" dirty="0" err="1" smtClean="0"/>
              <a:t>Spamhaus</a:t>
            </a:r>
            <a:r>
              <a:rPr lang="en-US" sz="1600" dirty="0" smtClean="0"/>
              <a:t>, have deployed global mirroring and other anti-</a:t>
            </a:r>
            <a:r>
              <a:rPr lang="en-US" sz="1600" dirty="0" err="1" smtClean="0"/>
              <a:t>DDoS</a:t>
            </a:r>
            <a:r>
              <a:rPr lang="en-US" sz="1600" dirty="0" smtClean="0"/>
              <a:t> methods to resist these attacks.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Obfuscating message content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90600"/>
            <a:ext cx="8229600" cy="54864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1800" dirty="0" smtClean="0"/>
              <a:t>Many spam-filtering techniques work by searching for patterns in the headers or bodies of messages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600" dirty="0" smtClean="0"/>
              <a:t>User decides all e-mail with the word "Viagra" in the subject line is spam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400" dirty="0" smtClean="0"/>
              <a:t>Instruct mail program to automatically delete all such messages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600" dirty="0" smtClean="0"/>
              <a:t>To defeat such filters, the spammers can intentionally misspell commonly-filtered words or insert other characters, as in the following examples: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400" dirty="0" smtClean="0"/>
              <a:t>V1agra 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400" dirty="0" err="1" smtClean="0"/>
              <a:t>Via'gra</a:t>
            </a:r>
            <a:r>
              <a:rPr lang="en-US" sz="1400" dirty="0" smtClean="0"/>
              <a:t> 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400" dirty="0" smtClean="0"/>
              <a:t>V I A G R A 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400" dirty="0" err="1" smtClean="0"/>
              <a:t>Vaigra</a:t>
            </a:r>
            <a:r>
              <a:rPr lang="en-US" sz="1400" dirty="0" smtClean="0"/>
              <a:t> 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400" dirty="0" smtClean="0"/>
              <a:t>\ /</a:t>
            </a:r>
            <a:r>
              <a:rPr lang="en-US" sz="1400" dirty="0" err="1" smtClean="0"/>
              <a:t>iagra</a:t>
            </a:r>
            <a:r>
              <a:rPr lang="en-US" sz="1400" dirty="0" smtClean="0"/>
              <a:t> 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400" dirty="0" err="1" smtClean="0"/>
              <a:t>Vi@graa</a:t>
            </a:r>
            <a:r>
              <a:rPr lang="en-US" sz="1400" dirty="0" smtClean="0"/>
              <a:t> 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600" dirty="0" smtClean="0"/>
              <a:t>Leave the word readable to humans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400" dirty="0" smtClean="0"/>
              <a:t>Not likely to be recognized by a literal computer program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400" dirty="0" smtClean="0"/>
              <a:t>Somewhat effective</a:t>
            </a:r>
          </a:p>
          <a:p>
            <a:pPr lvl="3" eaLnBrk="1" hangingPunct="1">
              <a:lnSpc>
                <a:spcPct val="80000"/>
              </a:lnSpc>
            </a:pPr>
            <a:r>
              <a:rPr lang="en-US" sz="1400" dirty="0" smtClean="0"/>
              <a:t>Modern filter patterns designed to recognize blacklisted terms in the various iterations of misspelling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600" dirty="0" smtClean="0"/>
              <a:t>Other filters target the actual obfuscation methods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400" dirty="0" smtClean="0"/>
              <a:t>Non-standard use of punctuation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400" dirty="0" smtClean="0"/>
              <a:t>Numerals into unusual places, for example: within in a word</a:t>
            </a:r>
          </a:p>
          <a:p>
            <a:pPr eaLnBrk="1" hangingPunct="1">
              <a:lnSpc>
                <a:spcPct val="80000"/>
              </a:lnSpc>
            </a:pPr>
            <a:r>
              <a:rPr lang="en-US" sz="1800" dirty="0" smtClean="0"/>
              <a:t>Note: Using most common variations, it is possible to spell "Viagra" in over 1.3 * 10</a:t>
            </a:r>
            <a:r>
              <a:rPr lang="en-US" sz="1800" baseline="30000" dirty="0" smtClean="0"/>
              <a:t>21</a:t>
            </a:r>
            <a:r>
              <a:rPr lang="en-US" sz="1800" dirty="0" smtClean="0"/>
              <a:t> ways</a:t>
            </a:r>
          </a:p>
          <a:p>
            <a:pPr eaLnBrk="1" hangingPunct="1">
              <a:lnSpc>
                <a:spcPct val="80000"/>
              </a:lnSpc>
            </a:pPr>
            <a:r>
              <a:rPr lang="en-US" sz="1800" dirty="0">
                <a:hlinkClick r:id="rId2"/>
              </a:rPr>
              <a:t>http://</a:t>
            </a:r>
            <a:r>
              <a:rPr lang="en-US" sz="1800" dirty="0" smtClean="0">
                <a:hlinkClick r:id="rId2"/>
              </a:rPr>
              <a:t>www.douglastwitchell.com/scrambled_words.php</a:t>
            </a:r>
            <a:r>
              <a:rPr lang="en-US" sz="1800" dirty="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Hiding SPAM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600" dirty="0" smtClean="0"/>
              <a:t>HTML-based e-mail gives the spammer more tools to obfuscate text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200" dirty="0" smtClean="0"/>
              <a:t>Inserting HTML comments between letters can foil some filters, as can including text made invisible by setting the font color to white on a white background, or shrinking the font size to the smallest fine print.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V&lt;!-- 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--&gt;</a:t>
            </a:r>
            <a:r>
              <a:rPr lang="en-US" sz="2000" dirty="0" err="1" smtClean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i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&lt;!-- 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--&gt;a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&lt;!-- 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--&gt;g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&lt;!-- 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--&gt;r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&lt;!-- 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--&gt;a</a:t>
            </a:r>
            <a:endParaRPr lang="en-US" sz="20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sz="2600" dirty="0" smtClean="0"/>
              <a:t>Another common ploy involves presenting the text as an image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200" dirty="0" smtClean="0"/>
              <a:t>Sent along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200" dirty="0" smtClean="0"/>
              <a:t>Loaded from a remote server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200" dirty="0" smtClean="0"/>
              <a:t>Can be foiled by not permitting an e-mail-program to load images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Filters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19200"/>
            <a:ext cx="8229600" cy="4911725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1900" smtClean="0"/>
              <a:t>Bayesian filtering has become popular as a spam-filtering technique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700" smtClean="0"/>
              <a:t>Message contains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500" smtClean="0"/>
              <a:t>Many words which are typically used in spam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500" smtClean="0"/>
              <a:t>Some words rarely used in spam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500" smtClean="0">
                <a:sym typeface="Wingdings" pitchFamily="2" charset="2"/>
              </a:rPr>
              <a:t></a:t>
            </a:r>
            <a:r>
              <a:rPr lang="en-US" sz="1500" smtClean="0"/>
              <a:t> it is likely to be spam</a:t>
            </a:r>
          </a:p>
          <a:p>
            <a:pPr eaLnBrk="1" hangingPunct="1">
              <a:lnSpc>
                <a:spcPct val="80000"/>
              </a:lnSpc>
            </a:pPr>
            <a:r>
              <a:rPr lang="en-US" sz="1900" smtClean="0"/>
              <a:t>Spammers have started using methods to weaken Bayesian filtering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700" smtClean="0"/>
              <a:t>Roughly, Bayesian filters rely on word probabilities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700" smtClean="0"/>
              <a:t>To fool Bayesian filters, some spammers, alongside the sales pitch, now include lines of irrelevant, random words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500" smtClean="0"/>
              <a:t>Technique known as Bayesian poisoning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500" smtClean="0"/>
              <a:t>A variant on this tactic may be borrowed from the Usenet abuser known as "Hipcrime“</a:t>
            </a:r>
          </a:p>
          <a:p>
            <a:pPr lvl="3" eaLnBrk="1" hangingPunct="1">
              <a:lnSpc>
                <a:spcPct val="80000"/>
              </a:lnSpc>
            </a:pPr>
            <a:r>
              <a:rPr lang="en-US" sz="1400" smtClean="0"/>
              <a:t>Includes passages from books taken from Project Gutenberg</a:t>
            </a:r>
          </a:p>
          <a:p>
            <a:pPr lvl="4" eaLnBrk="1" hangingPunct="1">
              <a:lnSpc>
                <a:spcPct val="80000"/>
              </a:lnSpc>
            </a:pPr>
            <a:r>
              <a:rPr lang="en-US" sz="1400" smtClean="0"/>
              <a:t>Nonsense sentences generated with "dissociated press" algorithms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500" smtClean="0"/>
              <a:t>Randomly generated phrases can create spoetry (spam poetry) or spam art</a:t>
            </a:r>
          </a:p>
          <a:p>
            <a:pPr eaLnBrk="1" hangingPunct="1">
              <a:lnSpc>
                <a:spcPct val="80000"/>
              </a:lnSpc>
            </a:pPr>
            <a:r>
              <a:rPr lang="en-US" sz="1900" smtClean="0"/>
              <a:t>After these nonsense subject lines were recognized as spam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700" smtClean="0"/>
              <a:t>Next trend in spam subjects started: Biblical passages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700" smtClean="0"/>
              <a:t>A program is fed Bible passages and chops them up into segments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700" smtClean="0"/>
              <a:t>This text, often very different from the writing style of today such as the King James Version, will confuse both humans and spam filters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SPAM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600" smtClean="0"/>
              <a:t>Spamming is economically viable because: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200" smtClean="0"/>
              <a:t>“Advertisers” have very little operating costs beyond the management of their mailing lists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200" smtClean="0"/>
              <a:t>Difficult to hold senders accountable for their mass mailings</a:t>
            </a:r>
          </a:p>
          <a:p>
            <a:pPr eaLnBrk="1" hangingPunct="1">
              <a:lnSpc>
                <a:spcPct val="90000"/>
              </a:lnSpc>
            </a:pPr>
            <a:r>
              <a:rPr lang="en-US" sz="2600" smtClean="0"/>
              <a:t>Since the barrier to entry is so low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200" smtClean="0"/>
              <a:t>Spammers are numerous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200" smtClean="0"/>
              <a:t>Volume of unsolicited mail has become very high</a:t>
            </a:r>
          </a:p>
          <a:p>
            <a:pPr eaLnBrk="1" hangingPunct="1">
              <a:lnSpc>
                <a:spcPct val="90000"/>
              </a:lnSpc>
            </a:pPr>
            <a:r>
              <a:rPr lang="en-US" sz="2600" smtClean="0"/>
              <a:t>The costs are borne by the public and by ISPs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200" smtClean="0"/>
              <a:t>Lost productivity and fraud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200" smtClean="0"/>
              <a:t>Needed to add extra capacity to cope with the deluge</a:t>
            </a:r>
          </a:p>
          <a:p>
            <a:pPr eaLnBrk="1" hangingPunct="1">
              <a:lnSpc>
                <a:spcPct val="90000"/>
              </a:lnSpc>
            </a:pPr>
            <a:r>
              <a:rPr lang="en-US" sz="2600" smtClean="0"/>
              <a:t>Spamming is widely reviled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200" smtClean="0"/>
              <a:t>Subject of legislation in many jurisdictions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Anti-spam techniques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dirty="0" smtClean="0"/>
              <a:t>Anti-spam techniques</a:t>
            </a:r>
          </a:p>
        </p:txBody>
      </p:sp>
      <p:sp>
        <p:nvSpPr>
          <p:cNvPr id="37891" name="Rectangle 6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400" dirty="0" smtClean="0"/>
              <a:t>The US Department of Energy Computer Incident Advisory Committee (CIAC) has provided specific countermeasures against electronic mail spamming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dirty="0" smtClean="0"/>
              <a:t>Some popular methods for filtering and refusing spam include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dirty="0" smtClean="0"/>
              <a:t>e-mail filtering based on the content of the e-mail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dirty="0" smtClean="0"/>
              <a:t>DNS-based </a:t>
            </a:r>
            <a:r>
              <a:rPr lang="en-US" sz="2000" dirty="0" err="1" smtClean="0"/>
              <a:t>blackhole</a:t>
            </a:r>
            <a:r>
              <a:rPr lang="en-US" sz="2000" dirty="0" smtClean="0"/>
              <a:t> lists (DNSBL)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dirty="0" err="1" smtClean="0"/>
              <a:t>Greylisting</a:t>
            </a:r>
            <a:endParaRPr lang="en-US" sz="2000" dirty="0" smtClean="0"/>
          </a:p>
          <a:p>
            <a:pPr lvl="1" eaLnBrk="1" hangingPunct="1">
              <a:lnSpc>
                <a:spcPct val="80000"/>
              </a:lnSpc>
            </a:pPr>
            <a:r>
              <a:rPr lang="en-US" sz="2000" dirty="0" err="1" smtClean="0"/>
              <a:t>Spamtraps</a:t>
            </a:r>
            <a:endParaRPr lang="en-US" sz="2000" dirty="0" smtClean="0"/>
          </a:p>
          <a:p>
            <a:pPr lvl="1" eaLnBrk="1" hangingPunct="1">
              <a:lnSpc>
                <a:spcPct val="80000"/>
              </a:lnSpc>
            </a:pPr>
            <a:r>
              <a:rPr lang="en-US" sz="2000" dirty="0" smtClean="0"/>
              <a:t>Enforcing technical requirements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dirty="0" err="1" smtClean="0"/>
              <a:t>Checksumming</a:t>
            </a:r>
            <a:r>
              <a:rPr lang="en-US" sz="2000" dirty="0" smtClean="0"/>
              <a:t> systems to detect bulk email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dirty="0" smtClean="0"/>
              <a:t>Putting a cost on the sender via a Proof-of-work system or a micropayment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dirty="0" smtClean="0"/>
              <a:t>Each method has strengths and weaknesses and each is controversial due to its weaknesses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Anti-spam techniques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600" dirty="0" smtClean="0"/>
              <a:t>Detecting spam based on the content of the e-mail is very popular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200" dirty="0" smtClean="0"/>
              <a:t>Detecting keywords such as "</a:t>
            </a:r>
            <a:r>
              <a:rPr lang="en-US" sz="2200" dirty="0" err="1" smtClean="0"/>
              <a:t>viagra</a:t>
            </a:r>
            <a:r>
              <a:rPr lang="en-US" sz="2200" dirty="0" smtClean="0"/>
              <a:t>“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200" dirty="0" smtClean="0"/>
              <a:t>By statistical means</a:t>
            </a:r>
          </a:p>
          <a:p>
            <a:pPr eaLnBrk="1" hangingPunct="1">
              <a:lnSpc>
                <a:spcPct val="80000"/>
              </a:lnSpc>
            </a:pPr>
            <a:r>
              <a:rPr lang="en-US" sz="2600" dirty="0" smtClean="0"/>
              <a:t>Such methods can be very accurate when they are correctly tuned to the types of legitimate email that an individual gets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200" dirty="0" smtClean="0"/>
              <a:t>Can also make </a:t>
            </a:r>
            <a:r>
              <a:rPr lang="en-US" sz="2200" dirty="0" smtClean="0">
                <a:solidFill>
                  <a:srgbClr val="FF0000"/>
                </a:solidFill>
              </a:rPr>
              <a:t>detection errors </a:t>
            </a:r>
            <a:r>
              <a:rPr lang="en-US" sz="2200" dirty="0" smtClean="0"/>
              <a:t>such as detecting the keyword "</a:t>
            </a:r>
            <a:r>
              <a:rPr lang="en-US" sz="2200" dirty="0" err="1" smtClean="0">
                <a:solidFill>
                  <a:srgbClr val="FF0000"/>
                </a:solidFill>
              </a:rPr>
              <a:t>cialis</a:t>
            </a:r>
            <a:r>
              <a:rPr lang="en-US" sz="2200" dirty="0" smtClean="0">
                <a:solidFill>
                  <a:srgbClr val="FF0000"/>
                </a:solidFill>
              </a:rPr>
              <a:t>"</a:t>
            </a:r>
            <a:r>
              <a:rPr lang="en-US" sz="2200" dirty="0" smtClean="0"/>
              <a:t> in the word "spe</a:t>
            </a:r>
            <a:r>
              <a:rPr lang="en-US" sz="2200" dirty="0" smtClean="0">
                <a:solidFill>
                  <a:srgbClr val="FF0000"/>
                </a:solidFill>
              </a:rPr>
              <a:t>cialis</a:t>
            </a:r>
            <a:r>
              <a:rPr lang="en-US" sz="2200" dirty="0" smtClean="0"/>
              <a:t>t". 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200" dirty="0" smtClean="0"/>
              <a:t>Content also doesn't determine whether the email was either unsolicited or bulk, the two key features of spam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2000" dirty="0" smtClean="0"/>
              <a:t>If a friend sends you a joke that mentions "</a:t>
            </a:r>
            <a:r>
              <a:rPr lang="en-US" sz="2000" dirty="0" err="1" smtClean="0"/>
              <a:t>viagra</a:t>
            </a:r>
            <a:r>
              <a:rPr lang="en-US" sz="2000" dirty="0" smtClean="0"/>
              <a:t>", content filters could easily mark it as being spam even though it is both solicited and not bulk</a:t>
            </a:r>
          </a:p>
          <a:p>
            <a:pPr eaLnBrk="1" hangingPunct="1">
              <a:lnSpc>
                <a:spcPct val="80000"/>
              </a:lnSpc>
            </a:pPr>
            <a:endParaRPr lang="en-US" sz="2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Anti-spam techniques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19200"/>
            <a:ext cx="8229600" cy="4911725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800" dirty="0" smtClean="0"/>
              <a:t>DNS Black Lists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dirty="0" smtClean="0"/>
              <a:t>The most popular DNSBLs are lists of IP addresses of known spammers, open relays, zombie spammers etc.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dirty="0" err="1" smtClean="0"/>
              <a:t>Spamtraps</a:t>
            </a:r>
            <a:r>
              <a:rPr lang="en-US" sz="2800" dirty="0" smtClean="0"/>
              <a:t> are often email addresses that were never valid or have been invalid for a long time that are used to collect spam. 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dirty="0" smtClean="0"/>
              <a:t>Effective </a:t>
            </a:r>
            <a:r>
              <a:rPr lang="en-US" sz="2400" dirty="0" err="1" smtClean="0"/>
              <a:t>spamtrap</a:t>
            </a:r>
            <a:r>
              <a:rPr lang="en-US" sz="2400" dirty="0" smtClean="0"/>
              <a:t> are not announced and are only found by dictionary attacks or by pulling addresses off hidden web pages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dirty="0" smtClean="0"/>
              <a:t>For a </a:t>
            </a:r>
            <a:r>
              <a:rPr lang="en-US" sz="2400" dirty="0" err="1" smtClean="0"/>
              <a:t>spamtrap</a:t>
            </a:r>
            <a:r>
              <a:rPr lang="en-US" sz="2400" dirty="0" smtClean="0"/>
              <a:t> to remain effective the address must never be given to anyone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2400" dirty="0" smtClean="0"/>
              <a:t>Some black lists use </a:t>
            </a:r>
            <a:r>
              <a:rPr lang="en-US" sz="2400" dirty="0" err="1" smtClean="0"/>
              <a:t>spamtraps</a:t>
            </a:r>
            <a:r>
              <a:rPr lang="en-US" sz="2400" dirty="0" smtClean="0"/>
              <a:t> to catch spammers and blacklist them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Anti-spam techniques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Grey-list</a:t>
            </a:r>
          </a:p>
          <a:p>
            <a:pPr lvl="1"/>
            <a:r>
              <a:rPr lang="en-US" dirty="0" smtClean="0"/>
              <a:t>Temporarily reject an email</a:t>
            </a:r>
          </a:p>
          <a:p>
            <a:pPr lvl="2"/>
            <a:r>
              <a:rPr lang="en-US" dirty="0" smtClean="0"/>
              <a:t>Set Timer</a:t>
            </a:r>
          </a:p>
          <a:p>
            <a:pPr lvl="2"/>
            <a:r>
              <a:rPr lang="en-US" dirty="0" smtClean="0"/>
              <a:t>Accept if it is sent again after the timer is done</a:t>
            </a:r>
          </a:p>
          <a:p>
            <a:pPr lvl="1"/>
            <a:r>
              <a:rPr lang="en-US" dirty="0" smtClean="0"/>
              <a:t>Spammers rarely try to resend rejected mail</a:t>
            </a:r>
          </a:p>
          <a:p>
            <a:pPr lvl="2"/>
            <a:r>
              <a:rPr lang="en-US" dirty="0" err="1" smtClean="0"/>
              <a:t>Shotgunning</a:t>
            </a:r>
            <a:r>
              <a:rPr lang="en-US" dirty="0" smtClean="0"/>
              <a:t> email to 100s or 1000s</a:t>
            </a:r>
          </a:p>
          <a:p>
            <a:pPr lvl="2"/>
            <a:r>
              <a:rPr lang="en-US" dirty="0" smtClean="0"/>
              <a:t>Don’t bother to check for rejections</a:t>
            </a:r>
          </a:p>
          <a:p>
            <a:pPr lvl="1"/>
            <a:r>
              <a:rPr lang="en-US" dirty="0" smtClean="0"/>
              <a:t>Legitimate email systems will typically retry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1957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dirty="0" smtClean="0"/>
              <a:t>Anti-spam techniques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19200"/>
            <a:ext cx="8229600" cy="4911725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000" dirty="0" smtClean="0"/>
              <a:t>Enforcing  the technical requirements of SMTP can be used to block mail coming from systems that are not compliant with the RFC standards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dirty="0" smtClean="0"/>
              <a:t>A lot of spammers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800" dirty="0" smtClean="0"/>
              <a:t>Use poorly written software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800" dirty="0" smtClean="0"/>
              <a:t>Unable to comply with the standards</a:t>
            </a:r>
          </a:p>
          <a:p>
            <a:pPr lvl="3" eaLnBrk="1" hangingPunct="1">
              <a:lnSpc>
                <a:spcPct val="80000"/>
              </a:lnSpc>
            </a:pPr>
            <a:r>
              <a:rPr lang="en-US" sz="1600" dirty="0" smtClean="0"/>
              <a:t>Do not have legitimate control of the computer sending spam (zombie computer)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dirty="0" smtClean="0"/>
              <a:t>Setting restrictions on the mail transfer agent can reduce spam significantly. 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800" dirty="0" smtClean="0"/>
              <a:t>Simply requiring a valid fully qualified domain name (FQDN) in the SMTP's EHLO (extended hello) statement </a:t>
            </a:r>
          </a:p>
          <a:p>
            <a:pPr lvl="3" eaLnBrk="1" hangingPunct="1">
              <a:lnSpc>
                <a:spcPct val="80000"/>
              </a:lnSpc>
            </a:pPr>
            <a:r>
              <a:rPr lang="en-US" sz="1600" dirty="0" smtClean="0"/>
              <a:t>May block 25% of incoming spam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800" dirty="0" smtClean="0"/>
              <a:t>Some small organizations remove their MX (Mail </a:t>
            </a:r>
            <a:r>
              <a:rPr lang="en-US" sz="1800" dirty="0" err="1" smtClean="0"/>
              <a:t>eXchange</a:t>
            </a:r>
            <a:r>
              <a:rPr lang="en-US" sz="1800" dirty="0" smtClean="0"/>
              <a:t>) record and arrange to have their A-record point to their SMTP server. 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800" dirty="0" smtClean="0"/>
              <a:t>RFC standards call for fall-back to a domain's A record when an MX lookup fails. 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800" dirty="0" smtClean="0"/>
              <a:t>Runs the risk of losing some legitimate e-mail from being received</a:t>
            </a:r>
          </a:p>
          <a:p>
            <a:pPr lvl="3" eaLnBrk="1" hangingPunct="1">
              <a:lnSpc>
                <a:spcPct val="80000"/>
              </a:lnSpc>
            </a:pPr>
            <a:r>
              <a:rPr lang="en-US" sz="1600" dirty="0" smtClean="0"/>
              <a:t>Some claim that it results in a 75% reduction in spam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Summary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Although SPAM is not directly related to Infrastructure</a:t>
            </a:r>
          </a:p>
          <a:p>
            <a:pPr lvl="1" eaLnBrk="1" hangingPunct="1"/>
            <a:r>
              <a:rPr lang="en-US" smtClean="0"/>
              <a:t>Infrastructure can be impacted by SPAM</a:t>
            </a:r>
          </a:p>
          <a:p>
            <a:pPr lvl="1" eaLnBrk="1" hangingPunct="1"/>
            <a:r>
              <a:rPr lang="en-US" smtClean="0"/>
              <a:t>Use the Infrastructure to reduce the effects of SPAM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1139825"/>
          </a:xfrm>
        </p:spPr>
        <p:txBody>
          <a:bodyPr/>
          <a:lstStyle/>
          <a:p>
            <a:r>
              <a:rPr lang="en-US" dirty="0" smtClean="0"/>
              <a:t>Tragedy of the commons:</a:t>
            </a:r>
            <a:br>
              <a:rPr lang="en-US" dirty="0" smtClean="0"/>
            </a:br>
            <a:r>
              <a:rPr lang="en-US" sz="2800" dirty="0" smtClean="0"/>
              <a:t>(best answer)</a:t>
            </a:r>
            <a:endParaRPr lang="en-US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3901336074"/>
              </p:ext>
            </p:extLst>
          </p:nvPr>
        </p:nvGraphicFramePr>
        <p:xfrm>
          <a:off x="4572000" y="1714500"/>
          <a:ext cx="4572000" cy="5143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3" name="Chart" r:id="rId7" imgW="4572000" imgH="5143500" progId="MSGraph.Chart.8">
                  <p:embed followColorScheme="full"/>
                </p:oleObj>
              </mc:Choice>
              <mc:Fallback>
                <p:oleObj name="Chart" r:id="rId7" imgW="4572000" imgH="5143500" progId="MSGraph.Chart.8">
                  <p:embed followColorScheme="full"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0" y="1714500"/>
                        <a:ext cx="4572000" cy="5143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PAnswers"/>
          <p:cNvSpPr>
            <a:spLocks noGrp="1"/>
          </p:cNvSpPr>
          <p:nvPr>
            <p:ph type="body" idx="1"/>
            <p:custDataLst>
              <p:tags r:id="rId4"/>
            </p:custDataLst>
          </p:nvPr>
        </p:nvSpPr>
        <p:spPr>
          <a:xfrm>
            <a:off x="457200" y="1600200"/>
            <a:ext cx="4114800" cy="4530725"/>
          </a:xfrm>
        </p:spPr>
        <p:txBody>
          <a:bodyPr>
            <a:noAutofit/>
          </a:bodyPr>
          <a:lstStyle/>
          <a:p>
            <a:pPr marL="514350" indent="-514350">
              <a:spcAft>
                <a:spcPts val="0"/>
              </a:spcAft>
              <a:buFont typeface="Wingdings" pitchFamily="2" charset="2"/>
              <a:buAutoNum type="arabicPeriod"/>
            </a:pPr>
            <a:r>
              <a:rPr lang="en-US" sz="3200" dirty="0" smtClean="0"/>
              <a:t>Victims pay the cost</a:t>
            </a:r>
          </a:p>
          <a:p>
            <a:pPr marL="514350" indent="-514350">
              <a:spcAft>
                <a:spcPts val="0"/>
              </a:spcAft>
              <a:buFont typeface="Wingdings" pitchFamily="2" charset="2"/>
              <a:buAutoNum type="arabicPeriod"/>
            </a:pPr>
            <a:r>
              <a:rPr lang="en-US" sz="3200" dirty="0" smtClean="0"/>
              <a:t>Spam senders share the cost</a:t>
            </a:r>
          </a:p>
          <a:p>
            <a:pPr marL="514350" indent="-514350">
              <a:spcAft>
                <a:spcPts val="0"/>
              </a:spcAft>
              <a:buFont typeface="Wingdings" pitchFamily="2" charset="2"/>
              <a:buAutoNum type="arabicPeriod"/>
            </a:pPr>
            <a:r>
              <a:rPr lang="en-US" sz="3200" dirty="0" smtClean="0"/>
              <a:t>Make it easy to spam</a:t>
            </a:r>
          </a:p>
          <a:p>
            <a:pPr marL="514350" indent="-514350">
              <a:spcAft>
                <a:spcPts val="0"/>
              </a:spcAft>
              <a:buFont typeface="Wingdings" pitchFamily="2" charset="2"/>
              <a:buAutoNum type="arabicPeriod"/>
            </a:pPr>
            <a:r>
              <a:rPr lang="en-US" sz="3200" dirty="0" smtClean="0"/>
              <a:t>Makes it easy to block spam</a:t>
            </a:r>
            <a:endParaRPr lang="en-US" sz="3200" dirty="0"/>
          </a:p>
        </p:txBody>
      </p:sp>
      <p:sp>
        <p:nvSpPr>
          <p:cNvPr id="7" name="CAI1"/>
          <p:cNvSpPr/>
          <p:nvPr>
            <p:custDataLst>
              <p:tags r:id="rId5"/>
            </p:custDataLst>
          </p:nvPr>
        </p:nvSpPr>
        <p:spPr>
          <a:xfrm rot="10800000">
            <a:off x="71119" y="1645920"/>
            <a:ext cx="482600" cy="482600"/>
          </a:xfrm>
          <a:custGeom>
            <a:avLst/>
            <a:gdLst/>
            <a:ahLst/>
            <a:cxnLst/>
            <a:rect l="0" t="0" r="0" b="0"/>
            <a:pathLst>
              <a:path w="1524001" h="1752601">
                <a:moveTo>
                  <a:pt x="1295400" y="1066800"/>
                </a:moveTo>
                <a:lnTo>
                  <a:pt x="1524000" y="533400"/>
                </a:lnTo>
                <a:lnTo>
                  <a:pt x="914400" y="0"/>
                </a:lnTo>
                <a:lnTo>
                  <a:pt x="0" y="1447800"/>
                </a:lnTo>
                <a:lnTo>
                  <a:pt x="0" y="1752600"/>
                </a:lnTo>
                <a:lnTo>
                  <a:pt x="990600" y="533400"/>
                </a:lnTo>
                <a:close/>
              </a:path>
            </a:pathLst>
          </a:custGeom>
          <a:solidFill>
            <a:srgbClr val="00C8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repeatDur="0" restart="neve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SPAM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The people that create electronic spam are called </a:t>
            </a:r>
            <a:r>
              <a:rPr lang="en-US" i="1" smtClean="0"/>
              <a:t>spammers</a:t>
            </a: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Spam origins</a:t>
            </a:r>
            <a:endParaRPr lang="en-US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2918876"/>
              </p:ext>
            </p:extLst>
          </p:nvPr>
        </p:nvGraphicFramePr>
        <p:xfrm>
          <a:off x="559863" y="2279650"/>
          <a:ext cx="8011296" cy="3886203"/>
        </p:xfrm>
        <a:graphic>
          <a:graphicData uri="http://schemas.openxmlformats.org/drawingml/2006/table">
            <a:tbl>
              <a:tblPr/>
              <a:tblGrid>
                <a:gridCol w="1573737"/>
                <a:gridCol w="2362200"/>
                <a:gridCol w="4075359"/>
              </a:tblGrid>
              <a:tr h="697523">
                <a:tc>
                  <a:txBody>
                    <a:bodyPr/>
                    <a:lstStyle/>
                    <a:p>
                      <a:r>
                        <a:rPr lang="en-US" b="1" dirty="0"/>
                        <a:t>Rank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Country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Percentage of spam volume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98585"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/>
                        <a:t> </a:t>
                      </a:r>
                      <a:r>
                        <a:rPr lang="en-US">
                          <a:hlinkClick r:id="rId2" tooltip="India"/>
                        </a:rPr>
                        <a:t>India</a:t>
                      </a:r>
                      <a:endParaRPr lang="en-US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/>
                        <a:t>13.7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98585"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/>
                        <a:t> </a:t>
                      </a:r>
                      <a:r>
                        <a:rPr lang="en-US">
                          <a:hlinkClick r:id="rId3" tooltip="Russia"/>
                        </a:rPr>
                        <a:t>Russia</a:t>
                      </a:r>
                      <a:endParaRPr lang="en-US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/>
                        <a:t>9.0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98585">
                <a:tc>
                  <a:txBody>
                    <a:bodyPr/>
                    <a:lstStyle/>
                    <a:p>
                      <a:r>
                        <a:rPr lang="en-US"/>
                        <a:t>3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 </a:t>
                      </a:r>
                      <a:r>
                        <a:rPr lang="en-US" dirty="0">
                          <a:hlinkClick r:id="rId4" tooltip="Vietnam"/>
                        </a:rPr>
                        <a:t>Vietnam</a:t>
                      </a:r>
                      <a:endParaRPr lang="en-US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7.9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98585">
                <a:tc rowSpan="2">
                  <a:txBody>
                    <a:bodyPr/>
                    <a:lstStyle/>
                    <a:p>
                      <a:r>
                        <a:rPr lang="en-US"/>
                        <a:t>4 (tie)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/>
                        <a:t> </a:t>
                      </a:r>
                      <a:r>
                        <a:rPr lang="en-US">
                          <a:hlinkClick r:id="rId5" tooltip="South Korea"/>
                        </a:rPr>
                        <a:t>South Korea</a:t>
                      </a:r>
                      <a:endParaRPr lang="en-US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6.0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9858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 </a:t>
                      </a:r>
                      <a:r>
                        <a:rPr lang="en-US">
                          <a:hlinkClick r:id="rId6" tooltip="Indonesia"/>
                        </a:rPr>
                        <a:t>Indonesia</a:t>
                      </a:r>
                      <a:endParaRPr lang="en-US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/>
                        <a:t>6.0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98585">
                <a:tc>
                  <a:txBody>
                    <a:bodyPr/>
                    <a:lstStyle/>
                    <a:p>
                      <a:r>
                        <a:rPr lang="en-US"/>
                        <a:t>6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/>
                        <a:t> </a:t>
                      </a:r>
                      <a:r>
                        <a:rPr lang="en-US">
                          <a:hlinkClick r:id="rId7" tooltip="China"/>
                        </a:rPr>
                        <a:t>China</a:t>
                      </a:r>
                      <a:endParaRPr lang="en-US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/>
                        <a:t>4.7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98585">
                <a:tc>
                  <a:txBody>
                    <a:bodyPr/>
                    <a:lstStyle/>
                    <a:p>
                      <a:r>
                        <a:rPr lang="en-US"/>
                        <a:t>7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/>
                        <a:t> </a:t>
                      </a:r>
                      <a:r>
                        <a:rPr lang="en-US">
                          <a:hlinkClick r:id="rId8" tooltip="Brazil"/>
                        </a:rPr>
                        <a:t>Brazil</a:t>
                      </a:r>
                      <a:endParaRPr lang="en-US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/>
                        <a:t>4.5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98585">
                <a:tc>
                  <a:txBody>
                    <a:bodyPr/>
                    <a:lstStyle/>
                    <a:p>
                      <a:r>
                        <a:rPr lang="en-US"/>
                        <a:t>8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/>
                        <a:t> </a:t>
                      </a:r>
                      <a:r>
                        <a:rPr lang="en-US">
                          <a:hlinkClick r:id="rId9" tooltip="United States"/>
                        </a:rPr>
                        <a:t>United States</a:t>
                      </a:r>
                      <a:endParaRPr lang="en-US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3.2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9" name="Rectangle 11"/>
          <p:cNvSpPr>
            <a:spLocks noChangeArrowheads="1"/>
          </p:cNvSpPr>
          <p:nvPr/>
        </p:nvSpPr>
        <p:spPr bwMode="auto">
          <a:xfrm>
            <a:off x="488092" y="1428889"/>
            <a:ext cx="8154839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A 2011 Cisco Systems report shows spam volume originating from countries worldwide.</a:t>
            </a:r>
            <a:r>
              <a:rPr kumimoji="0" lang="en-US" altLang="en-US" sz="20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    </a:t>
            </a:r>
            <a:r>
              <a:rPr kumimoji="0" lang="en-US" altLang="en-US" sz="9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 </a:t>
            </a:r>
            <a:r>
              <a:rPr kumimoji="0" lang="en-US" altLang="en-US" sz="20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    </a:t>
            </a:r>
            <a:r>
              <a:rPr kumimoji="0" lang="en-US" altLang="en-US" sz="9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 </a:t>
            </a:r>
            <a:r>
              <a:rPr kumimoji="0" lang="en-US" altLang="en-US" sz="20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    </a:t>
            </a:r>
            <a:r>
              <a:rPr kumimoji="0" lang="en-US" altLang="en-US" sz="9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 </a:t>
            </a:r>
            <a:r>
              <a:rPr kumimoji="0" lang="en-US" altLang="en-US" sz="20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    </a:t>
            </a:r>
            <a:r>
              <a:rPr kumimoji="0" lang="en-US" altLang="en-US" sz="9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 </a:t>
            </a:r>
            <a:r>
              <a:rPr kumimoji="0" lang="en-US" altLang="en-US" sz="20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    </a:t>
            </a:r>
            <a:r>
              <a:rPr kumimoji="0" lang="en-US" altLang="en-US" sz="9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 </a:t>
            </a:r>
            <a:r>
              <a:rPr kumimoji="0" lang="en-US" altLang="en-US" sz="20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    </a:t>
            </a:r>
            <a:r>
              <a:rPr kumimoji="0" lang="en-US" altLang="en-US" sz="7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 </a:t>
            </a:r>
            <a:r>
              <a:rPr kumimoji="0" lang="en-US" altLang="en-US" sz="20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   </a:t>
            </a:r>
            <a:endParaRPr kumimoji="0" lang="en-US" alt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pic>
        <p:nvPicPr>
          <p:cNvPr id="2061" name="Picture 13" descr="http://upload.wikimedia.org/wikipedia/en/thumb/4/41/Flag_of_India.svg/23px-Flag_of_India.svg.png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80688" y="2136775"/>
            <a:ext cx="219075" cy="142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2" name="Picture 14" descr="http://upload.wikimedia.org/wikipedia/en/thumb/f/f3/Flag_of_Russia.svg/23px-Flag_of_Russia.svg.png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26725" y="2136775"/>
            <a:ext cx="219075" cy="142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3" name="Picture 15" descr="http://upload.wikimedia.org/wikipedia/commons/thumb/2/21/Flag_of_Vietnam.svg/23px-Flag_of_Vietnam.svg.png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06113" y="2136775"/>
            <a:ext cx="219075" cy="142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4" name="Picture 16" descr="http://upload.wikimedia.org/wikipedia/commons/thumb/0/09/Flag_of_South_Korea.svg/23px-Flag_of_South_Korea.svg.png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10900" y="2136775"/>
            <a:ext cx="219075" cy="142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5" name="Picture 17" descr="http://upload.wikimedia.org/wikipedia/commons/thumb/9/9f/Flag_of_Indonesia.svg/23px-Flag_of_Indonesia.svg.png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15688" y="2136775"/>
            <a:ext cx="219075" cy="142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6" name="Picture 18" descr="http://upload.wikimedia.org/wikipedia/commons/thumb/f/fa/Flag_of_the_People%27s_Republic_of_China.svg/23px-Flag_of_the_People%27s_Republic_of_China.svg.png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20475" y="2136775"/>
            <a:ext cx="219075" cy="142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7" name="Picture 19" descr="http://upload.wikimedia.org/wikipedia/en/thumb/0/05/Flag_of_Brazil.svg/22px-Flag_of_Brazil.svg.png"/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25263" y="2136775"/>
            <a:ext cx="209550" cy="142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8" name="Picture 20" descr="http://upload.wikimedia.org/wikipedia/en/thumb/a/a4/Flag_of_the_United_States.svg/23px-Flag_of_the_United_States.svg.png"/>
          <p:cNvPicPr>
            <a:picLocks noChangeAspect="1" noChangeArrowheads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30050" y="2136775"/>
            <a:ext cx="219075" cy="114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33077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Spamhaus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Tracks Spam</a:t>
            </a:r>
          </a:p>
          <a:p>
            <a:r>
              <a:rPr lang="en-US" dirty="0" smtClean="0"/>
              <a:t>Current top countries:</a:t>
            </a:r>
          </a:p>
          <a:p>
            <a:pPr lvl="1"/>
            <a:r>
              <a:rPr lang="en-US" dirty="0">
                <a:hlinkClick r:id="rId2"/>
              </a:rPr>
              <a:t>https://www.spamhaus.org/statistics/countries</a:t>
            </a:r>
            <a:r>
              <a:rPr lang="en-US" dirty="0" smtClean="0">
                <a:hlinkClick r:id="rId2"/>
              </a:rPr>
              <a:t>/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2011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Phone SPAM</a:t>
            </a:r>
            <a:br>
              <a:rPr lang="en-US" dirty="0" smtClean="0"/>
            </a:br>
            <a:r>
              <a:rPr lang="en-US" sz="2800" dirty="0" smtClean="0"/>
              <a:t>from Plantronics web site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371600"/>
            <a:ext cx="9067800" cy="4759325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Phone </a:t>
            </a:r>
            <a:r>
              <a:rPr lang="en-US" dirty="0"/>
              <a:t>spam is </a:t>
            </a:r>
            <a:r>
              <a:rPr lang="en-US" dirty="0" smtClean="0"/>
              <a:t>on </a:t>
            </a:r>
            <a:r>
              <a:rPr lang="en-US" dirty="0"/>
              <a:t>the </a:t>
            </a:r>
            <a:r>
              <a:rPr lang="en-US" dirty="0" smtClean="0"/>
              <a:t>rise</a:t>
            </a:r>
          </a:p>
          <a:p>
            <a:pPr lvl="1"/>
            <a:r>
              <a:rPr lang="en-US" dirty="0" smtClean="0"/>
              <a:t>It’s costing </a:t>
            </a:r>
            <a:r>
              <a:rPr lang="en-US" dirty="0"/>
              <a:t>small </a:t>
            </a:r>
            <a:r>
              <a:rPr lang="en-US" dirty="0" smtClean="0"/>
              <a:t>businesses </a:t>
            </a:r>
            <a:r>
              <a:rPr lang="en-US" dirty="0"/>
              <a:t>a lot of money in lost </a:t>
            </a:r>
            <a:r>
              <a:rPr lang="en-US" dirty="0" smtClean="0"/>
              <a:t>productivity</a:t>
            </a:r>
          </a:p>
          <a:p>
            <a:pPr lvl="2"/>
            <a:r>
              <a:rPr lang="en-US" dirty="0" smtClean="0"/>
              <a:t>As </a:t>
            </a:r>
            <a:r>
              <a:rPr lang="en-US" dirty="0"/>
              <a:t>much as a half a billion dollars a </a:t>
            </a:r>
            <a:r>
              <a:rPr lang="en-US" dirty="0" smtClean="0"/>
              <a:t>year</a:t>
            </a:r>
          </a:p>
          <a:p>
            <a:r>
              <a:rPr lang="en-US" dirty="0" smtClean="0"/>
              <a:t>Data from </a:t>
            </a:r>
            <a:r>
              <a:rPr lang="en-US" dirty="0"/>
              <a:t>mobile advertising firm </a:t>
            </a:r>
            <a:r>
              <a:rPr lang="en-US" dirty="0" err="1" smtClean="0"/>
              <a:t>Marchex</a:t>
            </a:r>
            <a:endParaRPr lang="en-US" dirty="0" smtClean="0"/>
          </a:p>
          <a:p>
            <a:pPr lvl="1"/>
            <a:r>
              <a:rPr lang="en-US" dirty="0" smtClean="0"/>
              <a:t>Aggregated </a:t>
            </a:r>
            <a:r>
              <a:rPr lang="en-US" dirty="0"/>
              <a:t>data from nearly 40 million phone calls blocked during 2013 to U.S. small business through its Clean Call </a:t>
            </a:r>
            <a:r>
              <a:rPr lang="en-US" dirty="0" smtClean="0"/>
              <a:t>technology</a:t>
            </a:r>
          </a:p>
          <a:p>
            <a:r>
              <a:rPr lang="en-US" dirty="0"/>
              <a:t>S</a:t>
            </a:r>
            <a:r>
              <a:rPr lang="en-US" dirty="0" smtClean="0"/>
              <a:t>tudy </a:t>
            </a:r>
            <a:r>
              <a:rPr lang="en-US" dirty="0"/>
              <a:t>found, among other data:</a:t>
            </a:r>
          </a:p>
          <a:p>
            <a:pPr lvl="1"/>
            <a:r>
              <a:rPr lang="en-US" dirty="0"/>
              <a:t>Answering spam calls </a:t>
            </a:r>
            <a:r>
              <a:rPr lang="en-US" dirty="0">
                <a:solidFill>
                  <a:srgbClr val="FF0000"/>
                </a:solidFill>
              </a:rPr>
              <a:t>wastes</a:t>
            </a:r>
            <a:r>
              <a:rPr lang="en-US" dirty="0"/>
              <a:t> nearly</a:t>
            </a:r>
            <a:r>
              <a:rPr lang="en-US" dirty="0">
                <a:solidFill>
                  <a:srgbClr val="FF0000"/>
                </a:solidFill>
              </a:rPr>
              <a:t> 20 million hours </a:t>
            </a:r>
            <a:r>
              <a:rPr lang="en-US" dirty="0"/>
              <a:t>a year for small businesses in the U.S</a:t>
            </a:r>
            <a:r>
              <a:rPr lang="en-US" dirty="0" smtClean="0"/>
              <a:t>.</a:t>
            </a:r>
          </a:p>
          <a:p>
            <a:pPr lvl="2"/>
            <a:r>
              <a:rPr lang="en-US" dirty="0" smtClean="0"/>
              <a:t>Translates </a:t>
            </a:r>
            <a:r>
              <a:rPr lang="en-US" dirty="0"/>
              <a:t>to about $475 million </a:t>
            </a:r>
            <a:r>
              <a:rPr lang="en-US" dirty="0" smtClean="0"/>
              <a:t>annually</a:t>
            </a:r>
            <a:endParaRPr lang="en-US" dirty="0"/>
          </a:p>
          <a:p>
            <a:pPr lvl="1"/>
            <a:r>
              <a:rPr lang="en-US" dirty="0" smtClean="0"/>
              <a:t>Volume </a:t>
            </a:r>
            <a:r>
              <a:rPr lang="en-US" dirty="0"/>
              <a:t>of detected and blocked calls jumped 162 percent from January 2013 to January </a:t>
            </a:r>
            <a:r>
              <a:rPr lang="en-US" dirty="0" smtClean="0"/>
              <a:t>2014</a:t>
            </a:r>
          </a:p>
          <a:p>
            <a:pPr lvl="2"/>
            <a:r>
              <a:rPr lang="en-US" dirty="0" smtClean="0"/>
              <a:t>Is </a:t>
            </a:r>
            <a:r>
              <a:rPr lang="en-US" dirty="0"/>
              <a:t>on track to keep rising with the mass adoption of mobile </a:t>
            </a:r>
            <a:r>
              <a:rPr lang="en-US" dirty="0" smtClean="0"/>
              <a:t>phones</a:t>
            </a:r>
            <a:endParaRPr lang="en-US" dirty="0"/>
          </a:p>
          <a:p>
            <a:pPr lvl="1"/>
            <a:r>
              <a:rPr lang="en-US" dirty="0"/>
              <a:t>An average spam call is two </a:t>
            </a:r>
            <a:r>
              <a:rPr lang="en-US" dirty="0" smtClean="0"/>
              <a:t>minutes</a:t>
            </a:r>
          </a:p>
          <a:p>
            <a:pPr lvl="2"/>
            <a:r>
              <a:rPr lang="en-US" dirty="0" smtClean="0"/>
              <a:t>Due </a:t>
            </a:r>
            <a:r>
              <a:rPr lang="en-US" dirty="0"/>
              <a:t>in part to spammers using more deceptive practices to keep businesses on the phone </a:t>
            </a:r>
            <a:r>
              <a:rPr lang="en-US" dirty="0" smtClean="0"/>
              <a:t>longer</a:t>
            </a:r>
            <a:endParaRPr lang="en-US" dirty="0"/>
          </a:p>
          <a:p>
            <a:pPr lvl="1"/>
            <a:r>
              <a:rPr lang="en-US" dirty="0"/>
              <a:t>Small businesses are impacted more than large national businesses, which can direct incoming calls at scale through call centers</a:t>
            </a:r>
            <a:r>
              <a:rPr lang="en-US" dirty="0" smtClean="0"/>
              <a:t>.</a:t>
            </a:r>
            <a:endParaRPr lang="en-US" dirty="0"/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52400" y="6418819"/>
            <a:ext cx="841448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hlinkClick r:id="rId2"/>
              </a:rPr>
              <a:t>http://blogcentral.plantronics.com/smb-soundbites/2014/03/06/the-high-cost-of-spam-to-your-small-business-productivity</a:t>
            </a:r>
            <a:r>
              <a:rPr lang="en-US" sz="1200" dirty="0" smtClean="0">
                <a:hlinkClick r:id="rId2"/>
              </a:rPr>
              <a:t>/</a:t>
            </a:r>
            <a:r>
              <a:rPr lang="en-US" sz="1200" dirty="0" smtClean="0"/>
              <a:t>  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3509669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b="1" dirty="0" smtClean="0"/>
              <a:t>What is search engine spam, or SEO spam?</a:t>
            </a:r>
          </a:p>
          <a:p>
            <a:pPr lvl="1"/>
            <a:r>
              <a:rPr lang="en-US" dirty="0" smtClean="0"/>
              <a:t>The manipulation of a web page to give it an artificial boost in the search engine rankings</a:t>
            </a:r>
          </a:p>
          <a:p>
            <a:pPr lvl="2"/>
            <a:r>
              <a:rPr lang="en-US" dirty="0" smtClean="0"/>
              <a:t>Generally, spam is what the search engines say it is, i.e., it is defined by the search engines themselves. </a:t>
            </a:r>
          </a:p>
          <a:p>
            <a:pPr lvl="2"/>
            <a:r>
              <a:rPr lang="en-US" dirty="0" smtClean="0"/>
              <a:t>Each of the major search engines provide specific guidelines describing what webmasters should and should not do to their web pages in order to achieve a better search engine ranking</a:t>
            </a:r>
          </a:p>
          <a:p>
            <a:pPr lvl="1"/>
            <a:r>
              <a:rPr lang="en-US" dirty="0" smtClean="0"/>
              <a:t>Several methods are universally deemed search spam, including</a:t>
            </a:r>
          </a:p>
          <a:p>
            <a:pPr lvl="2"/>
            <a:r>
              <a:rPr lang="en-US" dirty="0" smtClean="0">
                <a:hlinkClick r:id="rId2" tooltip="Describes in detail the methods that misinformed webmasters often use to create invisible or hidden text in their efforts to win a top ranking on the search engines."/>
              </a:rPr>
              <a:t>hidden text</a:t>
            </a:r>
            <a:endParaRPr lang="en-US" dirty="0" smtClean="0"/>
          </a:p>
          <a:p>
            <a:pPr lvl="2"/>
            <a:r>
              <a:rPr lang="en-US" dirty="0" smtClean="0">
                <a:hlinkClick r:id="rId3" tooltip="Defines doorway pages, describes how to spot a doorway page, and discusses their misuse by search engine optimization companies."/>
              </a:rPr>
              <a:t>doorway pages</a:t>
            </a:r>
            <a:endParaRPr lang="en-US" dirty="0" smtClean="0"/>
          </a:p>
          <a:p>
            <a:pPr lvl="2"/>
            <a:r>
              <a:rPr lang="en-US" dirty="0" smtClean="0">
                <a:hlinkClick r:id="rId4" tooltip="Describes the risks of building websites or pages with duplicate or mirrored content and presents a solution for Webmasters who have built mirror sites."/>
              </a:rPr>
              <a:t>mirror pages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WERPOINTVERSION" val="14.0"/>
  <p:tag name="SAVECSVWITHSESSION" val="False"/>
  <p:tag name="ANSWERNOWTEXT" val="Answer Now"/>
  <p:tag name="RESPTABLESTYLE" val="-1"/>
  <p:tag name="ALLOWDUPLICATES" val="False"/>
  <p:tag name="AUTOADVANCE" val="False"/>
  <p:tag name="STDCHART" val="1"/>
  <p:tag name="SKIPREMAININGRACESLIDES" val="True"/>
  <p:tag name="BUBBLENAMEVISIBLE" val="True"/>
  <p:tag name="DEFAULTNUMTEAMS" val="5"/>
  <p:tag name="CUSTOMCELLBACKCOLOR2" val="-13395457"/>
  <p:tag name="DISPLAYNAME" val="True"/>
  <p:tag name="GRIDROTATIONINTERVAL" val="2"/>
  <p:tag name="GRIDFONTSIZE" val="12"/>
  <p:tag name="RESETCHARTS" val="True"/>
  <p:tag name="ALLOWUSERFEEDBACK" val="True"/>
  <p:tag name="REALTIMEBACKUPPATH" val="(None)"/>
  <p:tag name="ADVANCEDSETTINGSVIEW" val="False"/>
  <p:tag name="FIBDISPLAYKEYWORDS" val="True"/>
  <p:tag name="PRRESPONSE4" val="7"/>
  <p:tag name="PRRESPONSE8" val="3"/>
  <p:tag name="ALWAYSOPENPOLL" val="False"/>
  <p:tag name="SHOWBARVISIBLE" val="True"/>
  <p:tag name="BULLETTYPE" val="3"/>
  <p:tag name="RESPCOUNTERFORMAT" val="0"/>
  <p:tag name="BACKUPSESSIONS" val="True"/>
  <p:tag name="ROTATIONINTERVAL" val="2"/>
  <p:tag name="RACEANIMATIONSPEED" val="3"/>
  <p:tag name="BUBBLESIZEVISIBLE" val="True"/>
  <p:tag name="CUSTOMCELLFORECOLOR" val="-16777216"/>
  <p:tag name="USESCHEMECOLORS" val="True"/>
  <p:tag name="AUTOSIZEGRID" val="True"/>
  <p:tag name="CHARTCOLORS" val="0"/>
  <p:tag name="INCLUDEPPT" val="True"/>
  <p:tag name="ZEROBASED" val="False"/>
  <p:tag name="FIBNUMRESULTS" val="5"/>
  <p:tag name="PRRESPONSE3" val="8"/>
  <p:tag name="PRRESPONSE9" val="2"/>
  <p:tag name="TASKPANEKEY" val="6fbc7dc9-5f4f-4420-8166-89767f5c5112"/>
  <p:tag name="CSVFORMAT" val="8"/>
  <p:tag name="COUNTDOWNSECONDS" val="10"/>
  <p:tag name="CHARTVALUEFORMAT" val="0%"/>
  <p:tag name="RACERSMAXDISPLAYED" val="5"/>
  <p:tag name="BUBBLEVALUEFORMAT" val="0.0"/>
  <p:tag name="CUSTOMCELLBACKCOLOR3" val="-268652"/>
  <p:tag name="GRIDOPACITY" val="90"/>
  <p:tag name="CHARTLABELS" val="1"/>
  <p:tag name="INCORRECTPOINTVALUE" val="0"/>
  <p:tag name="FIBDISPLAYRESULTS" val="True"/>
  <p:tag name="PRRESPONSE5" val="6"/>
  <p:tag name="SHOWFLASHWARNING" val="True"/>
  <p:tag name="USESECONDARYMONITOR" val="True"/>
  <p:tag name="INPUTSOURCE" val="1"/>
  <p:tag name="AUTOUPDATEALIASES" val="True"/>
  <p:tag name="MAXRESPONDERS" val="5"/>
  <p:tag name="CUSTOMCELLBACKCOLOR4" val="-8355712"/>
  <p:tag name="GRIDPOSITION" val="1"/>
  <p:tag name="CORRECTPOINTVALUE" val="1"/>
  <p:tag name="FIBINCLUDEOTHER" val="True"/>
  <p:tag name="PRRESPONSE7" val="4"/>
  <p:tag name="NUMRESPONSES" val="1"/>
  <p:tag name="PARTICIPANTSINLEADERBOARD" val="5"/>
  <p:tag name="CUSTOMCELLBACKCOLOR1" val="-657956"/>
  <p:tag name="POLLINGCYCLE" val="2"/>
  <p:tag name="AUTOADJUSTPARTRANGE" val="True"/>
  <p:tag name="PRRESPONSE6" val="5"/>
  <p:tag name="ANSWERNOWSTYLE" val="-1"/>
  <p:tag name="REVIEWONLY" val="False"/>
  <p:tag name="CUSTOMGRIDBACKCOLOR" val="-2830136"/>
  <p:tag name="INCLUDENONRESPONDERS" val="False"/>
  <p:tag name="PRRESPONSE1" val="10"/>
  <p:tag name="RACEENDPOINTS" val="100"/>
  <p:tag name="DISPLAYDEVICEID" val="True"/>
  <p:tag name="CHARTSCALE" val="True"/>
  <p:tag name="COUNTDOWNSTYLE" val="-1"/>
  <p:tag name="BUBBLEGROUPING" val="3"/>
  <p:tag name="REALTIMEBACKUP" val="False"/>
  <p:tag name="RESPCOUNTERSTYLE" val="-1"/>
  <p:tag name="GRIDSIZE" val="{Width=800, Height=600}"/>
  <p:tag name="LUIDIAENABLED" val="False"/>
  <p:tag name="MULTIRESPDIVISOR" val="1"/>
  <p:tag name="TEAMSINLEADERBOARD" val="5"/>
  <p:tag name="BACKUPMAINTENANCE" val="7"/>
  <p:tag name="DISPLAYDEVICENUMBER" val="True"/>
  <p:tag name="PRRESPONSE10" val="1"/>
  <p:tag name="PRRESPONSE2" val="9"/>
  <p:tag name="DELIMITERS" val="3.1"/>
  <p:tag name="EXPANDSHOWBAR" val="True"/>
  <p:tag name="WASPOLLED" val="321A726BE4E34EBD8CDAA7DF0C79FFFE"/>
  <p:tag name="TPVERSION" val="6"/>
  <p:tag name="TPFULLVERSION" val="7.2.0.80"/>
  <p:tag name="PPTVERSION" val="15"/>
  <p:tag name="TPOS" val="2"/>
  <p:tag name="TPLASTSAVEVERSION" val="6.2 PC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GUID" val="9C946FB823E14C6CB3BB250F6DE68F76"/>
  <p:tag name="SLIDEID" val="9C946FB823E14C6CB3BB250F6DE68F76"/>
  <p:tag name="SLIDEORDER" val="1"/>
  <p:tag name="SLIDETYPE" val="Q"/>
  <p:tag name="DEMOGRAPHIC" val="False"/>
  <p:tag name="TEAMASSIGN" val="False"/>
  <p:tag name="SPEEDSCORING" val="False"/>
  <p:tag name="CORRECTPOINTVALUE" val="1"/>
  <p:tag name="INCORRECTPOINTVALUE" val="0"/>
  <p:tag name="ZEROBASED" val="False"/>
  <p:tag name="NUMRESPONSES" val="1"/>
  <p:tag name="AUTOADVANCE" val="False"/>
  <p:tag name="DELIMITERS" val="3.1"/>
  <p:tag name="VALUEFORMAT" val="0%"/>
  <p:tag name="ANSWERSALIAS" val="Victims pay the cost|smicln|Spam senders share the cost|smicln|Make it easy to spam|smicln|Makes it easy to block spam"/>
  <p:tag name="QUESTIONALIAS" val="Tragedy of the commons: (best answer)"/>
  <p:tag name="VALUES" val="Correct|smicln|Incorrect|smicln|Incorrect|smicln|Incorrect"/>
  <p:tag name="RESPONSESGATHERED" val="True"/>
  <p:tag name="TOTALRESPONSES" val="62"/>
  <p:tag name="RESPONSECOUNT" val="62"/>
  <p:tag name="SLICED" val="False"/>
  <p:tag name="RESPONSES" val="1;1;1;3;3;3;3;1;1;1;3;1;1;1;1;1;1;1;4;3;1;3;3;1;1;1;3;1;3;1;1;1;1;1;1;1;1;1;3;1;1;1;1;1;1;1;1;1;1;1;1;4;1;1;1;3;1;1;1;1;3;1;"/>
  <p:tag name="CHARTSTRINGSTD" val="47 0 13 2"/>
  <p:tag name="CHARTSTRINGREV" val="2 13 0 47"/>
  <p:tag name="CHARTSTRINGSTDPER" val="0.758064516129032 0 0.209677419354839 0.032258064516129"/>
  <p:tag name="CHARTSTRINGREVPER" val="0.032258064516129 0.209677419354839 0 0.758064516129032"/>
  <p:tag name="ANONYMOUSTEMP" val="False"/>
  <p:tag name="TYPE" val="MultiChoiceSlide"/>
  <p:tag name="RESULTS" val="Tragedy of the commons:(best answer)[;crlf;]57[;]59[;]57[;]False[;]48[;][;crlf;]1.24561403508772[;]1[;]0.629137581650565[;]0.395814096645122[;crlf;]48[;]1[;]Victims pay the cost1[;]Victims pay the cost[;][;crlf;]5[;]-1[;]Spam senders share the cost2[;]Spam senders share the cost[;][;crlf;]3[;]-1[;]Make it easy to spam3[;]Make it easy to spam[;][;crlf;]1[;]-1[;]Makes it easy to block spam4[;]Makes it easy to block spam[;]"/>
  <p:tag name="HASRESULTS" val="True"/>
  <p:tag name="LIVECHARTING" val="False"/>
  <p:tag name="TPQUESTIONXML" val="﻿&lt;?xml version=&quot;1.0&quot; encoding=&quot;utf-8&quot;?&gt;&#10;&lt;questionlist&gt;&#10;    &lt;properties&gt;&#10;        &lt;guid&gt;138F71351EDD4EE0A7520EF0CB0CFC4D&lt;/guid&gt;&#10;        &lt;description /&gt;&#10;        &lt;date&gt;11/12/2013 2:49:55 P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DE9952B05D2D4D42B2A5EB38ABB84214&lt;/guid&gt;&#10;            &lt;repollguid&gt;204FE2DDE44C458783CBFD7819B335B6&lt;/repollguid&gt;&#10;            &lt;sourceid&gt;2E3915DC778C491698C6793C5D1E876D&lt;/sourceid&gt;&#10;            &lt;questiontext&gt;Tragedy of the commons:(best answer)&lt;/questiontext&gt;&#10;            &lt;showresults&gt;True&lt;/showresults&gt;&#10;            &lt;responsegrid&gt;0&lt;/responsegrid&gt;&#10;            &lt;countdowntimer&gt;False&lt;/countdowntimer&gt;&#10;            &lt;correctvalue&gt;1&lt;/correctvalue&gt;&#10;            &lt;incorrectvalue&gt;0&lt;/incorrectvalue&gt;&#10;            &lt;responselimit&gt;1&lt;/responselimit&gt;&#10;            &lt;bulletstyle&gt;0&lt;/bulletstyle&gt;&#10;            &lt;correctanswerindicator&gt;True&lt;/correctanswerindicator&gt;&#10;            &lt;answers&gt;&#10;                &lt;answer&gt;&#10;                    &lt;guid&gt;5475C664CC884993BFC3B7B71A2B8FA2&lt;/guid&gt;&#10;                    &lt;answertext&gt;Victims pay the cost&lt;/answertext&gt;&#10;                    &lt;valuetype&gt;1&lt;/valuetype&gt;&#10;                &lt;/answer&gt;&#10;                &lt;answer&gt;&#10;                    &lt;guid&gt;3BDA23334A59464489AD04EDE4208038&lt;/guid&gt;&#10;                    &lt;answertext&gt;Spam senders share the cost&lt;/answertext&gt;&#10;                    &lt;valuetype&gt;-1&lt;/valuetype&gt;&#10;                &lt;/answer&gt;&#10;                &lt;answer&gt;&#10;                    &lt;guid&gt;0E1ADCDEFD904C01B55D8C0E4A3ECA52&lt;/guid&gt;&#10;                    &lt;answertext&gt;Make it easy to spam&lt;/answertext&gt;&#10;                    &lt;valuetype&gt;-1&lt;/valuetype&gt;&#10;                &lt;/answer&gt;&#10;                &lt;answer&gt;&#10;                    &lt;guid&gt;E371A60697944F1BBDA7E77B1AD25DA6&lt;/guid&gt;&#10;                    &lt;answertext&gt;Makes it easy to block spam&lt;/answertext&gt;&#10;                    &lt;valuetype&gt;-1&lt;/valuetype&gt;&#10;                &lt;/answer&gt;&#10;            &lt;/answers&gt;&#10;            &lt;metadata&gt;&#10;                &lt;entry&gt;&#10;                    &lt;key&gt;AUTOFORMATCHART&lt;/key&gt;&#10;                    &lt;value&gt;True&lt;/value&gt;&#10;                &lt;/entry&gt;&#10;                &lt;entry&gt;&#10;                    &lt;key&gt;AUTOOPENPOLL&lt;/key&gt;&#10;                    &lt;value&gt;True&lt;/value&gt;&#10;                &lt;/entry&gt;&#10;                &lt;entry&gt;&#10;                    &lt;key&gt;LIVECHARTING&lt;/key&gt;&#10;                    &lt;value&gt;False&lt;/value&gt;&#10;                &lt;/entry&gt;&#10;            &lt;/metadata&gt;&#10;        &lt;/multichoice&gt;&#10;    &lt;/questions&gt;&#10;&lt;/questionlist&gt;"/>
  <p:tag name="AUTOOPENPOLL" val="True"/>
  <p:tag name="AUTOFORMATCHART" val="Tru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HARTTYPE" val="0"/>
  <p:tag name="TYPE" val="0"/>
  <p:tag name="DEFINEDCOLORS" val="3,6,10,45,32,50,13,4,9,55,1"/>
  <p:tag name="COLORTYPE" val="CORRECTINCORRECT"/>
  <p:tag name="LABELFORMAT" val="1"/>
  <p:tag name="NUMBERFORMAT" val="0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OLDNUMANSWERS" val="4"/>
  <p:tag name="TEXTLENGTH" val="97"/>
  <p:tag name="FONTSIZE" val="32"/>
  <p:tag name="BULLETTYPE" val="ppBulletArabicPeriod"/>
  <p:tag name="ANSWERTEXT" val="Victims pay the cost&#10;Spam senders share the cost&#10;Make it easy to spam&#10;Makes it easy to block spam"/>
  <p:tag name="ZEROBASED" val="Fals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CAI" val="True"/>
  <p:tag name="TYPE" val="1"/>
</p:tagLst>
</file>

<file path=ppt/theme/theme1.xml><?xml version="1.0" encoding="utf-8"?>
<a:theme xmlns:a="http://schemas.openxmlformats.org/drawingml/2006/main" name="Edge">
  <a:themeElements>
    <a:clrScheme name="Edge 7">
      <a:dk1>
        <a:srgbClr val="000000"/>
      </a:dk1>
      <a:lt1>
        <a:srgbClr val="FFFFFF"/>
      </a:lt1>
      <a:dk2>
        <a:srgbClr val="006633"/>
      </a:dk2>
      <a:lt2>
        <a:srgbClr val="5F5F5F"/>
      </a:lt2>
      <a:accent1>
        <a:srgbClr val="CC9900"/>
      </a:accent1>
      <a:accent2>
        <a:srgbClr val="3B812F"/>
      </a:accent2>
      <a:accent3>
        <a:srgbClr val="FFFFFF"/>
      </a:accent3>
      <a:accent4>
        <a:srgbClr val="000000"/>
      </a:accent4>
      <a:accent5>
        <a:srgbClr val="E2CAAA"/>
      </a:accent5>
      <a:accent6>
        <a:srgbClr val="35742A"/>
      </a:accent6>
      <a:hlink>
        <a:srgbClr val="996600"/>
      </a:hlink>
      <a:folHlink>
        <a:srgbClr val="AFBF39"/>
      </a:folHlink>
    </a:clrScheme>
    <a:fontScheme name="Edge">
      <a:majorFont>
        <a:latin typeface="Garamond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Edge 1">
        <a:dk1>
          <a:srgbClr val="333333"/>
        </a:dk1>
        <a:lt1>
          <a:srgbClr val="FFFFFF"/>
        </a:lt1>
        <a:dk2>
          <a:srgbClr val="82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C1AAAA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2">
        <a:dk1>
          <a:srgbClr val="333333"/>
        </a:dk1>
        <a:lt1>
          <a:srgbClr val="CCCCFF"/>
        </a:lt1>
        <a:dk2>
          <a:srgbClr val="0B0506"/>
        </a:dk2>
        <a:lt2>
          <a:srgbClr val="FFFFFF"/>
        </a:lt2>
        <a:accent1>
          <a:srgbClr val="3366CC"/>
        </a:accent1>
        <a:accent2>
          <a:srgbClr val="3333CC"/>
        </a:accent2>
        <a:accent3>
          <a:srgbClr val="AAAAAA"/>
        </a:accent3>
        <a:accent4>
          <a:srgbClr val="AEAEDA"/>
        </a:accent4>
        <a:accent5>
          <a:srgbClr val="ADB8E2"/>
        </a:accent5>
        <a:accent6>
          <a:srgbClr val="2D2DB9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3">
        <a:dk1>
          <a:srgbClr val="333333"/>
        </a:dk1>
        <a:lt1>
          <a:srgbClr val="FFFFFF"/>
        </a:lt1>
        <a:dk2>
          <a:srgbClr val="221013"/>
        </a:dk2>
        <a:lt2>
          <a:srgbClr val="FFFFFF"/>
        </a:lt2>
        <a:accent1>
          <a:srgbClr val="CC3300"/>
        </a:accent1>
        <a:accent2>
          <a:srgbClr val="CC9900"/>
        </a:accent2>
        <a:accent3>
          <a:srgbClr val="ABAAAA"/>
        </a:accent3>
        <a:accent4>
          <a:srgbClr val="DADADA"/>
        </a:accent4>
        <a:accent5>
          <a:srgbClr val="E2ADAA"/>
        </a:accent5>
        <a:accent6>
          <a:srgbClr val="B98A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4">
        <a:dk1>
          <a:srgbClr val="11054B"/>
        </a:dk1>
        <a:lt1>
          <a:srgbClr val="FFFFFF"/>
        </a:lt1>
        <a:dk2>
          <a:srgbClr val="0000CC"/>
        </a:dk2>
        <a:lt2>
          <a:srgbClr val="FFFFFF"/>
        </a:lt2>
        <a:accent1>
          <a:srgbClr val="FF6600"/>
        </a:accent1>
        <a:accent2>
          <a:srgbClr val="FF3300"/>
        </a:accent2>
        <a:accent3>
          <a:srgbClr val="AAAAE2"/>
        </a:accent3>
        <a:accent4>
          <a:srgbClr val="DADADA"/>
        </a:accent4>
        <a:accent5>
          <a:srgbClr val="FFB8AA"/>
        </a:accent5>
        <a:accent6>
          <a:srgbClr val="E72D00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5">
        <a:dk1>
          <a:srgbClr val="9B8D65"/>
        </a:dk1>
        <a:lt1>
          <a:srgbClr val="F8F8F8"/>
        </a:lt1>
        <a:dk2>
          <a:srgbClr val="002600"/>
        </a:dk2>
        <a:lt2>
          <a:srgbClr val="FAFACC"/>
        </a:lt2>
        <a:accent1>
          <a:srgbClr val="CC9933"/>
        </a:accent1>
        <a:accent2>
          <a:srgbClr val="8F9967"/>
        </a:accent2>
        <a:accent3>
          <a:srgbClr val="AAACAA"/>
        </a:accent3>
        <a:accent4>
          <a:srgbClr val="D4D4D4"/>
        </a:accent4>
        <a:accent5>
          <a:srgbClr val="E2CAAD"/>
        </a:accent5>
        <a:accent6>
          <a:srgbClr val="818A5D"/>
        </a:accent6>
        <a:hlink>
          <a:srgbClr val="3366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6">
        <a:dk1>
          <a:srgbClr val="333333"/>
        </a:dk1>
        <a:lt1>
          <a:srgbClr val="FFFFFF"/>
        </a:lt1>
        <a:dk2>
          <a:srgbClr val="006699"/>
        </a:dk2>
        <a:lt2>
          <a:srgbClr val="FFFFFF"/>
        </a:lt2>
        <a:accent1>
          <a:srgbClr val="CC9900"/>
        </a:accent1>
        <a:accent2>
          <a:srgbClr val="FF9900"/>
        </a:accent2>
        <a:accent3>
          <a:srgbClr val="AAB8CA"/>
        </a:accent3>
        <a:accent4>
          <a:srgbClr val="DADADA"/>
        </a:accent4>
        <a:accent5>
          <a:srgbClr val="E2CAAA"/>
        </a:accent5>
        <a:accent6>
          <a:srgbClr val="E78A00"/>
        </a:accent6>
        <a:hlink>
          <a:srgbClr val="FFCC00"/>
        </a:hlink>
        <a:folHlink>
          <a:srgbClr val="706F3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7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99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35742A"/>
        </a:accent6>
        <a:hlink>
          <a:srgbClr val="99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8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808080"/>
        </a:accent1>
        <a:accent2>
          <a:srgbClr val="999933"/>
        </a:accent2>
        <a:accent3>
          <a:srgbClr val="FFFFFF"/>
        </a:accent3>
        <a:accent4>
          <a:srgbClr val="000000"/>
        </a:accent4>
        <a:accent5>
          <a:srgbClr val="C0C0C0"/>
        </a:accent5>
        <a:accent6>
          <a:srgbClr val="8A8A2D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9">
        <a:dk1>
          <a:srgbClr val="000000"/>
        </a:dk1>
        <a:lt1>
          <a:srgbClr val="FFFFFF"/>
        </a:lt1>
        <a:dk2>
          <a:srgbClr val="003399"/>
        </a:dk2>
        <a:lt2>
          <a:srgbClr val="666699"/>
        </a:lt2>
        <a:accent1>
          <a:srgbClr val="009999"/>
        </a:accent1>
        <a:accent2>
          <a:srgbClr val="4C6D4E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446246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Edge</Template>
  <TotalTime>1712</TotalTime>
  <Words>3740</Words>
  <Application>Microsoft Office PowerPoint</Application>
  <PresentationFormat>On-screen Show (4:3)</PresentationFormat>
  <Paragraphs>411</Paragraphs>
  <Slides>47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47</vt:i4>
      </vt:variant>
    </vt:vector>
  </HeadingPairs>
  <TitlesOfParts>
    <vt:vector size="53" baseType="lpstr">
      <vt:lpstr>Arial</vt:lpstr>
      <vt:lpstr>Courier New</vt:lpstr>
      <vt:lpstr>Garamond</vt:lpstr>
      <vt:lpstr>Wingdings</vt:lpstr>
      <vt:lpstr>Edge</vt:lpstr>
      <vt:lpstr>Chart</vt:lpstr>
      <vt:lpstr>SPAM Video</vt:lpstr>
      <vt:lpstr>SPAM</vt:lpstr>
      <vt:lpstr>SPAM</vt:lpstr>
      <vt:lpstr>SPAM</vt:lpstr>
      <vt:lpstr>SPAM</vt:lpstr>
      <vt:lpstr>Spam origins</vt:lpstr>
      <vt:lpstr>Spamhaus</vt:lpstr>
      <vt:lpstr>Phone SPAM from Plantronics web site</vt:lpstr>
      <vt:lpstr>SEO</vt:lpstr>
      <vt:lpstr>Cost of Spam</vt:lpstr>
      <vt:lpstr>Cost of Spam</vt:lpstr>
      <vt:lpstr>Real Cost of Spam</vt:lpstr>
      <vt:lpstr>Cost of Spam</vt:lpstr>
      <vt:lpstr>Cost of Spam</vt:lpstr>
      <vt:lpstr>Cost of Spam</vt:lpstr>
      <vt:lpstr>Cost of Spam</vt:lpstr>
      <vt:lpstr>Cost of Spam</vt:lpstr>
      <vt:lpstr>Cost of Spam</vt:lpstr>
      <vt:lpstr>Cost of Spam</vt:lpstr>
      <vt:lpstr>Cost of Spam</vt:lpstr>
      <vt:lpstr>Cost of Spam</vt:lpstr>
      <vt:lpstr>General costs of spam</vt:lpstr>
      <vt:lpstr>General costs of spam</vt:lpstr>
      <vt:lpstr>General costs of spam</vt:lpstr>
      <vt:lpstr>How bulk emailers operate</vt:lpstr>
      <vt:lpstr>Gathering of addresses</vt:lpstr>
      <vt:lpstr>Gathering of addresses</vt:lpstr>
      <vt:lpstr>Gathering of addresses</vt:lpstr>
      <vt:lpstr>Gathering of addresses</vt:lpstr>
      <vt:lpstr>Gathering of addresses</vt:lpstr>
      <vt:lpstr>Delivery</vt:lpstr>
      <vt:lpstr>Delivery</vt:lpstr>
      <vt:lpstr>Using other people's computers</vt:lpstr>
      <vt:lpstr>Open relays</vt:lpstr>
      <vt:lpstr>Open proxies</vt:lpstr>
      <vt:lpstr>Spammer viruses</vt:lpstr>
      <vt:lpstr>Obfuscating message content</vt:lpstr>
      <vt:lpstr>Hiding SPAM</vt:lpstr>
      <vt:lpstr>Filters</vt:lpstr>
      <vt:lpstr>Anti-spam techniques</vt:lpstr>
      <vt:lpstr>Anti-spam techniques</vt:lpstr>
      <vt:lpstr>Anti-spam techniques</vt:lpstr>
      <vt:lpstr>Anti-spam techniques</vt:lpstr>
      <vt:lpstr>Anti-spam techniques</vt:lpstr>
      <vt:lpstr>Anti-spam techniques</vt:lpstr>
      <vt:lpstr>Summary</vt:lpstr>
      <vt:lpstr>Tragedy of the commons: (best answer)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Kombol, Tony</cp:lastModifiedBy>
  <cp:revision>71</cp:revision>
  <cp:lastPrinted>1601-01-01T00:00:00Z</cp:lastPrinted>
  <dcterms:created xsi:type="dcterms:W3CDTF">1601-01-01T00:00:00Z</dcterms:created>
  <dcterms:modified xsi:type="dcterms:W3CDTF">2017-04-10T16:01:03Z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