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5" r:id="rId3"/>
    <p:sldId id="257" r:id="rId4"/>
    <p:sldId id="258" r:id="rId5"/>
    <p:sldId id="265" r:id="rId6"/>
    <p:sldId id="266" r:id="rId7"/>
    <p:sldId id="259" r:id="rId8"/>
    <p:sldId id="260" r:id="rId9"/>
    <p:sldId id="268" r:id="rId10"/>
    <p:sldId id="261" r:id="rId11"/>
    <p:sldId id="269" r:id="rId12"/>
    <p:sldId id="262" r:id="rId13"/>
    <p:sldId id="283" r:id="rId14"/>
    <p:sldId id="277" r:id="rId15"/>
    <p:sldId id="282" r:id="rId16"/>
    <p:sldId id="278" r:id="rId17"/>
    <p:sldId id="279" r:id="rId18"/>
    <p:sldId id="280" r:id="rId19"/>
    <p:sldId id="281" r:id="rId20"/>
    <p:sldId id="270" r:id="rId21"/>
    <p:sldId id="263" r:id="rId22"/>
    <p:sldId id="272" r:id="rId23"/>
    <p:sldId id="271" r:id="rId24"/>
    <p:sldId id="264" r:id="rId25"/>
    <p:sldId id="267" r:id="rId26"/>
    <p:sldId id="284" r:id="rId27"/>
    <p:sldId id="273" r:id="rId28"/>
    <p:sldId id="274" r:id="rId29"/>
    <p:sldId id="275" r:id="rId30"/>
    <p:sldId id="287" r:id="rId31"/>
    <p:sldId id="288" r:id="rId32"/>
    <p:sldId id="286" r:id="rId33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22BBF-2D57-47A4-8196-A99E8209FB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46B39-D3AF-43CB-8EFE-2D0257415E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C6D43-4F64-4D9D-B057-8B117856A0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B2A2D-1E9D-4F74-A8F8-A95B88216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51C09-DFDC-4A4A-B48B-88B1CD7AA1D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61222-19FD-46E1-830D-00B27B115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10C6-E543-4CAD-AC47-72A81BF46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23A07-3FC3-49AD-864D-F5D277CBB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15598-279A-4D19-9BC3-CF7AD4B70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AA87C-1B52-4354-B14B-0D86734C0B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24840-FA48-4F99-BC6E-202047ED6B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B52B8-2265-47BC-A1EB-6F2CFE6D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5057-A231-40BA-B436-BADA98D03C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28E51C09-DFDC-4A4A-B48B-88B1CD7AA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Vnc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UltraVN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ctive_Directory" TargetMode="External"/><Relationship Id="rId2" Type="http://schemas.openxmlformats.org/officeDocument/2006/relationships/hyperlink" Target="http://en.wikipedia.org/wiki/NTL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dvanced_Encryption_Standard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.cam.ac.uk/research/dtg/attarchiv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FB_protoco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nuary_1998" TargetMode="External"/><Relationship Id="rId7" Type="http://schemas.openxmlformats.org/officeDocument/2006/relationships/hyperlink" Target="http://www.realvnc.com/docs/rfbproto.pdf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hyperlink" Target="http://en.wikipedia.org/wiki/July_2005" TargetMode="External"/><Relationship Id="rId5" Type="http://schemas.openxmlformats.org/officeDocument/2006/relationships/hyperlink" Target="http://en.wikipedia.org/wiki/July_2003" TargetMode="External"/><Relationship Id="rId4" Type="http://schemas.openxmlformats.org/officeDocument/2006/relationships/hyperlink" Target="http://www.cl.cam.ac.uk/research/dtg/attarchive/vnc/rfbproto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emf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FB_protoco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alVN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VNC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http://en.wikipedia.org/wiki/Vnc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Etymology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'Virtual Network Computer/Computing'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Originates from ORL's work on a thin client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Called </a:t>
            </a:r>
            <a:r>
              <a:rPr lang="en-US" dirty="0" err="1" smtClean="0"/>
              <a:t>Videotile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Used the RFB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Essentially an LCD display with: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 pen input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 fast ATM connection to the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At the time a </a:t>
            </a:r>
            <a:r>
              <a:rPr lang="en-US" dirty="0" smtClean="0">
                <a:solidFill>
                  <a:srgbClr val="0070C0"/>
                </a:solidFill>
              </a:rPr>
              <a:t>network computer </a:t>
            </a:r>
            <a:r>
              <a:rPr lang="en-US" dirty="0" smtClean="0"/>
              <a:t>was commonly used as a synonym for 'thin client'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VNC is essentially a software-only (</a:t>
            </a:r>
            <a:r>
              <a:rPr lang="en-US" dirty="0" err="1" smtClean="0"/>
              <a:t>i.e</a:t>
            </a:r>
            <a:r>
              <a:rPr lang="en-US" dirty="0" smtClean="0"/>
              <a:t> virtual) version of this network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Operation</a:t>
            </a:r>
            <a:br>
              <a:rPr lang="en-US" b="1" smtClean="0"/>
            </a:br>
            <a:endParaRPr lang="en-US" b="1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3657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dirty="0" smtClean="0"/>
              <a:t>VNC system requires: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A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A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A communication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5344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100" dirty="0" smtClean="0"/>
              <a:t>Where: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VNC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Program on the machine that shares </a:t>
            </a:r>
            <a:r>
              <a:rPr lang="en-US" sz="2400" smtClean="0"/>
              <a:t>its “screen”</a:t>
            </a:r>
            <a:endParaRPr 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Does all the core processing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VNC client (or viewer)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Program that monitors and interacts with the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Displays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VNC protocol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Very simple protocol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Based on one graphic primitive: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"Put a rectangle of pixel data at the specified X,Y position"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Server sends small rectangles of the framebuffer to the client</a:t>
            </a:r>
          </a:p>
          <a:p>
            <a:pPr eaLnBrk="1" hangingPunct="1"/>
            <a:r>
              <a:rPr lang="en-US" sz="2800" dirty="0" smtClean="0"/>
              <a:t>In simplest form: VNC protocol can use a lot of bandwidth</a:t>
            </a:r>
          </a:p>
          <a:p>
            <a:pPr lvl="1" eaLnBrk="1" hangingPunct="1"/>
            <a:r>
              <a:rPr lang="en-US" sz="2400" dirty="0" smtClean="0"/>
              <a:t>Methods devised to reduce communication overhead</a:t>
            </a:r>
          </a:p>
          <a:p>
            <a:pPr lvl="1" eaLnBrk="1" hangingPunct="1"/>
            <a:r>
              <a:rPr lang="en-US" sz="2400" dirty="0" smtClean="0"/>
              <a:t>For example, various </a:t>
            </a:r>
            <a:r>
              <a:rPr lang="en-US" sz="2400" i="1" dirty="0" smtClean="0"/>
              <a:t>encodings</a:t>
            </a:r>
            <a:r>
              <a:rPr lang="en-US" sz="2400" dirty="0" smtClean="0"/>
              <a:t> </a:t>
            </a:r>
          </a:p>
          <a:p>
            <a:pPr lvl="2" eaLnBrk="1" hangingPunct="1"/>
            <a:r>
              <a:rPr lang="en-US" sz="2000" dirty="0" smtClean="0"/>
              <a:t>Methods to determine the most efficient way to transfer rectangles</a:t>
            </a:r>
          </a:p>
          <a:p>
            <a:pPr eaLnBrk="1" hangingPunct="1"/>
            <a:r>
              <a:rPr lang="en-US" sz="2800" dirty="0" smtClean="0"/>
              <a:t>VNC protocol</a:t>
            </a:r>
          </a:p>
          <a:p>
            <a:pPr lvl="1" eaLnBrk="1" hangingPunct="1"/>
            <a:r>
              <a:rPr lang="en-US" sz="2400" dirty="0" smtClean="0"/>
              <a:t>Allows client and server to negotiate which encoding to be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Simplest encoding: </a:t>
            </a:r>
            <a:r>
              <a:rPr lang="en-US" sz="2400" i="1" dirty="0" smtClean="0"/>
              <a:t>raw encoding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Pixel data is sent in left-to-right scanline order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First sends complete image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After original full screen has been transmitted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Only transfer rectangles that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Supported by all clients and servers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Raw Encoding works well if: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Only a small portion of the screen changes from frame to frame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Mouse pointer moving across a desktop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Text being written at the cursor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Bandwidth demands get very high when a lot of pixels change at the same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Scrolling a window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Viewing full-screen video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VNC uses TCP ports 5900 through 5906 (default)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Each port corresponds to a separate screen (:0 to :6) 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dirty="0" smtClean="0"/>
              <a:t>Java viewer </a:t>
            </a:r>
            <a:r>
              <a:rPr lang="en-US" sz="2200" dirty="0" smtClean="0"/>
              <a:t>available for many implementations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RealVNC allows clients to interact through a Java-enabled web browser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Ports 5800 through 5806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Other ports can be used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Both client and server must be configured accordingly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Some operating systems only support a single VNC session at a 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Base operating system supports only a single session at a time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700" dirty="0" smtClean="0"/>
              <a:t>E.g. Windows XP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On some machines: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 smtClean="0"/>
              <a:t>Server does not have to have a physical display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i="1" dirty="0" err="1" smtClean="0"/>
              <a:t>Xvnc</a:t>
            </a:r>
            <a:r>
              <a:rPr lang="en-US" sz="2300" dirty="0" smtClean="0"/>
              <a:t> is the Unix VNC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Based on a standard X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 err="1" smtClean="0"/>
              <a:t>Xvnc</a:t>
            </a:r>
            <a:r>
              <a:rPr lang="en-US" sz="2300" dirty="0" smtClean="0"/>
              <a:t> can be considered to be two servers in one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For applications: it is an X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For remote VNC users: it is a VNC server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Applications can display themselves on </a:t>
            </a:r>
            <a:r>
              <a:rPr lang="en-US" sz="2700" dirty="0" err="1" smtClean="0"/>
              <a:t>Xvnc</a:t>
            </a:r>
            <a:r>
              <a:rPr lang="en-US" sz="2700" dirty="0" smtClean="0"/>
              <a:t> as if it were a normal X display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 smtClean="0"/>
              <a:t>Will appear on any connected VNC viewers rather than on a physical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Display served by VNC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Not necessarily the same display seen by a user on the server’s monitor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Unix/Linux computers that support multiple simultaneous X11 sessions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VNC may be set to serve a particular existing X11 session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Start one of its own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Multiple VNC sessions can be run from the same computer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Microsoft Windows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VNC session served is always current user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Operation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VNC is commonly used as a cross-platform remote desktop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 smtClean="0"/>
              <a:t>Apple Remote Desktop for Mac OS X interoperates with VNC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Will connect to a Linux user's current desktop if it is served with x11vnc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As a separate X11 session if one is served with </a:t>
            </a:r>
            <a:r>
              <a:rPr lang="en-US" sz="2100" dirty="0" err="1" smtClean="0"/>
              <a:t>TightVNC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From Linux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 err="1" smtClean="0"/>
              <a:t>TightVNC</a:t>
            </a:r>
            <a:r>
              <a:rPr lang="en-US" sz="2300" dirty="0" smtClean="0"/>
              <a:t> will connect to an OS X session served by: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Apple Remote Desktop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700" dirty="0" smtClean="0"/>
              <a:t>If the VNC option is enabled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VNC server running on Microsoft Windows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VNC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</a:t>
            </a:r>
          </a:p>
          <a:p>
            <a:pPr lvl="1"/>
            <a:r>
              <a:rPr lang="en-US" dirty="0" err="1" smtClean="0"/>
              <a:t>TightVNC</a:t>
            </a:r>
            <a:endParaRPr lang="en-US" dirty="0" smtClean="0"/>
          </a:p>
          <a:p>
            <a:pPr lvl="1"/>
            <a:r>
              <a:rPr lang="en-US" dirty="0" smtClean="0"/>
              <a:t>ajklinux2.uncc.edu:1</a:t>
            </a:r>
          </a:p>
          <a:p>
            <a:r>
              <a:rPr lang="en-US" dirty="0" err="1" smtClean="0"/>
              <a:t>Ubuntu</a:t>
            </a:r>
            <a:endParaRPr lang="en-US" dirty="0" smtClean="0"/>
          </a:p>
          <a:p>
            <a:pPr lvl="1"/>
            <a:r>
              <a:rPr lang="en-US" dirty="0" err="1" smtClean="0"/>
              <a:t>Gtk</a:t>
            </a:r>
            <a:r>
              <a:rPr lang="en-US" dirty="0" smtClean="0"/>
              <a:t> VNC Viewer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By default, VNC is not a secure protocol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Passwords are not sent in plain-text (as in telnet) but…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Brute-force cracking could prove successful if both the encryption key and encoded password are sniffed from a network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Recommended that a password of at least 8 characters be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Limit of 8-characters on some versions of VNC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If a password exceeds 8 characters: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Excess characters are removed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Truncated string is compared to the password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VNC may be tunneled over an SSH or VPN connection</a:t>
            </a:r>
          </a:p>
          <a:p>
            <a:pPr lvl="1" eaLnBrk="1" hangingPunct="1"/>
            <a:r>
              <a:rPr lang="en-US" dirty="0" smtClean="0"/>
              <a:t>Adds an extra security layer with stronger encryption</a:t>
            </a:r>
          </a:p>
          <a:p>
            <a:pPr lvl="1" eaLnBrk="1" hangingPunct="1"/>
            <a:r>
              <a:rPr lang="en-US" dirty="0" smtClean="0"/>
              <a:t>SSH clients are available for all major platforms (and many smaller platforms as well) </a:t>
            </a:r>
          </a:p>
          <a:p>
            <a:pPr lvl="2" eaLnBrk="1" hangingPunct="1"/>
            <a:r>
              <a:rPr lang="en-US" dirty="0" smtClean="0"/>
              <a:t>SSH tunnels can be created from </a:t>
            </a:r>
          </a:p>
          <a:p>
            <a:pPr lvl="3" eaLnBrk="1" hangingPunct="1"/>
            <a:r>
              <a:rPr lang="en-US" dirty="0" smtClean="0"/>
              <a:t>UNIX clients</a:t>
            </a:r>
          </a:p>
          <a:p>
            <a:pPr lvl="3" eaLnBrk="1" hangingPunct="1"/>
            <a:r>
              <a:rPr lang="en-US" dirty="0" smtClean="0"/>
              <a:t>Microsoft Windows clients </a:t>
            </a:r>
          </a:p>
          <a:p>
            <a:pPr lvl="3" eaLnBrk="1" hangingPunct="1"/>
            <a:r>
              <a:rPr lang="en-US" dirty="0" smtClean="0"/>
              <a:t>Macintosh clients many others</a:t>
            </a:r>
            <a:endParaRPr lang="en-US" dirty="0" smtClean="0">
              <a:hlinkClick r:id="rId2" tooltip="UltraVN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UltraVNC supports the use of an open-source encryption </a:t>
            </a:r>
            <a:r>
              <a:rPr lang="en-US" sz="2600" dirty="0" err="1" smtClean="0"/>
              <a:t>plugin</a:t>
            </a:r>
            <a:endParaRPr lang="en-US" sz="2600" dirty="0" smtClean="0"/>
          </a:p>
          <a:p>
            <a:pPr lvl="1" eaLnBrk="1" hangingPunct="1"/>
            <a:r>
              <a:rPr lang="en-US" sz="2200" dirty="0" smtClean="0"/>
              <a:t>Encrypts the entire VNC session</a:t>
            </a:r>
          </a:p>
          <a:p>
            <a:pPr lvl="1" eaLnBrk="1" hangingPunct="1"/>
            <a:r>
              <a:rPr lang="en-US" sz="2200" dirty="0" smtClean="0"/>
              <a:t>Including password authentication and data transfer</a:t>
            </a:r>
          </a:p>
          <a:p>
            <a:pPr eaLnBrk="1" hangingPunct="1"/>
            <a:r>
              <a:rPr lang="en-US" sz="2600" dirty="0" smtClean="0"/>
              <a:t>Allows authentication to be performed </a:t>
            </a:r>
          </a:p>
          <a:p>
            <a:pPr lvl="1" eaLnBrk="1" hangingPunct="1"/>
            <a:r>
              <a:rPr lang="en-US" sz="2200" dirty="0" smtClean="0"/>
              <a:t>Based on </a:t>
            </a:r>
            <a:r>
              <a:rPr lang="en-US" sz="2200" dirty="0" smtClean="0">
                <a:hlinkClick r:id="rId2" tooltip="NTLM"/>
              </a:rPr>
              <a:t>NTLM</a:t>
            </a:r>
            <a:r>
              <a:rPr lang="en-US" sz="2200" dirty="0" smtClean="0"/>
              <a:t> and </a:t>
            </a:r>
            <a:r>
              <a:rPr lang="en-US" sz="2200" dirty="0" smtClean="0">
                <a:hlinkClick r:id="rId3" tooltip="Active Directory"/>
              </a:rPr>
              <a:t>Active Directory</a:t>
            </a:r>
            <a:r>
              <a:rPr lang="en-US" sz="2200" dirty="0" smtClean="0"/>
              <a:t> user accounts</a:t>
            </a:r>
          </a:p>
          <a:p>
            <a:pPr eaLnBrk="1" hangingPunct="1"/>
            <a:r>
              <a:rPr lang="en-US" sz="2600" dirty="0" smtClean="0"/>
              <a:t>RealVNC offers high-strength encryption as part of its commercial package</a:t>
            </a:r>
          </a:p>
          <a:p>
            <a:pPr eaLnBrk="1" hangingPunct="1"/>
            <a:r>
              <a:rPr lang="en-US" sz="2600" b="1" i="1" dirty="0" err="1" smtClean="0"/>
              <a:t>Workspot</a:t>
            </a:r>
            <a:r>
              <a:rPr lang="en-US" sz="2600" dirty="0" smtClean="0"/>
              <a:t> released </a:t>
            </a:r>
            <a:r>
              <a:rPr lang="en-US" sz="2600" dirty="0" smtClean="0">
                <a:hlinkClick r:id="rId4" tooltip="Advanced Encryption Standard"/>
              </a:rPr>
              <a:t>AES encryption</a:t>
            </a:r>
            <a:r>
              <a:rPr lang="en-US" sz="2600" dirty="0" smtClean="0"/>
              <a:t> patches for VNC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original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sz="2800" dirty="0" smtClean="0">
                <a:hlinkClick r:id="rId2"/>
              </a:rPr>
              <a:t>http://www.cl.cam.ac.uk/research/dtg/attarchive/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RFB protocol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62400"/>
            <a:ext cx="6781800" cy="17526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http://en.wikipedia.org/wiki/RFB_protocol</a:t>
            </a:r>
            <a:r>
              <a:rPr lang="en-US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RFB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Remote Frame Buffer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RFB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RFB</a:t>
            </a:r>
            <a:r>
              <a:rPr lang="en-US" sz="2000" dirty="0" smtClean="0"/>
              <a:t> (“</a:t>
            </a:r>
            <a:r>
              <a:rPr lang="en-US" sz="2000" b="1" dirty="0" smtClean="0"/>
              <a:t>remote framebuffer</a:t>
            </a:r>
            <a:r>
              <a:rPr lang="en-US" sz="2000" dirty="0" smtClean="0"/>
              <a:t>”)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A simple protocol for remote access to graphical user interfaces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Works at the framebuffer level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Applicable to all windowing systems and applications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Including X11, Windows and Macintosh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Used in Virtual Network Computing (VNC) and its derivatives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RFB started as a relatively simple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Has been enhanced with additional features (such as file transfers) and more sophisticated compression and security techniques as it has developed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To maintain seamless cross-compatibility between different VNC client and server implementations: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Clients and servers negotiate a connection using the best RFB version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Use the most appropriate compression and security options they can both support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History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RFB was originally developed at Olivetti Research Laboratory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Remote display technology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used by a simple thin client with ATM connectivity called a </a:t>
            </a:r>
            <a:r>
              <a:rPr lang="en-US" sz="1600" dirty="0" err="1" smtClean="0"/>
              <a:t>Videotile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To keep the device as simple as possible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RFB was developed and used in preference of existing remote display technologies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RFB found a second, more enduring use when VNC was developed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VNC was released as open source software and the RFB specification published on the web.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Since then RFB has been a free protocol which anybody can use.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ORL was closed in 2002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smtClean="0"/>
              <a:t>Some key people behind VNC and RFB formed RealVNC Ltd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dirty="0" smtClean="0"/>
              <a:t>Continued development of VNC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dirty="0" smtClean="0"/>
              <a:t>Maintain the RFB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Current RFB protocol is published on the RealVNC website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Protocol versions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Published versions of the RFB protocol are shown below: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Developers are free to add additional encoding and security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Must book unique identification numbers for these with the maintainers of the protocol so that the numbers do not clash.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Clashing type numbers would cause confusion when handshaking a connection and break cross-compatibility between implementations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The list of encoding and security types is maintained by RealVNC Ltd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Separate from the protocol specification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New types can be added without requiring the specification to be reissued</a:t>
            </a:r>
          </a:p>
        </p:txBody>
      </p:sp>
      <p:graphicFrame>
        <p:nvGraphicFramePr>
          <p:cNvPr id="30843" name="Group 123"/>
          <p:cNvGraphicFramePr>
            <a:graphicFrameLocks noGrp="1"/>
          </p:cNvGraphicFramePr>
          <p:nvPr>
            <p:ph sz="half" idx="2"/>
          </p:nvPr>
        </p:nvGraphicFramePr>
        <p:xfrm>
          <a:off x="381000" y="4191000"/>
          <a:ext cx="8382000" cy="1905000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  <a:gridCol w="1676400"/>
                <a:gridCol w="3657600"/>
              </a:tblGrid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RFB 3.3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 tooltip="January 1998"/>
                        </a:rPr>
                        <a:t>January 1998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 tooltip="http://www.cl.cam.ac.uk/research/dtg/attarchive/vnc/rfbproto.pdf"/>
                        </a:rPr>
                        <a:t>The Remote Framebuffer Protocol 3.3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RFB 3.7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RealVNC Ltd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 tooltip="July 2003"/>
                        </a:rPr>
                        <a:t>July 2003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RFB 3.8 (current)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RealVNC Ltd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 tooltip="July 2005"/>
                        </a:rPr>
                        <a:t>July 2005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 tooltip="http://www.realvnc.com/docs/rfbproto.pdf"/>
                        </a:rPr>
                        <a:t>The Remote Framebuffer Protocol 3.8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VNC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Virtual Network Computing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Pixel data can be encoded to compress data</a:t>
            </a:r>
          </a:p>
          <a:p>
            <a:pPr lvl="1"/>
            <a:r>
              <a:rPr lang="en-US" dirty="0" smtClean="0"/>
              <a:t>Raw</a:t>
            </a:r>
          </a:p>
          <a:p>
            <a:pPr lvl="1"/>
            <a:r>
              <a:rPr lang="en-US" dirty="0" err="1" smtClean="0"/>
              <a:t>Hextile</a:t>
            </a:r>
            <a:endParaRPr lang="en-US" dirty="0" smtClean="0"/>
          </a:p>
          <a:p>
            <a:pPr lvl="1"/>
            <a:r>
              <a:rPr lang="en-US" dirty="0" err="1" smtClean="0"/>
              <a:t>Zlib</a:t>
            </a:r>
            <a:endParaRPr lang="en-US" dirty="0" smtClean="0"/>
          </a:p>
          <a:p>
            <a:pPr lvl="1"/>
            <a:r>
              <a:rPr lang="en-US" dirty="0" smtClean="0"/>
              <a:t>Many others…</a:t>
            </a:r>
          </a:p>
          <a:p>
            <a:r>
              <a:rPr lang="en-US" dirty="0" smtClean="0"/>
              <a:t>Can reduce the amount of data sent</a:t>
            </a:r>
          </a:p>
          <a:p>
            <a:pPr lvl="1"/>
            <a:r>
              <a:rPr lang="en-US" dirty="0" smtClean="0"/>
              <a:t>Various encoding have different efficiencies</a:t>
            </a:r>
          </a:p>
          <a:p>
            <a:pPr lvl="1"/>
            <a:r>
              <a:rPr lang="en-US" dirty="0" smtClean="0"/>
              <a:t>Can vary by screen content</a:t>
            </a:r>
          </a:p>
          <a:p>
            <a:pPr lvl="1"/>
            <a:r>
              <a:rPr lang="en-US" dirty="0" smtClean="0"/>
              <a:t>Has a cost of the time to encode/decode</a:t>
            </a:r>
          </a:p>
          <a:p>
            <a:r>
              <a:rPr lang="en-US" dirty="0" smtClean="0"/>
              <a:t>Note: encoding is NOT encrypting!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3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dirty="0" smtClean="0"/>
              <a:t>Encoding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559173"/>
              </p:ext>
            </p:extLst>
          </p:nvPr>
        </p:nvGraphicFramePr>
        <p:xfrm>
          <a:off x="457200" y="76208"/>
          <a:ext cx="8077200" cy="6595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5943600"/>
              </a:tblGrid>
              <a:tr h="152392">
                <a:tc>
                  <a:txBody>
                    <a:bodyPr/>
                    <a:lstStyle/>
                    <a:p>
                      <a:r>
                        <a:rPr lang="en-US" sz="1100" dirty="0"/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Encoding</a:t>
                      </a:r>
                    </a:p>
                  </a:txBody>
                  <a:tcPr anchor="ctr"/>
                </a:tc>
              </a:tr>
              <a:tr h="121912">
                <a:tc>
                  <a:txBody>
                    <a:bodyPr/>
                    <a:lstStyle/>
                    <a:p>
                      <a:r>
                        <a:rPr lang="en-US" sz="1100"/>
                        <a:t>0x00000000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Raw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/>
                        <a:t>0x00000001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CopyRect</a:t>
                      </a:r>
                      <a:endParaRPr lang="en-US" sz="1100" dirty="0"/>
                    </a:p>
                  </a:txBody>
                  <a:tcPr anchor="ctr"/>
                </a:tc>
              </a:tr>
              <a:tr h="213352">
                <a:tc>
                  <a:txBody>
                    <a:bodyPr/>
                    <a:lstStyle/>
                    <a:p>
                      <a:r>
                        <a:rPr lang="en-US" sz="1100"/>
                        <a:t>0x00000002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RRE (Rising Rectangle)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/>
                        <a:t>0x00000004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CoRRE</a:t>
                      </a:r>
                      <a:r>
                        <a:rPr lang="en-US" sz="1100" dirty="0"/>
                        <a:t> (Compact Rising Rectangle)</a:t>
                      </a:r>
                    </a:p>
                  </a:txBody>
                  <a:tcPr anchor="ctr"/>
                </a:tc>
              </a:tr>
              <a:tr h="152392">
                <a:tc>
                  <a:txBody>
                    <a:bodyPr/>
                    <a:lstStyle/>
                    <a:p>
                      <a:r>
                        <a:rPr lang="en-US" sz="1100"/>
                        <a:t>0x00000005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Hextile</a:t>
                      </a:r>
                      <a:endParaRPr lang="en-US" sz="1100" dirty="0"/>
                    </a:p>
                  </a:txBody>
                  <a:tcPr anchor="ctr"/>
                </a:tc>
              </a:tr>
              <a:tr h="121912">
                <a:tc>
                  <a:txBody>
                    <a:bodyPr/>
                    <a:lstStyle/>
                    <a:p>
                      <a:r>
                        <a:rPr lang="en-US" sz="1100"/>
                        <a:t>0x00000006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Zlib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/>
                        <a:t>0x00000007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Tight</a:t>
                      </a:r>
                    </a:p>
                  </a:txBody>
                  <a:tcPr anchor="ctr"/>
                </a:tc>
              </a:tr>
              <a:tr h="137152">
                <a:tc>
                  <a:txBody>
                    <a:bodyPr/>
                    <a:lstStyle/>
                    <a:p>
                      <a:r>
                        <a:rPr lang="en-US" sz="1100"/>
                        <a:t>0x00000008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ZlibHex</a:t>
                      </a:r>
                      <a:endParaRPr lang="en-US" sz="1100" dirty="0"/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0x00000009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Ultra</a:t>
                      </a:r>
                    </a:p>
                  </a:txBody>
                  <a:tcPr anchor="ctr"/>
                </a:tc>
              </a:tr>
              <a:tr h="118084">
                <a:tc>
                  <a:txBody>
                    <a:bodyPr/>
                    <a:lstStyle/>
                    <a:p>
                      <a:r>
                        <a:rPr lang="en-US" sz="1100"/>
                        <a:t>0x00000010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ZRLE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0x00000011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ZYWRLE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/>
                        <a:t>0xFFFF0001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CacheEnable</a:t>
                      </a:r>
                      <a:endParaRPr lang="en-US" sz="1100" dirty="0"/>
                    </a:p>
                  </a:txBody>
                  <a:tcPr anchor="ctr"/>
                </a:tc>
              </a:tr>
              <a:tr h="144736">
                <a:tc>
                  <a:txBody>
                    <a:bodyPr/>
                    <a:lstStyle/>
                    <a:p>
                      <a:r>
                        <a:rPr lang="en-US" sz="1100"/>
                        <a:t>0xFFFF0006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XOREnable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/>
                        <a:t>0xFFFF8000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ServerState</a:t>
                      </a:r>
                      <a:r>
                        <a:rPr lang="en-US" sz="1100" dirty="0"/>
                        <a:t> (</a:t>
                      </a:r>
                      <a:r>
                        <a:rPr lang="en-US" sz="1100" dirty="0" err="1"/>
                        <a:t>UltraVNC</a:t>
                      </a:r>
                      <a:r>
                        <a:rPr lang="en-US" sz="1100" dirty="0"/>
                        <a:t>)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0xFFFF8001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EnableKeepAlive</a:t>
                      </a:r>
                      <a:r>
                        <a:rPr lang="en-US" sz="1100" dirty="0"/>
                        <a:t> (</a:t>
                      </a:r>
                      <a:r>
                        <a:rPr lang="en-US" sz="1100" dirty="0" err="1"/>
                        <a:t>UltraVNC</a:t>
                      </a:r>
                      <a:r>
                        <a:rPr lang="en-US" sz="1100" dirty="0"/>
                        <a:t>)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0xFFFF8002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FTProtocolVersion</a:t>
                      </a:r>
                      <a:r>
                        <a:rPr lang="en-US" sz="1100" dirty="0"/>
                        <a:t> (File Transfer Protocol Version - </a:t>
                      </a:r>
                      <a:r>
                        <a:rPr lang="en-US" sz="1100" dirty="0" err="1"/>
                        <a:t>UltraVNC</a:t>
                      </a:r>
                      <a:r>
                        <a:rPr lang="en-US" sz="1100" dirty="0"/>
                        <a:t>)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0xFFFFFF00–0xFFFFFF09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CompressLevel</a:t>
                      </a:r>
                      <a:r>
                        <a:rPr lang="en-US" sz="1100" dirty="0"/>
                        <a:t> (Tight encoding)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0xFFFFFF10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XCursor</a:t>
                      </a:r>
                      <a:endParaRPr lang="en-US" sz="1100" dirty="0"/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0xFFFFFF11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RichCursor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0xFFFFFF18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PointerPos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0xFFFFFF20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LastRect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0xFFFFFF21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NewFBSize</a:t>
                      </a:r>
                    </a:p>
                  </a:txBody>
                  <a:tcPr anchor="ctr"/>
                </a:tc>
              </a:tr>
              <a:tr h="293388">
                <a:tc>
                  <a:txBody>
                    <a:bodyPr/>
                    <a:lstStyle/>
                    <a:p>
                      <a:r>
                        <a:rPr lang="en-US" sz="1100"/>
                        <a:t>0xFFFFFFE0–0xFFFFFFE9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QualityLevel</a:t>
                      </a:r>
                      <a:r>
                        <a:rPr lang="en-US" sz="1100" dirty="0"/>
                        <a:t> (Tight encoding)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13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39825"/>
          </a:xfrm>
        </p:spPr>
        <p:txBody>
          <a:bodyPr/>
          <a:lstStyle/>
          <a:p>
            <a:r>
              <a:rPr lang="en-US" dirty="0" smtClean="0"/>
              <a:t>VNC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57713905"/>
              </p:ext>
            </p:extLst>
          </p:nvPr>
        </p:nvGraphicFramePr>
        <p:xfrm>
          <a:off x="4538330" y="1695007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8330" y="1695007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30725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800" dirty="0" smtClean="0"/>
              <a:t>Uses a desktop on the client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800" dirty="0" smtClean="0"/>
              <a:t>Is, by default, secure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800" dirty="0"/>
              <a:t>Displays an image of a server “desktop” on the client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2800" dirty="0" smtClean="0"/>
              <a:t>Should never be used on modern computers</a:t>
            </a:r>
            <a:endParaRPr lang="en-US" sz="28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VNC - 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Virtual Network Computing</a:t>
            </a:r>
            <a:r>
              <a:rPr lang="en-US" dirty="0" smtClean="0"/>
              <a:t> (</a:t>
            </a:r>
            <a:r>
              <a:rPr lang="en-US" b="1" dirty="0" smtClean="0"/>
              <a:t>VNC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A graphical desktop sharing system</a:t>
            </a:r>
          </a:p>
          <a:p>
            <a:pPr lvl="2" eaLnBrk="1" hangingPunct="1"/>
            <a:r>
              <a:rPr lang="en-US" dirty="0" smtClean="0"/>
              <a:t>Uses the </a:t>
            </a:r>
            <a:r>
              <a:rPr lang="en-US" dirty="0" smtClean="0">
                <a:hlinkClick r:id="rId2" tooltip="RFB protocol"/>
              </a:rPr>
              <a:t>RFB protocol</a:t>
            </a:r>
            <a:endParaRPr lang="en-US" dirty="0" smtClean="0"/>
          </a:p>
          <a:p>
            <a:pPr lvl="3" eaLnBrk="1" hangingPunct="1"/>
            <a:r>
              <a:rPr lang="en-US" dirty="0" smtClean="0"/>
              <a:t>Remotely “control” another computer</a:t>
            </a:r>
          </a:p>
          <a:p>
            <a:pPr lvl="4" eaLnBrk="1" hangingPunct="1"/>
            <a:r>
              <a:rPr lang="en-US" dirty="0" smtClean="0"/>
              <a:t>Use another computer via a GUI environment</a:t>
            </a:r>
          </a:p>
          <a:p>
            <a:pPr lvl="1" eaLnBrk="1" hangingPunct="1"/>
            <a:r>
              <a:rPr lang="en-US" dirty="0" smtClean="0"/>
              <a:t>Uses a network</a:t>
            </a:r>
          </a:p>
          <a:p>
            <a:pPr lvl="2" eaLnBrk="1" hangingPunct="1"/>
            <a:r>
              <a:rPr lang="en-US" dirty="0" smtClean="0"/>
              <a:t>Transmit keyboard and mouse events from one computer to another</a:t>
            </a:r>
          </a:p>
          <a:p>
            <a:pPr lvl="2" eaLnBrk="1" hangingPunct="1"/>
            <a:r>
              <a:rPr lang="en-US" dirty="0" smtClean="0"/>
              <a:t>Relays the graphical screen updates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VNC - 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Platform-independent</a:t>
            </a:r>
          </a:p>
          <a:p>
            <a:pPr lvl="1" eaLnBrk="1" hangingPunct="1"/>
            <a:r>
              <a:rPr lang="en-US" sz="2200" dirty="0" smtClean="0"/>
              <a:t>VNC </a:t>
            </a:r>
            <a:r>
              <a:rPr lang="en-US" sz="2200" b="1" i="1" dirty="0" smtClean="0"/>
              <a:t>viewer </a:t>
            </a:r>
            <a:r>
              <a:rPr lang="en-US" sz="2200" dirty="0" smtClean="0"/>
              <a:t>resides on </a:t>
            </a:r>
            <a:r>
              <a:rPr lang="en-US" sz="2200" i="1" dirty="0" smtClean="0">
                <a:solidFill>
                  <a:srgbClr val="0070C0"/>
                </a:solidFill>
              </a:rPr>
              <a:t>any</a:t>
            </a:r>
            <a:r>
              <a:rPr lang="en-US" sz="2200" dirty="0" smtClean="0"/>
              <a:t> operating system </a:t>
            </a:r>
          </a:p>
          <a:p>
            <a:pPr lvl="2" eaLnBrk="1" hangingPunct="1"/>
            <a:r>
              <a:rPr lang="en-US" sz="2000" dirty="0" smtClean="0"/>
              <a:t>Can connect to a VNC server of any other operating system</a:t>
            </a:r>
          </a:p>
          <a:p>
            <a:pPr lvl="1" eaLnBrk="1" hangingPunct="1"/>
            <a:r>
              <a:rPr lang="en-US" sz="2200" dirty="0" smtClean="0"/>
              <a:t>Clients and servers available for:</a:t>
            </a:r>
          </a:p>
          <a:p>
            <a:pPr lvl="2" eaLnBrk="1" hangingPunct="1"/>
            <a:r>
              <a:rPr lang="en-US" sz="1800" dirty="0" smtClean="0"/>
              <a:t>Almost all GUI operating systems</a:t>
            </a:r>
          </a:p>
          <a:p>
            <a:pPr lvl="2" eaLnBrk="1" hangingPunct="1"/>
            <a:r>
              <a:rPr lang="en-US" sz="1800" dirty="0" smtClean="0"/>
              <a:t>Java enabled systems</a:t>
            </a:r>
          </a:p>
          <a:p>
            <a:pPr lvl="1" eaLnBrk="1" hangingPunct="1"/>
            <a:r>
              <a:rPr lang="en-US" sz="2200" dirty="0" smtClean="0"/>
              <a:t>Multiple clients may connect to a VNC server at the same time</a:t>
            </a:r>
          </a:p>
          <a:p>
            <a:pPr lvl="1" eaLnBrk="1" hangingPunct="1"/>
            <a:r>
              <a:rPr lang="en-US" sz="2200" dirty="0" smtClean="0"/>
              <a:t>Popular uses for this technology include:</a:t>
            </a:r>
          </a:p>
          <a:p>
            <a:pPr lvl="2" eaLnBrk="1" hangingPunct="1"/>
            <a:r>
              <a:rPr lang="en-US" sz="2000" dirty="0" smtClean="0"/>
              <a:t>Remote technical support</a:t>
            </a:r>
          </a:p>
          <a:p>
            <a:pPr lvl="2" eaLnBrk="1" hangingPunct="1"/>
            <a:r>
              <a:rPr lang="en-US" sz="2000" dirty="0" smtClean="0"/>
              <a:t>Accessing files on one's work computer from one's home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VNC - 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Developed at “AT&amp;T”</a:t>
            </a:r>
          </a:p>
          <a:p>
            <a:pPr lvl="1" eaLnBrk="1" hangingPunct="1"/>
            <a:r>
              <a:rPr lang="en-US" dirty="0" smtClean="0"/>
              <a:t>Original VNC source code and many modern derivatives are: </a:t>
            </a:r>
          </a:p>
          <a:p>
            <a:pPr lvl="2" eaLnBrk="1" hangingPunct="1"/>
            <a:r>
              <a:rPr lang="en-US" dirty="0" smtClean="0"/>
              <a:t>Open source </a:t>
            </a:r>
          </a:p>
          <a:p>
            <a:pPr lvl="2" eaLnBrk="1" hangingPunct="1"/>
            <a:r>
              <a:rPr lang="en-US" dirty="0" smtClean="0"/>
              <a:t>GNU General Public License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Created at Olivetti &amp; Oracle Research Labs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Originally owned by Olivetti and Oracle Corporation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In 1999 AT&amp;T acquired the lab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2002 closed down the lab's research efforts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Following the closure of ORL in 2002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Several members of the development team formed </a:t>
            </a:r>
            <a:r>
              <a:rPr lang="en-US" sz="2000" dirty="0" smtClean="0">
                <a:hlinkClick r:id="rId2" tooltip="RealVNC"/>
              </a:rPr>
              <a:t>RealVNC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Continued working on open source and commercial VNC software under that name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Several other versions of VNC have been developed from the original GPLed source code.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Forking has not led to compatibility problems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RFB protocol is designed to be extensible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VNC clients and servers negotiate their capabilities when handshaking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Make use of the most appropriate options supported at both 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Etymology</a:t>
            </a:r>
            <a:br>
              <a:rPr lang="en-US" b="1" smtClean="0"/>
            </a:br>
            <a:endParaRPr lang="en-US" b="1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c89854de-9c80-4930-88bc-b0c36c0dce40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EXPANDSHOWBAR" val="True"/>
  <p:tag name="WASPOLLED" val="35008AD7FEA6411F85BE5C5CEF3DBDC7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46"/>
  <p:tag name="FONTSIZE" val="28"/>
  <p:tag name="BULLETTYPE" val="ppBulletArabicPeriod"/>
  <p:tag name="ANSWERTEXT" val="Uses a desktop on the client&#10;Displays an image of the server desktop on the client&#10;Is, by default, secure&#10;Should never be used on modern computers"/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DA76FF4341F4DB38BC24D46384C4D31"/>
  <p:tag name="SLIDEID" val="CDA76FF4341F4DB38BC24D46384C4D31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VNC"/>
  <p:tag name="ANSWERSALIAS" val="Uses a desktop on the client|smicln|Displays an image of the server desktop on the client|smicln|Is, by default, secure|smicln|Should never be used on modern computers"/>
  <p:tag name="VALUES" val="No Value|smicln|No Value|smicln|No Value|smicln|No Value"/>
  <p:tag name="RESPONSESGATHERED" val="True"/>
  <p:tag name="TOTALRESPONSES" val="56"/>
  <p:tag name="RESPONSECOUNT" val="56"/>
  <p:tag name="SLICED" val="False"/>
  <p:tag name="RESPONSES" val="2;2;1;1;2;2;2;2;2;2;2;2;2;2;2;1;1;2;2;1;2;-;-;-;2;2;2;2;2;-;2;2;2;1;2;2;2;1;2;2;2;2;2;1;1;2;2;2;2;2;2;2;1;2;3;2;2;2;-;-;2;2;"/>
  <p:tag name="CHARTSTRINGSTD" val="10 45 1 0"/>
  <p:tag name="CHARTSTRINGREV" val="0 1 45 10"/>
  <p:tag name="CHARTSTRINGSTDPER" val="0.178571428571429 0.803571428571429 0.0178571428571429 0"/>
  <p:tag name="CHARTSTRINGREVPER" val="0 0.0178571428571429 0.803571428571429 0.178571428571429"/>
  <p:tag name="ANONYMOUSTEMP" val="False"/>
  <p:tag name="TYPE" val="MultiChoiceSlide"/>
  <p:tag name="TPQUESTIONXML" val="﻿&lt;?xml version=&quot;1.0&quot; encoding=&quot;utf-8&quot;?&gt;&#10;&lt;questionlist&gt;&#10;    &lt;properties&gt;&#10;        &lt;guid&gt;005EDE9501734CDBBA1FA271AA39D2B0&lt;/guid&gt;&#10;        &lt;description /&gt;&#10;        &lt;date&gt;11/20/2013 1:54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EF9191581964BF2829BAC18D59F8265&lt;/guid&gt;&#10;            &lt;repollguid&gt;D9083873E5F24381B194B4E41378E0A4&lt;/repollguid&gt;&#10;            &lt;sourceid&gt;B631AA7CD1884B94BACF3DC0CAC0DBA8&lt;/sourceid&gt;&#10;            &lt;questiontext&gt;VNC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7E3F956D1E68432F825FD34F756CFF6C&lt;/guid&gt;&#10;                    &lt;answertext&gt;Uses a desktop on the client&lt;/answertext&gt;&#10;                    &lt;valuetype&gt;-1&lt;/valuetype&gt;&#10;                &lt;/answer&gt;&#10;                &lt;answer&gt;&#10;                    &lt;guid&gt;D429CA01F0D9464C97489FBE224F1D3B&lt;/guid&gt;&#10;                    &lt;answertext&gt;Is, by default, secure&lt;/answertext&gt;&#10;                    &lt;valuetype&gt;-1&lt;/valuetype&gt;&#10;                &lt;/answer&gt;&#10;                &lt;answer&gt;&#10;                    &lt;guid&gt;D6128B10BD8F4E739562CAFE03A7AC2F&lt;/guid&gt;&#10;                    &lt;answertext&gt;Displays an image of a server “desktop” on the client&lt;/answertext&gt;&#10;                    &lt;valuetype&gt;1&lt;/valuetype&gt;&#10;                &lt;/answer&gt;&#10;                &lt;answer&gt;&#10;                    &lt;guid&gt;6DA763CD985149009253A1F82741A55D&lt;/guid&gt;&#10;                    &lt;answertext&gt;Should never be used on modern computer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VNC[;crlf;]25[;]25[;]25[;]False[;]25[;][;crlf;]3[;]3[;]0[;]0[;crlf;]0[;]-1[;]Uses a desktop on the client1[;]Uses a desktop on the client[;][;crlf;]0[;]-1[;]Is, by default, secure2[;]Is, by default, secure[;][;crlf;]25[;]1[;]Displays an image of a server “desktop” on the client3[;]Displays an image of a server “desktop” on the client[;][;crlf;]0[;]-1[;]Should never be used on modern computers4[;]Should never be used on modern computers[;]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DEFINEDCOLORS" val="3,6,10,45,32,50,13,4,9,55,1"/>
  <p:tag name="COLORTYPE" val="CORRECTINCORRECT"/>
  <p:tag name="LABELFORMAT" val="1"/>
  <p:tag name="NUMBERFORMAT" val="0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1489</TotalTime>
  <Words>1487</Words>
  <Application>Microsoft Office PowerPoint</Application>
  <PresentationFormat>On-screen Show (4:3)</PresentationFormat>
  <Paragraphs>287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Garamond</vt:lpstr>
      <vt:lpstr>Wingdings</vt:lpstr>
      <vt:lpstr>Edge</vt:lpstr>
      <vt:lpstr>Microsoft Graph Chart</vt:lpstr>
      <vt:lpstr>VNC</vt:lpstr>
      <vt:lpstr>VNC demo</vt:lpstr>
      <vt:lpstr>VNC</vt:lpstr>
      <vt:lpstr>VNC - Overview</vt:lpstr>
      <vt:lpstr>VNC - Overview</vt:lpstr>
      <vt:lpstr>VNC - Overview</vt:lpstr>
      <vt:lpstr>History</vt:lpstr>
      <vt:lpstr>History</vt:lpstr>
      <vt:lpstr>Etymology </vt:lpstr>
      <vt:lpstr>Etymology </vt:lpstr>
      <vt:lpstr>Operation </vt:lpstr>
      <vt:lpstr>Operation </vt:lpstr>
      <vt:lpstr>Operation </vt:lpstr>
      <vt:lpstr>Operation </vt:lpstr>
      <vt:lpstr>Operation </vt:lpstr>
      <vt:lpstr>Operation </vt:lpstr>
      <vt:lpstr>Operation </vt:lpstr>
      <vt:lpstr>Operation </vt:lpstr>
      <vt:lpstr>Operation </vt:lpstr>
      <vt:lpstr>Security</vt:lpstr>
      <vt:lpstr>Security</vt:lpstr>
      <vt:lpstr>Security</vt:lpstr>
      <vt:lpstr>Security</vt:lpstr>
      <vt:lpstr>The original</vt:lpstr>
      <vt:lpstr>RFB protocol</vt:lpstr>
      <vt:lpstr>RFB</vt:lpstr>
      <vt:lpstr>RFB</vt:lpstr>
      <vt:lpstr>History </vt:lpstr>
      <vt:lpstr>Protocol versions</vt:lpstr>
      <vt:lpstr>Encoding</vt:lpstr>
      <vt:lpstr>Encoding</vt:lpstr>
      <vt:lpstr>VNC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VNC</dc:title>
  <dc:creator>Tony Kombol</dc:creator>
  <cp:lastModifiedBy>Kombol, Tony</cp:lastModifiedBy>
  <cp:revision>66</cp:revision>
  <dcterms:created xsi:type="dcterms:W3CDTF">2007-10-28T17:10:54Z</dcterms:created>
  <dcterms:modified xsi:type="dcterms:W3CDTF">2017-04-17T15:43:16Z</dcterms:modified>
</cp:coreProperties>
</file>