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71" r:id="rId6"/>
    <p:sldId id="289" r:id="rId7"/>
    <p:sldId id="290" r:id="rId8"/>
    <p:sldId id="291" r:id="rId9"/>
    <p:sldId id="293" r:id="rId10"/>
    <p:sldId id="294" r:id="rId11"/>
    <p:sldId id="295" r:id="rId12"/>
    <p:sldId id="296" r:id="rId13"/>
    <p:sldId id="308" r:id="rId14"/>
    <p:sldId id="297" r:id="rId15"/>
    <p:sldId id="269" r:id="rId16"/>
    <p:sldId id="260" r:id="rId17"/>
    <p:sldId id="272" r:id="rId18"/>
    <p:sldId id="274" r:id="rId19"/>
    <p:sldId id="273" r:id="rId20"/>
    <p:sldId id="270" r:id="rId21"/>
    <p:sldId id="261" r:id="rId22"/>
    <p:sldId id="298" r:id="rId23"/>
    <p:sldId id="277" r:id="rId24"/>
    <p:sldId id="276" r:id="rId25"/>
    <p:sldId id="275" r:id="rId26"/>
    <p:sldId id="262" r:id="rId27"/>
    <p:sldId id="263" r:id="rId28"/>
    <p:sldId id="278" r:id="rId29"/>
    <p:sldId id="281" r:id="rId30"/>
    <p:sldId id="280" r:id="rId31"/>
    <p:sldId id="279" r:id="rId32"/>
    <p:sldId id="264" r:id="rId33"/>
    <p:sldId id="307" r:id="rId34"/>
    <p:sldId id="265" r:id="rId35"/>
    <p:sldId id="282" r:id="rId36"/>
    <p:sldId id="300" r:id="rId37"/>
    <p:sldId id="299" r:id="rId38"/>
    <p:sldId id="283" r:id="rId39"/>
    <p:sldId id="304" r:id="rId40"/>
    <p:sldId id="266" r:id="rId41"/>
    <p:sldId id="267" r:id="rId42"/>
    <p:sldId id="305" r:id="rId43"/>
    <p:sldId id="284" r:id="rId44"/>
    <p:sldId id="285" r:id="rId45"/>
    <p:sldId id="286" r:id="rId46"/>
    <p:sldId id="306" r:id="rId47"/>
  </p:sldIdLst>
  <p:sldSz cx="9144000" cy="6858000" type="screen4x3"/>
  <p:notesSz cx="6858000" cy="9144000"/>
  <p:custDataLst>
    <p:tags r:id="rId4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E72DB46-273E-4796-B5B2-4B40B7D71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635E7-D43F-4DCD-A25C-B41349ADF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55ACB-2BB1-42A5-80BD-1991D3C3C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B0099-3F4C-4C6F-BC5B-1AA1BD535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6588F-7F31-469B-AC45-4F6661223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3791B-00D9-43F7-BB12-606A2BBA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3063C-02CF-443D-BD76-BA9D123A1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835EE-CF59-4A7E-93C7-D1B0EB7C4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F6D0B-72C3-4F31-B358-FA11FC921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48DF2-9EB8-49DD-889F-2543EB10C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C16B6-F2C2-40E7-ABFF-23FC0DCA1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75034-F31B-4746-8802-9BB874443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9536646-E7A9-479D-8AF5-DFF52246F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Vp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IPSe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hyperlink" Target="http://en.wikipedia.org/wiki/Point-to-point_protocol" TargetMode="External"/><Relationship Id="rId18" Type="http://schemas.openxmlformats.org/officeDocument/2006/relationships/hyperlink" Target="http://en.wikipedia.org/wiki/DLSw" TargetMode="External"/><Relationship Id="rId26" Type="http://schemas.openxmlformats.org/officeDocument/2006/relationships/hyperlink" Target="http://en.wikipedia.org/wiki/6in4" TargetMode="External"/><Relationship Id="rId3" Type="http://schemas.openxmlformats.org/officeDocument/2006/relationships/hyperlink" Target="http://en.wikipedia.org/wiki/IPsec" TargetMode="External"/><Relationship Id="rId21" Type="http://schemas.openxmlformats.org/officeDocument/2006/relationships/hyperlink" Target="http://en.wikipedia.org/wiki/XOT" TargetMode="External"/><Relationship Id="rId34" Type="http://schemas.openxmlformats.org/officeDocument/2006/relationships/hyperlink" Target="http://en.wikipedia.org/wiki/WinGate_(computing)" TargetMode="External"/><Relationship Id="rId7" Type="http://schemas.openxmlformats.org/officeDocument/2006/relationships/hyperlink" Target="http://en.wikipedia.org/wiki/Layer_2" TargetMode="External"/><Relationship Id="rId12" Type="http://schemas.openxmlformats.org/officeDocument/2006/relationships/hyperlink" Target="http://en.wikipedia.org/wiki/Point-to-Point_Protocol_over_Ethernet" TargetMode="External"/><Relationship Id="rId17" Type="http://schemas.openxmlformats.org/officeDocument/2006/relationships/hyperlink" Target="http://en.wikipedia.org/wiki/IEEE_802.1Q" TargetMode="External"/><Relationship Id="rId25" Type="http://schemas.openxmlformats.org/officeDocument/2006/relationships/hyperlink" Target="http://en.wikipedia.org/wiki/6to4" TargetMode="External"/><Relationship Id="rId33" Type="http://schemas.openxmlformats.org/officeDocument/2006/relationships/hyperlink" Target="http://en.wikipedia.org/wiki/HTTP" TargetMode="External"/><Relationship Id="rId2" Type="http://schemas.openxmlformats.org/officeDocument/2006/relationships/hyperlink" Target="http://en.wikipedia.org/wiki/Datagram" TargetMode="External"/><Relationship Id="rId16" Type="http://schemas.openxmlformats.org/officeDocument/2006/relationships/hyperlink" Target="http://en.wikipedia.org/wiki/Asynchronous_transfer_mode" TargetMode="External"/><Relationship Id="rId20" Type="http://schemas.openxmlformats.org/officeDocument/2006/relationships/hyperlink" Target="http://en.wikipedia.org/wiki/Internet_Protocol" TargetMode="External"/><Relationship Id="rId29" Type="http://schemas.openxmlformats.org/officeDocument/2006/relationships/hyperlink" Target="http://en.wikipedia.org/wiki/Stream_(computer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L2TP" TargetMode="External"/><Relationship Id="rId11" Type="http://schemas.openxmlformats.org/officeDocument/2006/relationships/hyperlink" Target="http://en.wikipedia.org/wiki/Point-to-point_tunneling_protocol" TargetMode="External"/><Relationship Id="rId24" Type="http://schemas.openxmlformats.org/officeDocument/2006/relationships/hyperlink" Target="http://en.wikipedia.org/wiki/IPv6" TargetMode="External"/><Relationship Id="rId32" Type="http://schemas.openxmlformats.org/officeDocument/2006/relationships/hyperlink" Target="http://en.wikipedia.org/wiki/SOCKS" TargetMode="External"/><Relationship Id="rId5" Type="http://schemas.openxmlformats.org/officeDocument/2006/relationships/hyperlink" Target="http://en.wikipedia.org/w/index.php?title=IP_in_IP&amp;action=edit" TargetMode="External"/><Relationship Id="rId15" Type="http://schemas.openxmlformats.org/officeDocument/2006/relationships/hyperlink" Target="http://en.wikipedia.org/wiki/Point-to-Point_Protocol_over_ATM" TargetMode="External"/><Relationship Id="rId23" Type="http://schemas.openxmlformats.org/officeDocument/2006/relationships/hyperlink" Target="http://en.wikipedia.org/wiki/Transmission_Control_Protocol" TargetMode="External"/><Relationship Id="rId28" Type="http://schemas.openxmlformats.org/officeDocument/2006/relationships/hyperlink" Target="http://en.wikipedia.org/wiki/Anything_In_Anything" TargetMode="External"/><Relationship Id="rId10" Type="http://schemas.openxmlformats.org/officeDocument/2006/relationships/hyperlink" Target="http://en.wikipedia.org/wiki/GPRS_Tunnelling_Protocol" TargetMode="External"/><Relationship Id="rId19" Type="http://schemas.openxmlformats.org/officeDocument/2006/relationships/hyperlink" Target="http://en.wikipedia.org/wiki/Systems_Network_Architecture" TargetMode="External"/><Relationship Id="rId31" Type="http://schemas.openxmlformats.org/officeDocument/2006/relationships/hyperlink" Target="http://en.wikipedia.org/wiki/Secure_Shell" TargetMode="External"/><Relationship Id="rId4" Type="http://schemas.openxmlformats.org/officeDocument/2006/relationships/hyperlink" Target="http://en.wikipedia.org/wiki/Generic_Routing_Encapsulation" TargetMode="External"/><Relationship Id="rId9" Type="http://schemas.openxmlformats.org/officeDocument/2006/relationships/hyperlink" Target="http://en.wikipedia.org/wiki/Multiprotocol_Label_Switching" TargetMode="External"/><Relationship Id="rId14" Type="http://schemas.openxmlformats.org/officeDocument/2006/relationships/hyperlink" Target="http://en.wikipedia.org/wiki/Ethernet" TargetMode="External"/><Relationship Id="rId22" Type="http://schemas.openxmlformats.org/officeDocument/2006/relationships/hyperlink" Target="http://en.wikipedia.org/wiki/X.25" TargetMode="External"/><Relationship Id="rId27" Type="http://schemas.openxmlformats.org/officeDocument/2006/relationships/hyperlink" Target="http://en.wikipedia.org/wiki/Teredo_tunneling" TargetMode="External"/><Relationship Id="rId30" Type="http://schemas.openxmlformats.org/officeDocument/2006/relationships/hyperlink" Target="http://en.wikipedia.org/wiki/Transport_Layer_Security" TargetMode="External"/><Relationship Id="rId8" Type="http://schemas.openxmlformats.org/officeDocument/2006/relationships/hyperlink" Target="http://en.wikipedia.org/wiki/Tunneling_protoco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IEEE_802.1Q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rame_Relay" TargetMode="External"/><Relationship Id="rId2" Type="http://schemas.openxmlformats.org/officeDocument/2006/relationships/hyperlink" Target="http://en.wikipedia.org/wiki/Asynchronous_Transfer_Mode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unneling_protocol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ervice_Level_Agreeme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unneling_protocol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VPN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hlinkClick r:id="rId2"/>
              </a:rPr>
              <a:t>http://en.wikipedia.org/wiki/Vpn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Tunneling protocol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Tunneling protocols may use data encryption to transport</a:t>
            </a:r>
          </a:p>
          <a:p>
            <a:pPr lvl="1" eaLnBrk="1" hangingPunct="1"/>
            <a:r>
              <a:rPr lang="en-US" sz="2400" dirty="0" smtClean="0"/>
              <a:t>Protect normally insecure payload protocols</a:t>
            </a:r>
          </a:p>
          <a:p>
            <a:pPr lvl="1" eaLnBrk="1" hangingPunct="1"/>
            <a:r>
              <a:rPr lang="en-US" sz="2400" dirty="0" smtClean="0"/>
              <a:t>Over a public network such as the Internet </a:t>
            </a:r>
          </a:p>
          <a:p>
            <a:pPr lvl="1" eaLnBrk="1" hangingPunct="1"/>
            <a:r>
              <a:rPr lang="en-US" sz="2400" dirty="0" smtClean="0"/>
              <a:t>Providing VPN functionality</a:t>
            </a:r>
          </a:p>
          <a:p>
            <a:pPr eaLnBrk="1" hangingPunct="1"/>
            <a:r>
              <a:rPr lang="en-US" sz="2800" dirty="0" smtClean="0">
                <a:hlinkClick r:id="rId2" tooltip="IPSec"/>
              </a:rPr>
              <a:t>IPSec</a:t>
            </a:r>
            <a:r>
              <a:rPr lang="en-US" sz="2800" dirty="0" smtClean="0"/>
              <a:t> has an end-to-end Transport Mode</a:t>
            </a:r>
          </a:p>
          <a:p>
            <a:pPr lvl="1" eaLnBrk="1" hangingPunct="1"/>
            <a:r>
              <a:rPr lang="en-US" sz="2400" dirty="0" smtClean="0"/>
              <a:t>Can operate in a Tunneling Mode through a trusted security gateway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SSH tunneling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2"/>
            <a:ext cx="8269288" cy="45354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SSH is frequently used to tunnel insecure traffic over the Internet in a secure way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Windows machines can share files using the SMB protocol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by default, NOT encrypted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If a Windows file system is mounted remotely through the Internet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Someone snooping on the connection could see your files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To mount an SMB (Server Message Block) file system securely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Establish an SSH tunnel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Route all SMB traffic to the fileserver inside an SSH-encrypted connection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SMB traffic itself is insecure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Travelling within an encrypted connection makes it secure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Tunneling to </a:t>
            </a:r>
            <a:r>
              <a:rPr lang="en-US" b="1" dirty="0" smtClean="0">
                <a:solidFill>
                  <a:srgbClr val="FF0000"/>
                </a:solidFill>
              </a:rPr>
              <a:t>circumvent</a:t>
            </a:r>
            <a:r>
              <a:rPr lang="en-US" b="1" dirty="0" smtClean="0"/>
              <a:t> firewall policy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2"/>
            <a:ext cx="8193088" cy="4611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Tunneling can also be used to traverse a firewall </a:t>
            </a:r>
            <a:r>
              <a:rPr lang="en-US" sz="2000" dirty="0" smtClean="0"/>
              <a:t>(firewall policy permitting that protocol)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Protocols that are normally blocked by the firewall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Encapsulated inside a commonly allowed protocol such as HTTP or DNS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If the policy on the firewall does not exercise enough control over HTTP requests, this can sometimes be used to circumvent the intended firewall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Tunneling to </a:t>
            </a:r>
            <a:r>
              <a:rPr lang="en-US" b="1" dirty="0" smtClean="0">
                <a:solidFill>
                  <a:srgbClr val="FF0000"/>
                </a:solidFill>
              </a:rPr>
              <a:t>circumvent</a:t>
            </a:r>
            <a:r>
              <a:rPr lang="en-US" b="1" dirty="0" smtClean="0"/>
              <a:t> firewall policy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2"/>
            <a:ext cx="8497888" cy="4611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Another HTTP-based tunneling method uses the HTTP CONNECT method/command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Command tells an HTTP proxy to make a TCP connection to the specified </a:t>
            </a:r>
            <a:r>
              <a:rPr lang="en-US" dirty="0" err="1" smtClean="0"/>
              <a:t>server:port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Relay data back and forth between that connection and the client connection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For security reasons CONNECT-capable HTTP proxies commonly restrict access to the CONNECT method to accessing TLS/SSL-based HTTPS services only</a:t>
            </a:r>
          </a:p>
        </p:txBody>
      </p:sp>
    </p:spTree>
    <p:extLst>
      <p:ext uri="{BB962C8B-B14F-4D97-AF65-F5344CB8AC3E}">
        <p14:creationId xmlns:p14="http://schemas.microsoft.com/office/powerpoint/2010/main" val="198671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Common tunneling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840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smtClean="0"/>
              <a:t>Examples of tunneling protocols include:</a:t>
            </a:r>
            <a:endParaRPr lang="en-US" sz="1600" smtClean="0">
              <a:hlinkClick r:id="rId2" tooltip="Datagram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400" smtClean="0">
                <a:hlinkClick r:id="rId2" tooltip="Datagram"/>
              </a:rPr>
              <a:t>Datagram</a:t>
            </a:r>
            <a:r>
              <a:rPr lang="en-US" sz="1400" smtClean="0"/>
              <a:t>-based: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3" tooltip="IPsec"/>
              </a:rPr>
              <a:t>IPsec</a:t>
            </a:r>
            <a:r>
              <a:rPr lang="en-US" sz="120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4" tooltip="Generic Routing Encapsulation"/>
              </a:rPr>
              <a:t>GRE</a:t>
            </a:r>
            <a:r>
              <a:rPr lang="en-US" sz="1200" smtClean="0"/>
              <a:t> (Generic Routing Encapsulation)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5" tooltip="IP in IP"/>
              </a:rPr>
              <a:t>IP in IP</a:t>
            </a:r>
            <a:r>
              <a:rPr lang="en-US" sz="1200" smtClean="0"/>
              <a:t> Tunneling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6" tooltip="L2TP"/>
              </a:rPr>
              <a:t>L2TP</a:t>
            </a:r>
            <a:r>
              <a:rPr lang="en-US" sz="1200" smtClean="0"/>
              <a:t> (</a:t>
            </a:r>
            <a:r>
              <a:rPr lang="en-US" sz="1200" smtClean="0">
                <a:hlinkClick r:id="rId7" tooltip="Layer 2"/>
              </a:rPr>
              <a:t>Layer 2</a:t>
            </a:r>
            <a:r>
              <a:rPr lang="en-US" sz="1200" smtClean="0"/>
              <a:t> Tunneling Protocol) </a:t>
            </a:r>
            <a:r>
              <a:rPr lang="en-US" sz="1200" smtClean="0">
                <a:hlinkClick r:id="rId8"/>
              </a:rPr>
              <a:t>[2]</a:t>
            </a:r>
            <a:r>
              <a:rPr lang="en-US" sz="120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9" tooltip="Multiprotocol Label Switching"/>
              </a:rPr>
              <a:t>MPLS</a:t>
            </a:r>
            <a:r>
              <a:rPr lang="en-US" sz="1200" smtClean="0"/>
              <a:t> (Multi-Protocol Label Switching)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10" tooltip="GPRS Tunnelling Protocol"/>
              </a:rPr>
              <a:t>GTP</a:t>
            </a:r>
            <a:r>
              <a:rPr lang="en-US" sz="1200" smtClean="0"/>
              <a:t> (GPRS Tunnelling Protocol)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11" tooltip="Point-to-point tunneling protocol"/>
              </a:rPr>
              <a:t>PPTP</a:t>
            </a:r>
            <a:r>
              <a:rPr lang="en-US" sz="1200" smtClean="0"/>
              <a:t> (Point-to-Point Tunneling Protocol) </a:t>
            </a:r>
            <a:r>
              <a:rPr lang="en-US" sz="1200" smtClean="0">
                <a:hlinkClick r:id="rId8"/>
              </a:rPr>
              <a:t>[3]</a:t>
            </a:r>
            <a:r>
              <a:rPr lang="en-US" sz="120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12" tooltip="Point-to-Point Protocol over Ethernet"/>
              </a:rPr>
              <a:t>PPPoE</a:t>
            </a:r>
            <a:r>
              <a:rPr lang="en-US" sz="1200" smtClean="0"/>
              <a:t> (</a:t>
            </a:r>
            <a:r>
              <a:rPr lang="en-US" sz="1200" smtClean="0">
                <a:hlinkClick r:id="rId13" tooltip="Point-to-point protocol"/>
              </a:rPr>
              <a:t>point-to-point protocol</a:t>
            </a:r>
            <a:r>
              <a:rPr lang="en-US" sz="1200" smtClean="0"/>
              <a:t> over </a:t>
            </a:r>
            <a:r>
              <a:rPr lang="en-US" sz="1200" smtClean="0">
                <a:hlinkClick r:id="rId14" tooltip="Ethernet"/>
              </a:rPr>
              <a:t>Ethernet</a:t>
            </a:r>
            <a:r>
              <a:rPr lang="en-US" sz="1200" smtClean="0"/>
              <a:t>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15" tooltip="Point-to-Point Protocol over ATM"/>
              </a:rPr>
              <a:t>PPPoA</a:t>
            </a:r>
            <a:r>
              <a:rPr lang="en-US" sz="1200" smtClean="0"/>
              <a:t> (point-to-point protocol over </a:t>
            </a:r>
            <a:r>
              <a:rPr lang="en-US" sz="1200" smtClean="0">
                <a:hlinkClick r:id="rId16" tooltip="Asynchronous transfer mode"/>
              </a:rPr>
              <a:t>ATM</a:t>
            </a:r>
            <a:r>
              <a:rPr lang="en-US" sz="1200" smtClean="0"/>
              <a:t>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17" tooltip="IEEE 802.1Q"/>
              </a:rPr>
              <a:t>IEEE 802.1Q</a:t>
            </a:r>
            <a:r>
              <a:rPr lang="en-US" sz="1200" smtClean="0"/>
              <a:t> (Ethernet VLANs)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18" tooltip="DLSw"/>
              </a:rPr>
              <a:t>DLSw</a:t>
            </a:r>
            <a:r>
              <a:rPr lang="en-US" sz="1200" smtClean="0"/>
              <a:t> (</a:t>
            </a:r>
            <a:r>
              <a:rPr lang="en-US" sz="1200" smtClean="0">
                <a:hlinkClick r:id="rId19" tooltip="Systems Network Architecture"/>
              </a:rPr>
              <a:t>SNA</a:t>
            </a:r>
            <a:r>
              <a:rPr lang="en-US" sz="1200" smtClean="0"/>
              <a:t> over </a:t>
            </a:r>
            <a:r>
              <a:rPr lang="en-US" sz="1200" smtClean="0">
                <a:hlinkClick r:id="rId20" tooltip="Internet Protocol"/>
              </a:rPr>
              <a:t>IP</a:t>
            </a:r>
            <a:r>
              <a:rPr lang="en-US" sz="1200" smtClean="0"/>
              <a:t>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21" tooltip="XOT"/>
              </a:rPr>
              <a:t>XOT</a:t>
            </a:r>
            <a:r>
              <a:rPr lang="en-US" sz="1200" smtClean="0"/>
              <a:t> (</a:t>
            </a:r>
            <a:r>
              <a:rPr lang="en-US" sz="1200" smtClean="0">
                <a:hlinkClick r:id="rId22" tooltip="X.25"/>
              </a:rPr>
              <a:t>X.25</a:t>
            </a:r>
            <a:r>
              <a:rPr lang="en-US" sz="1200" smtClean="0"/>
              <a:t> datagrams over </a:t>
            </a:r>
            <a:r>
              <a:rPr lang="en-US" sz="1200" smtClean="0">
                <a:hlinkClick r:id="rId23" tooltip="Transmission Control Protocol"/>
              </a:rPr>
              <a:t>TCP</a:t>
            </a:r>
            <a:r>
              <a:rPr lang="en-US" sz="1200" smtClean="0"/>
              <a:t>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24" tooltip="IPv6"/>
              </a:rPr>
              <a:t>IPv6</a:t>
            </a:r>
            <a:r>
              <a:rPr lang="en-US" sz="1200" smtClean="0"/>
              <a:t> tunneling: </a:t>
            </a:r>
            <a:r>
              <a:rPr lang="en-US" sz="1200" smtClean="0">
                <a:hlinkClick r:id="rId25" tooltip="6to4"/>
              </a:rPr>
              <a:t>6to4</a:t>
            </a:r>
            <a:r>
              <a:rPr lang="en-US" sz="1200" smtClean="0"/>
              <a:t>; </a:t>
            </a:r>
            <a:r>
              <a:rPr lang="en-US" sz="1200" smtClean="0">
                <a:hlinkClick r:id="rId26" tooltip="6in4"/>
              </a:rPr>
              <a:t>6in4</a:t>
            </a:r>
            <a:r>
              <a:rPr lang="en-US" sz="1200" smtClean="0"/>
              <a:t>; </a:t>
            </a:r>
            <a:r>
              <a:rPr lang="en-US" sz="1200" smtClean="0">
                <a:hlinkClick r:id="rId27" tooltip="Teredo tunneling"/>
              </a:rPr>
              <a:t>Teredo</a:t>
            </a:r>
            <a:r>
              <a:rPr lang="en-US" sz="120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28" tooltip="Anything In Anything"/>
              </a:rPr>
              <a:t>Anything In Anything</a:t>
            </a:r>
            <a:r>
              <a:rPr lang="en-US" sz="1200" smtClean="0"/>
              <a:t> (AYIYA; e.g. IPv6 over UDP over IPv4, IPv4 over IPv6, etc.)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>
                <a:hlinkClick r:id="rId29" tooltip="Stream (computer)"/>
              </a:rPr>
              <a:t>Stream</a:t>
            </a:r>
            <a:r>
              <a:rPr lang="en-US" sz="1400" smtClean="0"/>
              <a:t>-based: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30" tooltip="Transport Layer Security"/>
              </a:rPr>
              <a:t>TLS</a:t>
            </a:r>
            <a:r>
              <a:rPr lang="en-US" sz="120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31" tooltip="Secure Shell"/>
              </a:rPr>
              <a:t>SSH</a:t>
            </a:r>
            <a:r>
              <a:rPr lang="en-US" sz="120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32" tooltip="SOCKS"/>
              </a:rPr>
              <a:t>SOCKS</a:t>
            </a:r>
            <a:r>
              <a:rPr lang="en-US" sz="120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>
                <a:hlinkClick r:id="rId33" tooltip="HTTP"/>
              </a:rPr>
              <a:t>HTTP</a:t>
            </a:r>
            <a:r>
              <a:rPr lang="en-US" sz="1200" smtClean="0"/>
              <a:t> CONNECT command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/>
              <a:t>Various Circuit-level proxy protocols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000" smtClean="0"/>
              <a:t>MS Proxy server's Winsock Redirection Protocol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000" smtClean="0">
                <a:hlinkClick r:id="rId34" tooltip="WinGate (computing)"/>
              </a:rPr>
              <a:t>WinGate</a:t>
            </a:r>
            <a:r>
              <a:rPr lang="en-US" sz="1000" smtClean="0"/>
              <a:t> Winsock Redirection Service. </a:t>
            </a:r>
          </a:p>
          <a:p>
            <a:pPr eaLnBrk="1" hangingPunct="1">
              <a:lnSpc>
                <a:spcPct val="80000"/>
              </a:lnSpc>
            </a:pPr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Business Case for Using VPN</a:t>
            </a:r>
            <a:br>
              <a:rPr lang="en-US" sz="4000" b="1" smtClean="0"/>
            </a:br>
            <a:endParaRPr lang="en-US" sz="4000" b="1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Business Case for VPN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Attractions of VPNs to enterprises include: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Shared facilities may be cheaper than traditional routed networks over dedicated facilities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especially in capital expenditure ($$$$$)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Can rapidly link enterprise offices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Also small-and-home-office and mobile workers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Allow customization of security and quality of service as needed for specific applications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Especially when provider-provisioned on shared infrastructure, can scale to meet sudden demands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Reduce operational expenditure ($$$$$)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Outsourcing support and facilities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Business Case for VPN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Distributing VPNs to homes, telecommuters, and small offices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May put access to sensitive information in facilities not as well protected as more traditional facilities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VPNs need to be designed and operated with well-thought-out security policies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Organizations using VPNs must have clear security rules supported by top management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When access goes beyond traditional office facilities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Security must be maintained as transparently as possible to end users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Especially where there are no professional administrators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Business Case for VPN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Example to handle Sensitive Data:</a:t>
            </a:r>
          </a:p>
          <a:p>
            <a:pPr lvl="1" eaLnBrk="1" hangingPunct="1"/>
            <a:r>
              <a:rPr lang="en-US" sz="2400" dirty="0" smtClean="0"/>
              <a:t>Arrange for an employee's home to have </a:t>
            </a:r>
            <a:r>
              <a:rPr lang="en-US" sz="2400" b="1" i="1" dirty="0" smtClean="0"/>
              <a:t>two</a:t>
            </a:r>
            <a:r>
              <a:rPr lang="en-US" sz="2400" dirty="0" smtClean="0"/>
              <a:t> separate WAN connections:</a:t>
            </a:r>
          </a:p>
          <a:p>
            <a:pPr lvl="2" eaLnBrk="1" hangingPunct="1"/>
            <a:r>
              <a:rPr lang="en-US" sz="2000" dirty="0" smtClean="0"/>
              <a:t>One for working on that employer's sensitive data</a:t>
            </a:r>
          </a:p>
          <a:p>
            <a:pPr lvl="2" eaLnBrk="1" hangingPunct="1"/>
            <a:r>
              <a:rPr lang="en-US" sz="2000" dirty="0" smtClean="0"/>
              <a:t>One for all other uses (private use)</a:t>
            </a:r>
          </a:p>
          <a:p>
            <a:pPr lvl="1" eaLnBrk="1" hangingPunct="1"/>
            <a:r>
              <a:rPr lang="en-US" sz="2400" dirty="0" smtClean="0"/>
              <a:t>Bringing up the secure VPN cuts off all other Internet connectivity</a:t>
            </a:r>
          </a:p>
          <a:p>
            <a:pPr lvl="2" eaLnBrk="1" hangingPunct="1"/>
            <a:r>
              <a:rPr lang="en-US" sz="2000" dirty="0" smtClean="0"/>
              <a:t>Only secure communications into the enterprise allowed</a:t>
            </a:r>
          </a:p>
          <a:p>
            <a:pPr lvl="2" eaLnBrk="1" hangingPunct="1"/>
            <a:r>
              <a:rPr lang="en-US" sz="2000" dirty="0" smtClean="0"/>
              <a:t>Internet access is still possible</a:t>
            </a:r>
          </a:p>
          <a:p>
            <a:pPr lvl="3" eaLnBrk="1" hangingPunct="1"/>
            <a:r>
              <a:rPr lang="en-US" sz="1600" dirty="0" smtClean="0"/>
              <a:t>Will go through enterprise access rather than that of the local 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Business Case for VPN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Where a company or individual has legal obligations to keep information confidential, there may be legal problems, even criminal ones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HIPAA regulations in the U.S. with regard to health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General European Union data privacy regulations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Apply to even marketing and billing information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Extend to those who share that data elsewhere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VPN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Virtual private network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Categorizing </a:t>
            </a:r>
            <a:r>
              <a:rPr lang="en-US" sz="4000" b="1" dirty="0" smtClean="0"/>
              <a:t>VPNs:</a:t>
            </a:r>
            <a:br>
              <a:rPr lang="en-US" sz="4000" b="1" dirty="0" smtClean="0"/>
            </a:br>
            <a:r>
              <a:rPr lang="en-US" sz="4000" b="1" dirty="0" smtClean="0"/>
              <a:t>User </a:t>
            </a:r>
            <a:r>
              <a:rPr lang="en-US" sz="4000" b="1" dirty="0" smtClean="0"/>
              <a:t>Administrative Relationships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Categorizing VPNs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IETF has categorized a variety of VPNs</a:t>
            </a:r>
          </a:p>
          <a:p>
            <a:pPr lvl="1" eaLnBrk="1" hangingPunct="1"/>
            <a:r>
              <a:rPr lang="en-US" dirty="0" smtClean="0"/>
              <a:t>Other organizations may have definitions also:</a:t>
            </a:r>
          </a:p>
          <a:p>
            <a:pPr lvl="2" eaLnBrk="1" hangingPunct="1"/>
            <a:r>
              <a:rPr lang="en-US" dirty="0" smtClean="0"/>
              <a:t>Institute of Electrical and Electronics Engineers (IEEE) Project 802, Workgroup 802.1 (architecture)</a:t>
            </a:r>
          </a:p>
          <a:p>
            <a:pPr lvl="2" eaLnBrk="1" hangingPunct="1"/>
            <a:r>
              <a:rPr lang="en-US" dirty="0" smtClean="0"/>
              <a:t>Virtual LANs (VLAN)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Categorizing VPNs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2"/>
            <a:ext cx="8421688" cy="4611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Originally, network nodes within a single enterprise were interconnected with Wide Area Network (WAN) links from a telecommunications service provider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With the advent of LANs, enterprises could interconnect their nodes with links that they owned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Original WANs used dedicated lines and layer 2 multiplexed services such as Frame Relay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IP-based layer 3 networks became common interconnection media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ARPANET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Internet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Military IP networks (NIPRNET,SIPRNET,JWICS, etc.)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VPNs began to be defined over IP networks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Military networks may themselves be implemented as VPNs on common transmission equipment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With separate encryption and perhaps routers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Categorizing VPNs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Distinguish among different kinds of IP VPN interconnecting the nodes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Based on the administrative relationships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Not the technology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Once the relationships are defined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Different technologies could be 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Depending on requirements: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Security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Quality of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Categorizing VPNs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840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Intranet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An enterprise interconnected set of nodes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u="sng" dirty="0" smtClean="0"/>
              <a:t>All under its administrative control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Through an IP network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Extranet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Interconnected nodes </a:t>
            </a:r>
            <a:r>
              <a:rPr lang="en-US" sz="1800" u="sng" dirty="0" smtClean="0"/>
              <a:t>under multiple administrative authorities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Hidden from the public Internet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Both intranets and extranets: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Could be managed by a user organization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Service could be obtained as a contracted offering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Usually customized, from an IP service provider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For an IP service provider: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User organization contracted for layer 3 services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Like it had contracted for layer 1 services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Dedicated lines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Multiplexed layer 2 services such as frame relay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Categorizing VPNs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IETF </a:t>
            </a:r>
            <a:r>
              <a:rPr lang="en-US" sz="2800" dirty="0"/>
              <a:t>distinguishes between </a:t>
            </a:r>
            <a:r>
              <a:rPr lang="en-US" sz="2800" dirty="0" smtClean="0"/>
              <a:t>VPN parts:</a:t>
            </a:r>
            <a:endParaRPr lang="en-US" sz="2800" dirty="0"/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Provider-provisioned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Customer-provisioned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Conventional WAN services can be provided by an interconnected set of providers</a:t>
            </a:r>
          </a:p>
          <a:p>
            <a:pPr lvl="1" eaLnBrk="1" hangingPunct="1"/>
            <a:r>
              <a:rPr lang="en-US" sz="2400" dirty="0" smtClean="0"/>
              <a:t>Provider-provisioned VPNs (PPVPNs) can be provided by a single service provider that presents a common point of contact to the user organization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VPNs and Routing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VPNs and Routing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Tunneling protocols can be used in a point-to-point topology that would generally not be considered a VPN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VPN is accepted to support arbitrary and changing sets of network nodes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Most router implementations support software-defined tunnel interface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Customer-provisioned VPNs are often simply a set of tunnels over which conventional routing protocols run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PPVPNs need to support the coexistence of multiple VPNs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Hidden from one another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Operated by the same service provider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Building Blocks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Depending on whether the PPVPN is layer 2 or layer 3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 building blocks may be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L2 only (hardware/NIC addressing, e.g. MACs)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L3 only (network/IP addressing)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Combinations of the two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MPLS functionality blurs the L2-L3 identity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(Multi-Protocol Layer Switching)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Basic Blocks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u="sng" dirty="0" smtClean="0"/>
              <a:t>C</a:t>
            </a:r>
            <a:r>
              <a:rPr lang="en-US" sz="2400" dirty="0" smtClean="0"/>
              <a:t>ustomer </a:t>
            </a:r>
            <a:r>
              <a:rPr lang="en-US" sz="2400" u="sng" dirty="0" smtClean="0"/>
              <a:t>E</a:t>
            </a:r>
            <a:r>
              <a:rPr lang="en-US" sz="2400" dirty="0" smtClean="0"/>
              <a:t>dge Device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u="sng" dirty="0" smtClean="0"/>
              <a:t>P</a:t>
            </a:r>
            <a:r>
              <a:rPr lang="en-US" sz="2400" dirty="0" smtClean="0"/>
              <a:t>rovider </a:t>
            </a:r>
            <a:r>
              <a:rPr lang="en-US" sz="2400" u="sng" dirty="0" smtClean="0"/>
              <a:t>E</a:t>
            </a:r>
            <a:r>
              <a:rPr lang="en-US" sz="2400" dirty="0" smtClean="0"/>
              <a:t>dge Device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u="sng" dirty="0" smtClean="0"/>
              <a:t>P</a:t>
            </a:r>
            <a:r>
              <a:rPr lang="en-US" sz="2400" dirty="0" smtClean="0"/>
              <a:t>rovider Device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Customer Edge Device </a:t>
            </a:r>
            <a:br>
              <a:rPr lang="en-US" b="1" dirty="0" smtClean="0"/>
            </a:br>
            <a:r>
              <a:rPr lang="en-US" sz="2800" b="1" dirty="0" smtClean="0"/>
              <a:t>(CE)</a:t>
            </a:r>
            <a:endParaRPr lang="en-US" b="1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CE</a:t>
            </a:r>
            <a:r>
              <a:rPr lang="en-US" dirty="0" smtClean="0"/>
              <a:t> is a device that provides access to the PPVPN service</a:t>
            </a:r>
          </a:p>
          <a:p>
            <a:pPr lvl="1" eaLnBrk="1" hangingPunct="1"/>
            <a:r>
              <a:rPr lang="en-US" dirty="0" smtClean="0"/>
              <a:t>Physically at the customer premises</a:t>
            </a:r>
          </a:p>
          <a:p>
            <a:pPr eaLnBrk="1" hangingPunct="1"/>
            <a:r>
              <a:rPr lang="en-US" dirty="0" smtClean="0"/>
              <a:t>Some implementations treat it purely as a demarcation point between provider and customer responsibility</a:t>
            </a:r>
          </a:p>
          <a:p>
            <a:pPr lvl="1" eaLnBrk="1" hangingPunct="1"/>
            <a:r>
              <a:rPr lang="en-US" dirty="0" smtClean="0"/>
              <a:t>Others allow it to be a customer-configurable device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VPN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Provider Edge Device </a:t>
            </a:r>
            <a:br>
              <a:rPr lang="en-US" b="1" dirty="0" smtClean="0"/>
            </a:br>
            <a:r>
              <a:rPr lang="en-US" sz="2800" b="1" dirty="0" smtClean="0"/>
              <a:t>(PE)</a:t>
            </a:r>
            <a:endParaRPr lang="en-US" b="1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PE</a:t>
            </a:r>
            <a:r>
              <a:rPr lang="en-US" dirty="0" smtClean="0"/>
              <a:t> is a device or set of devices which supplies the provider's view of the customer site</a:t>
            </a:r>
          </a:p>
          <a:p>
            <a:pPr lvl="1" eaLnBrk="1" hangingPunct="1"/>
            <a:r>
              <a:rPr lang="en-US" dirty="0" smtClean="0"/>
              <a:t>At the edge of the provider network</a:t>
            </a:r>
          </a:p>
          <a:p>
            <a:pPr eaLnBrk="1" hangingPunct="1"/>
            <a:r>
              <a:rPr lang="en-US" dirty="0" smtClean="0"/>
              <a:t>PEs are aware of the VPNs that connect through them</a:t>
            </a:r>
          </a:p>
          <a:p>
            <a:pPr lvl="1" eaLnBrk="1" hangingPunct="1"/>
            <a:r>
              <a:rPr lang="en-US" dirty="0" smtClean="0"/>
              <a:t>Do maintain VPN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Provider Device </a:t>
            </a:r>
            <a:br>
              <a:rPr lang="en-US" b="1" dirty="0" smtClean="0"/>
            </a:br>
            <a:r>
              <a:rPr lang="en-US" sz="2800" b="1" dirty="0" smtClean="0"/>
              <a:t>(P)</a:t>
            </a:r>
            <a:endParaRPr lang="en-US" b="1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</a:t>
            </a:r>
            <a:r>
              <a:rPr lang="en-US" sz="2400" b="1" dirty="0" smtClean="0"/>
              <a:t>P Device</a:t>
            </a:r>
            <a:r>
              <a:rPr lang="en-US" sz="2400" dirty="0" smtClean="0"/>
              <a:t> does not directly interface to any customer endpoint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Inside the provider's core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Might be used to provide routing for many provider-operated tunnels that belong to different customers' PPVPNs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 device is a key part of implementing PPVPNs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It is not itself VPN-aware and does not maintain VPN state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Principal role is allowing the service provider to scale its PPVPN offerings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For example, by acting as an aggregation point for multiple PEs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P-to-P connections are often high-capacity optical links between major locations of provider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User-Visible PPVPN Services</a:t>
            </a:r>
            <a:br>
              <a:rPr lang="en-US" sz="4000" b="1" smtClean="0"/>
            </a:br>
            <a:r>
              <a:rPr lang="en-US" sz="2000" smtClean="0"/>
              <a:t>(Provider Provisioned VPN)</a:t>
            </a:r>
            <a:endParaRPr lang="en-US" sz="4000" smtClean="0"/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VPN currently considered active in the IETF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OSI – Quick Reminder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4038600" cy="4530725"/>
          </a:xfrm>
        </p:spPr>
        <p:txBody>
          <a:bodyPr/>
          <a:lstStyle/>
          <a:p>
            <a:pPr eaLnBrk="1" hangingPunct="1"/>
            <a:r>
              <a:rPr lang="en-US" sz="2400" dirty="0" smtClean="0"/>
              <a:t>OSI Model</a:t>
            </a:r>
          </a:p>
          <a:p>
            <a:pPr lvl="1" eaLnBrk="1" hangingPunct="1"/>
            <a:r>
              <a:rPr lang="en-US" sz="2000" dirty="0" smtClean="0"/>
              <a:t>Open Systems Interconnection</a:t>
            </a:r>
          </a:p>
          <a:p>
            <a:pPr lvl="1" eaLnBrk="1" hangingPunct="1"/>
            <a:r>
              <a:rPr lang="en-US" sz="2000" dirty="0" smtClean="0"/>
              <a:t>7 layers to define communications</a:t>
            </a:r>
          </a:p>
          <a:p>
            <a:pPr lvl="1" eaLnBrk="1" hangingPunct="1"/>
            <a:r>
              <a:rPr lang="en-US" sz="2000" dirty="0" smtClean="0"/>
              <a:t>We need only be concerned with the first 4 or 5 layers at the infrastructure level</a:t>
            </a:r>
          </a:p>
        </p:txBody>
      </p:sp>
      <p:pic>
        <p:nvPicPr>
          <p:cNvPr id="9220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24400" y="1828800"/>
            <a:ext cx="4038600" cy="4530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Layer 1 Services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764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Virtual Private Wire (VPWS) and Virtual Private Line Services (VPLS)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Provider does not offer a full routed or bridged network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Components from which the customer can build customer-administered networks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VPWS are point-to-point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VPLS can be point-to-multipoint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Can be Layer 1 emulated circuits with no data link 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Customer determines the overall customer VPN service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Can involve routing, bridging, or host network element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Acronym collision between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Virtual Private Line Service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Virtual Private LAN Service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Context should make it clear which is meant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Layer 1 virtual private line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Layer 2 virtual private LAN</a:t>
            </a:r>
            <a:endParaRPr 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Layer 2 Services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840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Virtual LAN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Layer 2 technique that allows for the coexistence of multiple LAN broadcast domains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Interconnected via trunks using the </a:t>
            </a:r>
            <a:r>
              <a:rPr lang="en-US" dirty="0" smtClean="0">
                <a:hlinkClick r:id="rId2" tooltip="IEEE 802.1Q"/>
              </a:rPr>
              <a:t>IEEE 802.1Q</a:t>
            </a:r>
            <a:r>
              <a:rPr lang="en-US" dirty="0" smtClean="0"/>
              <a:t> </a:t>
            </a:r>
            <a:r>
              <a:rPr lang="en-US" dirty="0" err="1" smtClean="0"/>
              <a:t>trunking</a:t>
            </a:r>
            <a:r>
              <a:rPr lang="en-US" dirty="0" smtClean="0"/>
              <a:t> protocol.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Other </a:t>
            </a:r>
            <a:r>
              <a:rPr lang="en-US" dirty="0" err="1" smtClean="0"/>
              <a:t>trunking</a:t>
            </a:r>
            <a:r>
              <a:rPr lang="en-US" dirty="0" smtClean="0"/>
              <a:t> protocols have been used but are obsolete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Inter-Switch Link (ISL)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IEEE 802.10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ATM LAN Emulation (LANE)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Layer 2 Services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840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Virtual Private LAN Service (VPLS)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VLANs allow multiple tagged LANs to share common </a:t>
            </a:r>
            <a:r>
              <a:rPr lang="en-US" sz="2400" dirty="0" err="1" smtClean="0"/>
              <a:t>trunking</a:t>
            </a:r>
            <a:r>
              <a:rPr lang="en-US" sz="2400" dirty="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Frequently are composed only of customer-owned facilities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Layer 1 technology that supports emulation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point-to-point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point-to-multipoint topologies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VPLS is a Layer 2 PPVPN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Emulates the full functionality of a traditional LAN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From the user standpoint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Makes it possible to interconnect several LAN segments over a packet-switched or optical provider core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Makes the remote LAN segments behave as one single LAN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Provider network emulates a learning bridge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May optionally include VLAN service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</a:pP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Layer 2 Services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840287"/>
          </a:xfrm>
        </p:spPr>
        <p:txBody>
          <a:bodyPr/>
          <a:lstStyle/>
          <a:p>
            <a:pPr eaLnBrk="1" hangingPunct="1"/>
            <a:r>
              <a:rPr lang="en-US" sz="2800" b="1" smtClean="0"/>
              <a:t>Pseudo Wire (PW)</a:t>
            </a:r>
          </a:p>
          <a:p>
            <a:pPr lvl="1" eaLnBrk="1" hangingPunct="1"/>
            <a:r>
              <a:rPr lang="en-US" sz="2400" smtClean="0"/>
              <a:t>PW is similar to VPWS</a:t>
            </a:r>
          </a:p>
          <a:p>
            <a:pPr lvl="2" eaLnBrk="1" hangingPunct="1"/>
            <a:r>
              <a:rPr lang="en-US" sz="2000" smtClean="0"/>
              <a:t>Provide different L2 protocols at both ends</a:t>
            </a:r>
          </a:p>
          <a:p>
            <a:pPr lvl="2" eaLnBrk="1" hangingPunct="1"/>
            <a:r>
              <a:rPr lang="en-US" sz="2000" smtClean="0"/>
              <a:t>Interface is a WAN protocol such as </a:t>
            </a:r>
            <a:r>
              <a:rPr lang="en-US" sz="2000" smtClean="0">
                <a:hlinkClick r:id="rId2" tooltip="Asynchronous Transfer Mode"/>
              </a:rPr>
              <a:t>ATM</a:t>
            </a:r>
            <a:r>
              <a:rPr lang="en-US" sz="2000" smtClean="0"/>
              <a:t> or </a:t>
            </a:r>
            <a:r>
              <a:rPr lang="en-US" sz="2000" smtClean="0">
                <a:hlinkClick r:id="rId3" tooltip="Frame Relay"/>
              </a:rPr>
              <a:t>Frame Relay</a:t>
            </a:r>
            <a:endParaRPr lang="en-US" sz="2000" smtClean="0"/>
          </a:p>
          <a:p>
            <a:pPr lvl="2" eaLnBrk="1" hangingPunct="1"/>
            <a:r>
              <a:rPr lang="en-US" sz="2000" smtClean="0"/>
              <a:t>When the goal is to provide the appearance of a LAN contiguous between two or more location</a:t>
            </a:r>
          </a:p>
          <a:p>
            <a:pPr lvl="3" eaLnBrk="1" hangingPunct="1"/>
            <a:r>
              <a:rPr lang="en-US" sz="1800" smtClean="0"/>
              <a:t>Virtual Private LAN service or IPLS would be appropriate</a:t>
            </a:r>
            <a:endParaRPr lang="en-US" sz="1800" b="1" smtClean="0"/>
          </a:p>
          <a:p>
            <a:pPr eaLnBrk="1" hangingPunct="1"/>
            <a:r>
              <a:rPr lang="en-US" sz="2800" b="1" smtClean="0"/>
              <a:t>IP-Only LAN-Like Service (IPLS)</a:t>
            </a:r>
          </a:p>
          <a:p>
            <a:pPr lvl="1" eaLnBrk="1" hangingPunct="1"/>
            <a:r>
              <a:rPr lang="en-US" sz="2400" smtClean="0"/>
              <a:t>A subset of VPLS, the CE devices must have L3 capabilities</a:t>
            </a:r>
          </a:p>
          <a:p>
            <a:pPr lvl="2" eaLnBrk="1" hangingPunct="1"/>
            <a:r>
              <a:rPr lang="en-US" sz="2000" smtClean="0"/>
              <a:t>IPLS presents packets rather than frames</a:t>
            </a:r>
          </a:p>
          <a:p>
            <a:pPr lvl="2" eaLnBrk="1" hangingPunct="1"/>
            <a:r>
              <a:rPr lang="en-US" sz="2000" smtClean="0"/>
              <a:t>May support IPv4 or IPv6</a:t>
            </a:r>
            <a:endParaRPr 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 3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L3 PPVPN Architectures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 one architecture the PE disambiguates duplicate addresses in a single routing instance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BGP/MPLS PPVPN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 the other architecture (virtual router) the PE contains a virtual router instance per VPN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One of the challenges of PPVPNs is that different customers may use the same address space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especially the IPv4 private address space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e.g. both used the 192.168.1.0 address space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provider must be able to disambiguate overlapping addresses in the multiple customers' PPVPNs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 3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2"/>
            <a:ext cx="8269288" cy="4535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Virtual Router PPVPN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 Virtual Router architecture requires no modification to existing routing protocols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By the provisioning of logically independent routing domains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Customer operating a VPN is completely responsible for the address space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In the various MPLS tunnels, the different PPVPNs are disambiguated by their label, but do not need routing distinguishers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Virtual router architectures do not need to disambiguate addresses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PE contains multiple virtual router instances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/>
              <a:t>which belong to one and only one VPN</a:t>
            </a:r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Virtual Private Network</a:t>
            </a:r>
            <a:r>
              <a:rPr lang="en-US" dirty="0" smtClean="0"/>
              <a:t> </a:t>
            </a:r>
            <a:r>
              <a:rPr lang="en-US" sz="2800" dirty="0" smtClean="0"/>
              <a:t>(</a:t>
            </a:r>
            <a:r>
              <a:rPr lang="en-US" sz="2800" b="1" dirty="0" smtClean="0"/>
              <a:t>VPN</a:t>
            </a:r>
            <a:r>
              <a:rPr lang="en-US" sz="2800" dirty="0" smtClean="0"/>
              <a:t>)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Typically operates at the WAN Level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Often across the public internet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Communications network </a:t>
            </a:r>
            <a:r>
              <a:rPr lang="en-US" sz="2800" dirty="0" smtClean="0">
                <a:hlinkClick r:id="rId2" tooltip="Tunneling protocol"/>
              </a:rPr>
              <a:t>tunneled</a:t>
            </a:r>
            <a:r>
              <a:rPr lang="en-US" sz="2800" dirty="0" smtClean="0"/>
              <a:t> through another network and dedicated for a specific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Commonly used for secure communications via the public Internet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VPN need not have explicit security features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Authentication or content encryption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VPNs can be used to separate the traffic of different user communities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Underlying network with strong security features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Categorizing VPN Security Models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VPN Security Models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From the security standpoint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either</a:t>
            </a:r>
            <a:r>
              <a:rPr lang="en-US" sz="2400" dirty="0" smtClean="0"/>
              <a:t> the underlying delivery network is trusted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or</a:t>
            </a:r>
            <a:r>
              <a:rPr lang="en-US" sz="2400" dirty="0" smtClean="0"/>
              <a:t> the VPN must enforce security with mechanisms in the VPN itself</a:t>
            </a:r>
          </a:p>
          <a:p>
            <a:pPr eaLnBrk="1" hangingPunct="1"/>
            <a:r>
              <a:rPr lang="en-US" sz="2800" dirty="0" smtClean="0"/>
              <a:t>Unless the trusted delivery network runs only among physically secure sites</a:t>
            </a:r>
          </a:p>
          <a:p>
            <a:pPr lvl="1" eaLnBrk="1" hangingPunct="1"/>
            <a:r>
              <a:rPr lang="en-US" sz="2400" dirty="0" smtClean="0"/>
              <a:t>Both trusted and secure models need an authentication mechanism for users to gain access to the VPN</a:t>
            </a:r>
            <a:endParaRPr lang="en-US" sz="2400" b="1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VPN Security Models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599"/>
            <a:ext cx="8574088" cy="426720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Some ISPs offer managed VPN service for business customers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Want the security and convenience of a VPN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Prefer not to undertake administering a VPN server themselves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Managed VPNs go beyond PPVPN scope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Contracted security solution that can reach into hosts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Provide remote workers with secure access to their employer's internal network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Other security and management services sometimes included as part of the package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Examples include keeping anti-virus and anti-spyware programs updated on each client's computer</a:t>
            </a:r>
            <a:endParaRPr lang="en-US" sz="2400" b="1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VPN Security Models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840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Authentication before VPN Connection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 known trusted user can be provided with appropriate security privileges to access resources not available to general users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Servers may also need to authenticate themselves to join the VPN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Wide variety of authentication mechanisms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May be implemented in devices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Firewalls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Access gateways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Other devices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May use passwords, biometrics, or cryptographic methods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Strong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Involves using at least two authentication mechanisms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Authentication mechanism may: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Require explicit user action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Be embedded in the VPN client or the workstation</a:t>
            </a:r>
            <a:endParaRPr 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Trusted Delivery Networks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8650288" cy="4840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Trusted VPNs</a:t>
            </a:r>
            <a:r>
              <a:rPr lang="en-US" sz="2400" dirty="0" smtClean="0"/>
              <a:t> do not use cryptographic tunneling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Rely on the security of a single provider's network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Elaboration of traditional network and system administration work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Sometimes referred to APNs - </a:t>
            </a:r>
            <a:r>
              <a:rPr lang="en-US" sz="1800" i="1" dirty="0" smtClean="0"/>
              <a:t>Actual Private Networks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Multi-Protocol Label Switching (MPLS)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Often used to overlay VPNs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Often with quality of service control over a trusted delivery network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Layer 2 Tunneling Protocol (L2TP)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Standards-based replacement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Compromise taking the good features from each, for two proprietary VPN protocols: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Cisco's Layer 2 Forwarding (L2F)  (now obsolete)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Microsoft's Point-to-Point Tunneling Protocol (PPTP)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mechanisms in the VPN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8402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To achieve privacy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/>
              <a:t>Secure VPNs</a:t>
            </a:r>
            <a:r>
              <a:rPr lang="en-US" sz="2400" dirty="0" smtClean="0"/>
              <a:t> use cryptographic tunneling protocols to provide: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Intended confidentiality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600" dirty="0" smtClean="0"/>
              <a:t>blocking snooping and Packet sniffing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Sender authentication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600" dirty="0" smtClean="0"/>
              <a:t>blocking identity spoofing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Message integrity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600" dirty="0" smtClean="0"/>
              <a:t>blocking message alteration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One gets secure communications over unsecured networks when the proper techniques are: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Chosen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Implemented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mechanisms in the VPN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216539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Secure VPN protocols include the following: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err="1" smtClean="0"/>
              <a:t>IPsec</a:t>
            </a:r>
            <a:r>
              <a:rPr lang="en-US" sz="1800" dirty="0" smtClean="0"/>
              <a:t> (IP security)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 commonly used over IPv4, and an obligatory part of IPv6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SSL/TLS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Used either for tunneling the entire network stack or for securing web proxy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SSL is a framework more often associated with e-commerce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200" dirty="0" smtClean="0"/>
              <a:t>Has been built-upon by a number of vendors to provide remote access VPN capabilities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err="1" smtClean="0"/>
              <a:t>OpenVPN</a:t>
            </a:r>
            <a:endParaRPr lang="en-US" sz="18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Variation of SSL-based VPN that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Capable of running over UDP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VPN Quarantine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Client machine at the end of a VPN could be a threat and a source of attack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No connection with VPN design and is usually left to system administration efforts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Solutions available that provide VPN Quarantine services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200" dirty="0" smtClean="0"/>
              <a:t>Run end point checks on the remote client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200" dirty="0" smtClean="0"/>
              <a:t>Client is kept in a quarantine zone until healthy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Virtual Private Network</a:t>
            </a:r>
            <a:r>
              <a:rPr lang="en-US" dirty="0" smtClean="0"/>
              <a:t> </a:t>
            </a:r>
            <a:r>
              <a:rPr lang="en-US" sz="2400" dirty="0" smtClean="0"/>
              <a:t>(</a:t>
            </a:r>
            <a:r>
              <a:rPr lang="en-US" sz="2400" b="1" dirty="0" smtClean="0"/>
              <a:t>VPN</a:t>
            </a:r>
            <a:r>
              <a:rPr lang="en-US" sz="2400" dirty="0" smtClean="0"/>
              <a:t>)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VPNs may have different priorities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Best-effort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 defined </a:t>
            </a:r>
            <a:r>
              <a:rPr lang="en-US" sz="2000" dirty="0" smtClean="0">
                <a:hlinkClick r:id="rId2" tooltip="Service Level Agreement"/>
              </a:rPr>
              <a:t>Service Level Agreement</a:t>
            </a:r>
            <a:r>
              <a:rPr lang="en-US" sz="2000" dirty="0" smtClean="0"/>
              <a:t> (SLA)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Whatever is important between the VPN customer and the VPN service provider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Generally, a VPN has a topology more complex than point-to-point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distinguishing characteristic of VPNs: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Based </a:t>
            </a:r>
            <a:r>
              <a:rPr lang="en-US" sz="2000" dirty="0"/>
              <a:t>on Administrative </a:t>
            </a:r>
            <a:r>
              <a:rPr lang="en-US" sz="2000" dirty="0" smtClean="0"/>
              <a:t>relationships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Not on security or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Overlay other network(s)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Provides a functionality that is meaningful to a user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Concepts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Tunneling</a:t>
            </a:r>
          </a:p>
          <a:p>
            <a:pPr algn="l" eaLnBrk="1" hangingPunct="1"/>
            <a:r>
              <a:rPr lang="en-US" sz="2000" smtClean="0">
                <a:hlinkClick r:id="rId2"/>
              </a:rPr>
              <a:t>http://en.wikipedia.org/wiki/Tunneling_protocol</a:t>
            </a:r>
            <a:r>
              <a:rPr lang="en-US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Tunneling protocol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 eaLnBrk="1" hangingPunct="1"/>
            <a:r>
              <a:rPr lang="en-US" b="1" dirty="0" smtClean="0"/>
              <a:t>Tunneling protocol: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/>
              <a:t>A network protocol which encapsulates a </a:t>
            </a:r>
            <a:r>
              <a:rPr lang="en-US" i="1" dirty="0" smtClean="0"/>
              <a:t>payload protocol</a:t>
            </a:r>
            <a:endParaRPr lang="en-US" dirty="0" smtClean="0"/>
          </a:p>
          <a:p>
            <a:pPr lvl="1" eaLnBrk="1" hangingPunct="1"/>
            <a:r>
              <a:rPr lang="en-US" dirty="0" smtClean="0"/>
              <a:t>Reasons to tunnel include:</a:t>
            </a:r>
          </a:p>
          <a:p>
            <a:pPr lvl="2" eaLnBrk="1" hangingPunct="1"/>
            <a:r>
              <a:rPr lang="en-US" dirty="0" smtClean="0"/>
              <a:t>Carry a payload over an</a:t>
            </a:r>
            <a:r>
              <a:rPr lang="en-US" i="1" dirty="0" smtClean="0"/>
              <a:t> </a:t>
            </a:r>
            <a:r>
              <a:rPr lang="en-US" b="1" i="1" dirty="0" smtClean="0"/>
              <a:t>incompatible</a:t>
            </a:r>
            <a:r>
              <a:rPr lang="en-US" i="1" dirty="0" smtClean="0"/>
              <a:t> </a:t>
            </a:r>
            <a:r>
              <a:rPr lang="en-US" dirty="0" smtClean="0"/>
              <a:t>delivery network</a:t>
            </a:r>
          </a:p>
          <a:p>
            <a:pPr lvl="2" eaLnBrk="1" hangingPunct="1"/>
            <a:r>
              <a:rPr lang="en-US" dirty="0" smtClean="0"/>
              <a:t>Provide a </a:t>
            </a:r>
            <a:r>
              <a:rPr lang="en-US" b="1" i="1" dirty="0" smtClean="0"/>
              <a:t>secure</a:t>
            </a:r>
            <a:r>
              <a:rPr lang="en-US" dirty="0" smtClean="0"/>
              <a:t> path through an </a:t>
            </a:r>
            <a:r>
              <a:rPr lang="en-US" dirty="0" err="1" smtClean="0"/>
              <a:t>untrusted</a:t>
            </a:r>
            <a:r>
              <a:rPr lang="en-US" dirty="0" smtClean="0"/>
              <a:t>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Tunneling protocol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Tunneling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Does not always fit a layered protocol model such as those of OSI or TCP/IP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To understand a particular protocol stack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Both the payload and delivery protocol sets must be understood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Note: Protocol encapsulation that is carried out by conventional layered protocols </a:t>
            </a:r>
            <a:r>
              <a:rPr lang="en-US" sz="2800" b="1" i="1" dirty="0" smtClean="0"/>
              <a:t>is not </a:t>
            </a:r>
            <a:r>
              <a:rPr lang="en-US" sz="2800" dirty="0" smtClean="0"/>
              <a:t>considered tunneling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E.g. HTTP over TCP over IP over PPP over a V.92 modem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Tunneling protocol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IP payload might believe it sees a data link layer delivery when it is carried inside the Layer 2 Tunneling Protocol (L2TP)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Appears to the payload mechanism as a protocol of the data link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L2TP, however, actually runs over the transport layer using User Datagram Protocol (UDP) over IP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IP in the delivery protocol could run over any data link protocol from IEEE 802.2 over IEEE 802.3 (i.e., standards-based Ethernet) to the Point-to-Point Protocol (PPP) over a dialup modem link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CLUDESESSION" val="True"/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1399</TotalTime>
  <Words>2685</Words>
  <Application>Microsoft Office PowerPoint</Application>
  <PresentationFormat>On-screen Show (4:3)</PresentationFormat>
  <Paragraphs>371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Tahoma</vt:lpstr>
      <vt:lpstr>Wingdings</vt:lpstr>
      <vt:lpstr>Blends</vt:lpstr>
      <vt:lpstr>VPN</vt:lpstr>
      <vt:lpstr>VPN</vt:lpstr>
      <vt:lpstr>VPN</vt:lpstr>
      <vt:lpstr>Virtual Private Network (VPN)</vt:lpstr>
      <vt:lpstr>Virtual Private Network (VPN)</vt:lpstr>
      <vt:lpstr>Concepts</vt:lpstr>
      <vt:lpstr>Tunneling protocol</vt:lpstr>
      <vt:lpstr>Tunneling protocol</vt:lpstr>
      <vt:lpstr>Tunneling protocol</vt:lpstr>
      <vt:lpstr>Tunneling protocol</vt:lpstr>
      <vt:lpstr>SSH tunneling</vt:lpstr>
      <vt:lpstr>Tunneling to circumvent firewall policy</vt:lpstr>
      <vt:lpstr>Tunneling to circumvent firewall policy</vt:lpstr>
      <vt:lpstr>Common tunneling protocols</vt:lpstr>
      <vt:lpstr>Business Case for Using VPN </vt:lpstr>
      <vt:lpstr>Business Case for VPN</vt:lpstr>
      <vt:lpstr>Business Case for VPN</vt:lpstr>
      <vt:lpstr>Business Case for VPN</vt:lpstr>
      <vt:lpstr>Business Case for VPN</vt:lpstr>
      <vt:lpstr>Categorizing VPNs: User Administrative Relationships</vt:lpstr>
      <vt:lpstr>Categorizing VPNs</vt:lpstr>
      <vt:lpstr>Categorizing VPNs</vt:lpstr>
      <vt:lpstr>Categorizing VPNs</vt:lpstr>
      <vt:lpstr>Categorizing VPNs</vt:lpstr>
      <vt:lpstr>Categorizing VPNs</vt:lpstr>
      <vt:lpstr>VPNs and Routing</vt:lpstr>
      <vt:lpstr>VPNs and Routing</vt:lpstr>
      <vt:lpstr>Building Blocks</vt:lpstr>
      <vt:lpstr>Customer Edge Device  (CE)</vt:lpstr>
      <vt:lpstr>Provider Edge Device  (PE)</vt:lpstr>
      <vt:lpstr>Provider Device  (P)</vt:lpstr>
      <vt:lpstr>User-Visible PPVPN Services (Provider Provisioned VPN)</vt:lpstr>
      <vt:lpstr>OSI – Quick Reminder</vt:lpstr>
      <vt:lpstr>Layer 1 Services</vt:lpstr>
      <vt:lpstr>Layer 2 Services</vt:lpstr>
      <vt:lpstr>Layer 2 Services</vt:lpstr>
      <vt:lpstr>Layer 2 Services</vt:lpstr>
      <vt:lpstr>Layer 3</vt:lpstr>
      <vt:lpstr>Layer 3</vt:lpstr>
      <vt:lpstr>Categorizing VPN Security Models</vt:lpstr>
      <vt:lpstr>VPN Security Models</vt:lpstr>
      <vt:lpstr>VPN Security Models</vt:lpstr>
      <vt:lpstr>VPN Security Models</vt:lpstr>
      <vt:lpstr>Trusted Delivery Networks</vt:lpstr>
      <vt:lpstr>Security mechanisms in the VPN</vt:lpstr>
      <vt:lpstr>Security mechanisms in the VPN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70</cp:revision>
  <cp:lastPrinted>1601-01-01T00:00:00Z</cp:lastPrinted>
  <dcterms:created xsi:type="dcterms:W3CDTF">1601-01-01T00:00:00Z</dcterms:created>
  <dcterms:modified xsi:type="dcterms:W3CDTF">2016-04-18T17:21:47Z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