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49" r:id="rId3"/>
    <p:sldId id="258" r:id="rId4"/>
    <p:sldId id="257" r:id="rId5"/>
    <p:sldId id="259" r:id="rId6"/>
    <p:sldId id="260" r:id="rId7"/>
    <p:sldId id="304" r:id="rId8"/>
    <p:sldId id="305" r:id="rId9"/>
    <p:sldId id="306" r:id="rId10"/>
    <p:sldId id="307" r:id="rId11"/>
    <p:sldId id="261" r:id="rId12"/>
    <p:sldId id="262" r:id="rId13"/>
    <p:sldId id="263" r:id="rId14"/>
    <p:sldId id="264" r:id="rId15"/>
    <p:sldId id="308" r:id="rId16"/>
    <p:sldId id="351" r:id="rId17"/>
    <p:sldId id="265" r:id="rId18"/>
    <p:sldId id="309" r:id="rId19"/>
    <p:sldId id="266" r:id="rId20"/>
    <p:sldId id="267" r:id="rId21"/>
    <p:sldId id="268" r:id="rId22"/>
    <p:sldId id="269" r:id="rId23"/>
    <p:sldId id="271" r:id="rId24"/>
    <p:sldId id="310" r:id="rId25"/>
    <p:sldId id="272" r:id="rId26"/>
    <p:sldId id="273" r:id="rId27"/>
    <p:sldId id="274" r:id="rId28"/>
    <p:sldId id="321" r:id="rId29"/>
    <p:sldId id="311" r:id="rId30"/>
    <p:sldId id="312" r:id="rId31"/>
    <p:sldId id="276" r:id="rId32"/>
    <p:sldId id="277" r:id="rId33"/>
    <p:sldId id="313" r:id="rId34"/>
    <p:sldId id="314" r:id="rId35"/>
    <p:sldId id="352" r:id="rId36"/>
    <p:sldId id="278" r:id="rId37"/>
    <p:sldId id="315" r:id="rId38"/>
    <p:sldId id="280" r:id="rId39"/>
    <p:sldId id="281" r:id="rId40"/>
    <p:sldId id="345" r:id="rId41"/>
    <p:sldId id="350" r:id="rId42"/>
    <p:sldId id="342" r:id="rId43"/>
    <p:sldId id="341" r:id="rId44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66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F699A-39BC-48F1-94F6-7FD7E8D78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3922-A054-4BC2-AAC5-C0E0EA8C5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84043-76A4-44C9-98CD-9069211CA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9D1C9-27EE-4EAA-9CBF-B0FD39BA0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BC273-EA22-4FAC-8C04-89431AE8E3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11B3D-3FFC-4E20-8F4A-55689A460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3447-0001-408A-9697-A70C15FA0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C1F21-825A-4FD2-AF4B-E6F9C9EEB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A2A24-99D2-48EE-8CFD-997504F07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F7280-57DD-4711-B0BD-E867FE964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04790-6B6B-4640-BDFC-CC5D7C360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8BD30-B9E2-41F1-829C-0C083FBA6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DC572-FFCE-4F8D-8C54-2103DE5C0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24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4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61BC273-EA22-4FAC-8C04-89431AE8E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ple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oad_balancer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eb_servers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ERN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5.xml"/><Relationship Id="rId6" Type="http://schemas.openxmlformats.org/officeDocument/2006/relationships/image" Target="../media/image3.jpeg"/><Relationship Id="rId5" Type="http://schemas.openxmlformats.org/officeDocument/2006/relationships/hyperlink" Target="http://en.wikipedia.org/wiki/NeXTSTEP" TargetMode="External"/><Relationship Id="rId4" Type="http://schemas.openxmlformats.org/officeDocument/2006/relationships/hyperlink" Target="http://en.wikipedia.org/wiki/WorldWideWeb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orld_Wide_Web_Consortiu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ategory:Web_server_softwar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netcraft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Relationship Id="rId4" Type="http://schemas.openxmlformats.org/officeDocument/2006/relationships/hyperlink" Target="http://survey.netcraft.com/Report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4.emf"/><Relationship Id="rId2" Type="http://schemas.openxmlformats.org/officeDocument/2006/relationships/tags" Target="../tags/tag4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4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netcraft.com/archives/web_server_survey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Servers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Additional Available Features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5030787"/>
          </a:xfrm>
        </p:spPr>
        <p:txBody>
          <a:bodyPr/>
          <a:lstStyle/>
          <a:p>
            <a:pPr eaLnBrk="1" hangingPunct="1"/>
            <a:r>
              <a:rPr lang="en-US" b="1" smtClean="0"/>
              <a:t>Virtual hosting</a:t>
            </a:r>
          </a:p>
          <a:p>
            <a:pPr lvl="1" eaLnBrk="1" hangingPunct="1"/>
            <a:r>
              <a:rPr lang="en-US" smtClean="0"/>
              <a:t>Serve many web sites using one IP address</a:t>
            </a:r>
          </a:p>
          <a:p>
            <a:pPr eaLnBrk="1" hangingPunct="1"/>
            <a:r>
              <a:rPr lang="en-US" b="1" smtClean="0"/>
              <a:t>Large file support</a:t>
            </a:r>
          </a:p>
          <a:p>
            <a:pPr lvl="1" eaLnBrk="1" hangingPunct="1"/>
            <a:r>
              <a:rPr lang="en-US" smtClean="0"/>
              <a:t>Serve files greater than 2 GB</a:t>
            </a:r>
          </a:p>
          <a:p>
            <a:pPr lvl="2" eaLnBrk="1" hangingPunct="1"/>
            <a:r>
              <a:rPr lang="en-US" smtClean="0"/>
              <a:t>Typical 32 bit OS restriction</a:t>
            </a:r>
          </a:p>
          <a:p>
            <a:pPr eaLnBrk="1" hangingPunct="1"/>
            <a:r>
              <a:rPr lang="en-US" b="1" smtClean="0"/>
              <a:t>Bandwidth throttling</a:t>
            </a:r>
          </a:p>
          <a:p>
            <a:pPr lvl="1" eaLnBrk="1" hangingPunct="1"/>
            <a:r>
              <a:rPr lang="en-US" smtClean="0"/>
              <a:t>Limit the speed of responses</a:t>
            </a:r>
          </a:p>
          <a:p>
            <a:pPr lvl="2" eaLnBrk="1" hangingPunct="1"/>
            <a:r>
              <a:rPr lang="en-US" smtClean="0"/>
              <a:t>Do not saturate the network</a:t>
            </a:r>
          </a:p>
          <a:p>
            <a:pPr lvl="2" eaLnBrk="1" hangingPunct="1"/>
            <a:r>
              <a:rPr lang="en-US" smtClean="0"/>
              <a:t>Able to serve more clients</a:t>
            </a:r>
          </a:p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Origin of the returned content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Where does the requested material come from?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Content Origin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573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b="1" dirty="0" smtClean="0"/>
              <a:t>Origin</a:t>
            </a:r>
            <a:r>
              <a:rPr lang="en-US" sz="2500" dirty="0" smtClean="0"/>
              <a:t> of the returned </a:t>
            </a:r>
            <a:r>
              <a:rPr lang="en-US" sz="2500" b="1" dirty="0" smtClean="0"/>
              <a:t>content</a:t>
            </a:r>
            <a:r>
              <a:rPr lang="en-US" sz="2500" dirty="0" smtClean="0"/>
              <a:t> may be: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b="1" dirty="0" smtClean="0"/>
              <a:t>Static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Pre-existing data file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Content changes only if manually edited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Contents loaded on request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b="1" dirty="0" smtClean="0"/>
              <a:t>Dynamic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Content generated by another program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Script (programming language)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Creates/retrieves the requested information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b="1" dirty="0" smtClean="0"/>
              <a:t>Static</a:t>
            </a:r>
            <a:r>
              <a:rPr lang="en-US" sz="2500" dirty="0" smtClean="0"/>
              <a:t> content is usually delivered much faster than </a:t>
            </a:r>
            <a:r>
              <a:rPr lang="en-US" sz="2500" b="1" dirty="0" smtClean="0"/>
              <a:t>dynamic</a:t>
            </a:r>
            <a:r>
              <a:rPr lang="en-US" sz="2500" dirty="0" smtClean="0"/>
              <a:t> content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2 to 100 times</a:t>
            </a:r>
            <a:endParaRPr lang="en-US" sz="21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Especially if the latter involves data pulled from a database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Path translation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does it find it?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Path translation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7212"/>
            <a:ext cx="7540625" cy="45735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600" dirty="0" smtClean="0"/>
              <a:t>Web servers map the path component of a Uniform Resource Locator (</a:t>
            </a:r>
            <a:r>
              <a:rPr lang="en-US" sz="2600" b="1" dirty="0" smtClean="0"/>
              <a:t>URL</a:t>
            </a:r>
            <a:r>
              <a:rPr lang="en-US" sz="2600" dirty="0" smtClean="0"/>
              <a:t>) into:</a:t>
            </a:r>
          </a:p>
          <a:p>
            <a:pPr lvl="1" eaLnBrk="1" hangingPunct="1"/>
            <a:r>
              <a:rPr lang="en-US" sz="2200" dirty="0" smtClean="0"/>
              <a:t>Local file system resource</a:t>
            </a:r>
          </a:p>
          <a:p>
            <a:pPr lvl="2" eaLnBrk="1" hangingPunct="1"/>
            <a:r>
              <a:rPr lang="en-US" sz="1900" dirty="0" smtClean="0"/>
              <a:t>Static requests</a:t>
            </a:r>
          </a:p>
          <a:p>
            <a:pPr lvl="1" eaLnBrk="1" hangingPunct="1"/>
            <a:r>
              <a:rPr lang="en-US" sz="2200" dirty="0" smtClean="0"/>
              <a:t>Internal or external program name</a:t>
            </a:r>
          </a:p>
          <a:p>
            <a:pPr lvl="2" eaLnBrk="1" hangingPunct="1"/>
            <a:r>
              <a:rPr lang="en-US" sz="1900" dirty="0" smtClean="0"/>
              <a:t>Dynamic requests</a:t>
            </a:r>
          </a:p>
          <a:p>
            <a:pPr eaLnBrk="1" hangingPunct="1"/>
            <a:r>
              <a:rPr lang="en-US" sz="2600" dirty="0" smtClean="0"/>
              <a:t>For a </a:t>
            </a:r>
            <a:r>
              <a:rPr lang="en-US" sz="2600" i="1" dirty="0" smtClean="0"/>
              <a:t>static request</a:t>
            </a:r>
            <a:r>
              <a:rPr lang="en-US" sz="2600" dirty="0" smtClean="0"/>
              <a:t> the URL path specified by the client is relative to the </a:t>
            </a:r>
            <a:r>
              <a:rPr lang="en-US" sz="2600" b="1" dirty="0" smtClean="0"/>
              <a:t>Web server's root </a:t>
            </a:r>
            <a:r>
              <a:rPr lang="en-US" sz="2600" dirty="0" smtClean="0"/>
              <a:t>directory</a:t>
            </a:r>
          </a:p>
          <a:p>
            <a:pPr lvl="1" eaLnBrk="1" hangingPunct="1"/>
            <a:r>
              <a:rPr lang="en-US" sz="2200" dirty="0" smtClean="0"/>
              <a:t>This is not the same as the computers root directory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536575"/>
          </a:xfrm>
        </p:spPr>
        <p:txBody>
          <a:bodyPr/>
          <a:lstStyle/>
          <a:p>
            <a:pPr eaLnBrk="1" hangingPunct="1"/>
            <a:r>
              <a:rPr lang="en-US" b="1" dirty="0" smtClean="0"/>
              <a:t>Path translation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Consider the following URL requested by a client Web Browser: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http://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www.example.com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</a:rPr>
              <a:t>/path/file.html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Client's Web browser translates 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Where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>
                <a:solidFill>
                  <a:srgbClr val="FF0000"/>
                </a:solidFill>
              </a:rPr>
              <a:t>http://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050" dirty="0" smtClean="0"/>
              <a:t>Use the HTTP protocol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i="1" dirty="0" smtClean="0">
                <a:solidFill>
                  <a:srgbClr val="00B050"/>
                </a:solidFill>
              </a:rPr>
              <a:t>www.example.com</a:t>
            </a:r>
            <a:r>
              <a:rPr lang="en-US" sz="1400" dirty="0" smtClean="0"/>
              <a:t>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050" dirty="0" smtClean="0"/>
              <a:t>The Web server to connect to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050" dirty="0" smtClean="0"/>
              <a:t>This is translated to an IP address by DNS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050" dirty="0" smtClean="0"/>
              <a:t>Sent to 93:184.216.119</a:t>
            </a:r>
            <a:r>
              <a:rPr lang="en-US" sz="1050" dirty="0" smtClean="0">
                <a:solidFill>
                  <a:srgbClr val="FF0000"/>
                </a:solidFill>
              </a:rPr>
              <a:t>:80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050" dirty="0" smtClean="0">
                <a:solidFill>
                  <a:srgbClr val="FF0000"/>
                </a:solidFill>
              </a:rPr>
              <a:t>Note port 80 is usually implicit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</a:rPr>
              <a:t>/path/file.html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050" dirty="0" smtClean="0"/>
              <a:t>The resource to access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Generates the following HTTP 1.1 request sent to the IP address: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dirty="0" smtClean="0">
                <a:latin typeface="Courier New" pitchFamily="49" charset="0"/>
              </a:rPr>
              <a:t>GET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</a:rPr>
              <a:t> /path/file.html </a:t>
            </a:r>
            <a:r>
              <a:rPr lang="en-US" sz="1600" b="1" dirty="0" smtClean="0">
                <a:latin typeface="Courier New" pitchFamily="49" charset="0"/>
              </a:rPr>
              <a:t>HTTP/1.1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br>
              <a:rPr lang="en-US" sz="1600" b="1" dirty="0" smtClean="0">
                <a:solidFill>
                  <a:srgbClr val="0070C0"/>
                </a:solidFill>
                <a:latin typeface="Courier New" pitchFamily="49" charset="0"/>
              </a:rPr>
            </a:b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</a:rPr>
              <a:t>Host: www.example.com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536575"/>
          </a:xfrm>
        </p:spPr>
        <p:txBody>
          <a:bodyPr/>
          <a:lstStyle/>
          <a:p>
            <a:pPr eaLnBrk="1" hangingPunct="1"/>
            <a:r>
              <a:rPr lang="en-US" b="1" dirty="0" smtClean="0"/>
              <a:t>Path translation 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610600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Web server host (</a:t>
            </a:r>
            <a:r>
              <a:rPr lang="en-US" sz="2400" i="1" dirty="0" smtClean="0">
                <a:solidFill>
                  <a:srgbClr val="92D050"/>
                </a:solidFill>
                <a:hlinkClick r:id="rId3"/>
              </a:rPr>
              <a:t>www.example.com</a:t>
            </a:r>
            <a:r>
              <a:rPr lang="en-US" sz="2400" i="1" dirty="0" smtClean="0"/>
              <a:t>)</a:t>
            </a:r>
            <a:endParaRPr lang="en-US" sz="18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Sees the request is for port 80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Sends request to the Web Server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Appends the given</a:t>
            </a:r>
            <a:r>
              <a:rPr lang="en-US" sz="1600" i="1" dirty="0" smtClean="0"/>
              <a:t> path/file</a:t>
            </a:r>
            <a:r>
              <a:rPr lang="en-US" sz="1600" dirty="0" smtClean="0"/>
              <a:t> to the path of the servers </a:t>
            </a:r>
            <a:r>
              <a:rPr lang="en-US" sz="1600" i="1" dirty="0" smtClean="0">
                <a:solidFill>
                  <a:srgbClr val="FF0000"/>
                </a:solidFill>
              </a:rPr>
              <a:t>Web root directory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Linux Apache typical roots: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300" dirty="0" smtClean="0">
                <a:solidFill>
                  <a:srgbClr val="FF0000"/>
                </a:solidFill>
              </a:rPr>
              <a:t>/</a:t>
            </a:r>
            <a:r>
              <a:rPr lang="en-US" sz="1300" dirty="0" err="1" smtClean="0">
                <a:solidFill>
                  <a:srgbClr val="FF0000"/>
                </a:solidFill>
              </a:rPr>
              <a:t>var</a:t>
            </a:r>
            <a:r>
              <a:rPr lang="en-US" sz="1300" dirty="0" smtClean="0">
                <a:solidFill>
                  <a:srgbClr val="FF0000"/>
                </a:solidFill>
              </a:rPr>
              <a:t>/www/</a:t>
            </a:r>
            <a:r>
              <a:rPr lang="en-US" sz="1300" dirty="0" err="1" smtClean="0">
                <a:solidFill>
                  <a:srgbClr val="FF0000"/>
                </a:solidFill>
              </a:rPr>
              <a:t>htdocs</a:t>
            </a:r>
            <a:endParaRPr lang="en-US" sz="1300" dirty="0" smtClean="0">
              <a:solidFill>
                <a:srgbClr val="FF0000"/>
              </a:solidFill>
            </a:endParaRPr>
          </a:p>
          <a:p>
            <a:pPr lvl="3" eaLnBrk="1" hangingPunct="1">
              <a:lnSpc>
                <a:spcPct val="90000"/>
              </a:lnSpc>
            </a:pPr>
            <a:r>
              <a:rPr lang="en-US" sz="1300" dirty="0" smtClean="0">
                <a:solidFill>
                  <a:srgbClr val="FF0000"/>
                </a:solidFill>
              </a:rPr>
              <a:t>/</a:t>
            </a:r>
            <a:r>
              <a:rPr lang="en-US" sz="1300" dirty="0" err="1" smtClean="0">
                <a:solidFill>
                  <a:srgbClr val="FF0000"/>
                </a:solidFill>
              </a:rPr>
              <a:t>var</a:t>
            </a:r>
            <a:r>
              <a:rPr lang="en-US" sz="1300" dirty="0" smtClean="0">
                <a:solidFill>
                  <a:srgbClr val="FF0000"/>
                </a:solidFill>
              </a:rPr>
              <a:t>/www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300" dirty="0" smtClean="0">
                <a:solidFill>
                  <a:srgbClr val="FF0000"/>
                </a:solidFill>
              </a:rPr>
              <a:t>/</a:t>
            </a:r>
            <a:r>
              <a:rPr lang="en-US" sz="1300" dirty="0" err="1" smtClean="0">
                <a:solidFill>
                  <a:srgbClr val="FF0000"/>
                </a:solidFill>
              </a:rPr>
              <a:t>var</a:t>
            </a:r>
            <a:r>
              <a:rPr lang="en-US" sz="1300" dirty="0" smtClean="0">
                <a:solidFill>
                  <a:srgbClr val="FF0000"/>
                </a:solidFill>
              </a:rPr>
              <a:t>/www/html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Result would then be the local file system resource: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/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var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/www/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htdocs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</a:rPr>
              <a:t>/path/file.html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/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</a:rPr>
              <a:t>var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/www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</a:rPr>
              <a:t>/path/file.html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endParaRPr lang="en-US" sz="1400" dirty="0">
              <a:solidFill>
                <a:srgbClr val="0070C0"/>
              </a:solidFill>
            </a:endParaRPr>
          </a:p>
          <a:p>
            <a:pPr lvl="3" eaLnBrk="1" hangingPunct="1">
              <a:lnSpc>
                <a:spcPct val="90000"/>
              </a:lnSpc>
            </a:pP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/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</a:rPr>
              <a:t>var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</a:rPr>
              <a:t>/www/html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</a:rPr>
              <a:t>/path/file.html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Web server: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Retrieves the file, if it exists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Processes it by the Web servers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Sends a response to the client's web browser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Response: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Describes the content of the returned data/file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Contains the data requested –or-  a response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372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Performance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Performance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924799" cy="4725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Web servers must: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 smtClean="0">
                <a:solidFill>
                  <a:srgbClr val="FF0000"/>
                </a:solidFill>
              </a:rPr>
              <a:t>Serve requests quickly!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From more than one TCP/IP connection at a time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Some main key performance parameters are: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dirty="0" smtClean="0"/>
              <a:t>number of requests</a:t>
            </a:r>
            <a:r>
              <a:rPr lang="en-US" sz="2000" dirty="0" smtClean="0"/>
              <a:t> per second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depends on the type of request, 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dirty="0" smtClean="0"/>
              <a:t>latency response time</a:t>
            </a:r>
            <a:r>
              <a:rPr lang="en-US" sz="2000" dirty="0" smtClean="0"/>
              <a:t> in milliseconds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for each new connection or request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dirty="0" smtClean="0"/>
              <a:t>throughput</a:t>
            </a:r>
            <a:r>
              <a:rPr lang="en-US" sz="2000" dirty="0" smtClean="0"/>
              <a:t> in bytes per second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Depends 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File size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Content cached or not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Available network bandwidth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dirty="0" smtClean="0"/>
              <a:t>concurrency </a:t>
            </a:r>
            <a:r>
              <a:rPr lang="en-US" sz="2000" b="1" dirty="0"/>
              <a:t>level</a:t>
            </a:r>
            <a:endParaRPr lang="en-US" sz="2000" dirty="0"/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How </a:t>
            </a:r>
            <a:r>
              <a:rPr lang="en-US" sz="1700" dirty="0"/>
              <a:t>does a server respond to multiple client requests</a:t>
            </a:r>
          </a:p>
          <a:p>
            <a:pPr lvl="1" eaLnBrk="1" hangingPunct="1">
              <a:lnSpc>
                <a:spcPct val="80000"/>
              </a:lnSpc>
            </a:pPr>
            <a:endParaRPr lang="en-US" sz="21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Performance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7213"/>
            <a:ext cx="7540625" cy="4497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Measured under: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Varying load of clients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Varying requests per client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Performance parameters may vary noticeably depending on the number of active connections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Specific server model used to implement a </a:t>
            </a:r>
            <a:r>
              <a:rPr lang="en-US" sz="2400" i="1" dirty="0" smtClean="0"/>
              <a:t>web server program</a:t>
            </a:r>
            <a:r>
              <a:rPr lang="en-US" sz="2400" dirty="0" smtClean="0"/>
              <a:t> can bias the </a:t>
            </a:r>
            <a:r>
              <a:rPr lang="en-US" sz="2400" i="1" dirty="0" smtClean="0"/>
              <a:t>performance</a:t>
            </a:r>
            <a:r>
              <a:rPr lang="en-US" sz="2400" dirty="0" smtClean="0"/>
              <a:t> and </a:t>
            </a:r>
            <a:r>
              <a:rPr lang="en-US" sz="2400" i="1" dirty="0" smtClean="0"/>
              <a:t>scalability</a:t>
            </a:r>
            <a:r>
              <a:rPr lang="en-US" sz="2400" dirty="0" smtClean="0"/>
              <a:t> level that can be reached under heavy load or when using high end hardware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many CPUs, disks, etc.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371600" y="274637"/>
            <a:ext cx="6399212" cy="1143000"/>
          </a:xfrm>
        </p:spPr>
        <p:txBody>
          <a:bodyPr/>
          <a:lstStyle/>
          <a:p>
            <a:r>
              <a:rPr lang="en-US" dirty="0" smtClean="0"/>
              <a:t>Pre-lecture Survey: </a:t>
            </a:r>
            <a:br>
              <a:rPr lang="en-US" dirty="0" smtClean="0"/>
            </a:br>
            <a:r>
              <a:rPr lang="en-US" dirty="0" smtClean="0"/>
              <a:t>What is the #1 web server: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8200" y="1905000"/>
            <a:ext cx="4800600" cy="41148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Apache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Google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MS IIS HTTP server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err="1" smtClean="0"/>
              <a:t>nginx</a:t>
            </a:r>
            <a:endParaRPr lang="en-US" sz="3200" dirty="0" smtClean="0"/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Sun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Other 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5845757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89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Load limits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Load limits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848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Web servers have load limits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Can be set in a configuration file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Can handle only a limited number of concurrent client connections per IP address (and IP ports)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Usually between 2 and 60,000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Default between 500 and 1,000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Can serve only a certain maximum number of requests per second depending on: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Settings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HTTP request type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Content origin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300" dirty="0" smtClean="0"/>
              <a:t>Static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300" dirty="0" smtClean="0"/>
              <a:t>Dynamic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Served content cached or not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Hardware and software limits of the native OS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web server near or over its limits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Becomes overloaded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Unresponsive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Overload causes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Overload causes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sample daily graph of a web server's load, indicating a spike in the load early in the day.</a:t>
            </a:r>
            <a:endParaRPr lang="en-US" smtClean="0"/>
          </a:p>
        </p:txBody>
      </p:sp>
      <p:pic>
        <p:nvPicPr>
          <p:cNvPr id="23556" name="Picture 5" descr="Cacti_load_average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00200" y="3409728"/>
            <a:ext cx="7145518" cy="3219672"/>
          </a:xfr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Overload causes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924800" cy="50307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Web servers may be overloaded because of: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Too much legitimate web traffic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Thousands or even millions of clients hitting the web site in a short interval of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err="1" smtClean="0"/>
              <a:t>DDoS</a:t>
            </a:r>
            <a:r>
              <a:rPr lang="en-US" sz="1600" dirty="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Distributed Denial of Service attacks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100" dirty="0" smtClean="0"/>
              <a:t>Coordinated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Computer worms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Abnormal traffic because of millions of infected computers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100" dirty="0" smtClean="0"/>
              <a:t>Not coordinated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XSS viruses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Millions of infected browsers and/or web servers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Internet web robots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Traffic not filtered / limited on large web sites with very few resources (bandwidth, etc.)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Internet (network) slowdowns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Client requests are served more slowly and the number of connections increases so much that server limits are reached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/>
              <a:t>Web servers (computers) partial unavailability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Required / urgent maintenance or upgrade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HW or SW failures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Back-end (i.e. DB) failures, etc.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Remaining web servers get too much traffic and they become overloaded</a:t>
            </a:r>
            <a:endParaRPr lang="en-US" sz="15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Overload symptoms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Overload symptoms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7213"/>
            <a:ext cx="754062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Symptoms of an overloaded web server include: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Requests are served with (possibly long) delays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from 1 second to a few hundred seconds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500, 502, 503, 504 HTTP errors returned to clients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Sometimes also unrelated 404 error or even 408 error may be returned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TCP connections are refused or reset (interrupted) before any content is sent to clients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In very rare cases, only partial contents are sent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This behavior may well be considered a bug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500" dirty="0" smtClean="0"/>
              <a:t>Even if it stems from unavailable system resources</a:t>
            </a:r>
          </a:p>
          <a:p>
            <a:pPr eaLnBrk="1" hangingPunct="1">
              <a:lnSpc>
                <a:spcPct val="90000"/>
              </a:lnSpc>
            </a:pPr>
            <a:endParaRPr lang="en-US" sz="21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Anti-overload techniques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Anti-overload techniques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153400" cy="525779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000" dirty="0" smtClean="0"/>
              <a:t>To partially overcome load limits and to prevent overload use techniques like:</a:t>
            </a:r>
          </a:p>
          <a:p>
            <a:pPr lvl="1" eaLnBrk="1" hangingPunct="1"/>
            <a:r>
              <a:rPr lang="en-US" sz="1800" dirty="0" smtClean="0"/>
              <a:t>Managing network traffic by using: </a:t>
            </a:r>
          </a:p>
          <a:p>
            <a:pPr lvl="2" eaLnBrk="1" hangingPunct="1"/>
            <a:r>
              <a:rPr lang="en-US" sz="1800" b="1" dirty="0" smtClean="0"/>
              <a:t>Firewalls</a:t>
            </a:r>
          </a:p>
          <a:p>
            <a:pPr lvl="3" eaLnBrk="1" hangingPunct="1"/>
            <a:r>
              <a:rPr lang="en-US" sz="1500" dirty="0" smtClean="0"/>
              <a:t>Block unwanted traffic</a:t>
            </a:r>
          </a:p>
          <a:p>
            <a:pPr lvl="4" eaLnBrk="1" hangingPunct="1"/>
            <a:r>
              <a:rPr lang="en-US" sz="1500" dirty="0" smtClean="0"/>
              <a:t>Bad IP sources </a:t>
            </a:r>
          </a:p>
          <a:p>
            <a:pPr lvl="4" eaLnBrk="1" hangingPunct="1"/>
            <a:r>
              <a:rPr lang="en-US" sz="1500" dirty="0" smtClean="0"/>
              <a:t>Bad patterns</a:t>
            </a:r>
          </a:p>
          <a:p>
            <a:pPr lvl="2" eaLnBrk="1" hangingPunct="1"/>
            <a:r>
              <a:rPr lang="en-US" sz="1800" b="1" dirty="0" smtClean="0"/>
              <a:t>HTTP traffic managers</a:t>
            </a:r>
          </a:p>
          <a:p>
            <a:pPr lvl="3" eaLnBrk="1" hangingPunct="1"/>
            <a:r>
              <a:rPr lang="en-US" sz="1500" dirty="0" smtClean="0"/>
              <a:t>Drop, redirect or rewrite requests having bad HTTP patterns</a:t>
            </a:r>
          </a:p>
          <a:p>
            <a:pPr lvl="2" eaLnBrk="1" hangingPunct="1"/>
            <a:r>
              <a:rPr lang="en-US" sz="1800" b="1" dirty="0" smtClean="0"/>
              <a:t>Bandwidth management</a:t>
            </a:r>
            <a:r>
              <a:rPr lang="en-US" sz="1800" dirty="0" smtClean="0"/>
              <a:t> and </a:t>
            </a:r>
            <a:r>
              <a:rPr lang="en-US" sz="1800" b="1" dirty="0" smtClean="0"/>
              <a:t>traffic shaping</a:t>
            </a:r>
          </a:p>
          <a:p>
            <a:pPr lvl="3" eaLnBrk="1" hangingPunct="1"/>
            <a:r>
              <a:rPr lang="en-US" sz="1500" dirty="0" smtClean="0"/>
              <a:t>Smooth down peaks in network usage</a:t>
            </a:r>
          </a:p>
          <a:p>
            <a:pPr lvl="1" eaLnBrk="1" hangingPunct="1"/>
            <a:r>
              <a:rPr lang="en-US" sz="1800" dirty="0" smtClean="0"/>
              <a:t>Deploying </a:t>
            </a:r>
            <a:r>
              <a:rPr lang="en-US" sz="1800" b="1" dirty="0" smtClean="0"/>
              <a:t>web cache</a:t>
            </a:r>
            <a:r>
              <a:rPr lang="en-US" sz="1800" dirty="0" smtClean="0"/>
              <a:t> techniques </a:t>
            </a:r>
          </a:p>
          <a:p>
            <a:pPr lvl="1" eaLnBrk="1" hangingPunct="1"/>
            <a:r>
              <a:rPr lang="en-US" sz="1800" dirty="0" smtClean="0"/>
              <a:t>Use </a:t>
            </a:r>
            <a:r>
              <a:rPr lang="en-US" sz="1800" b="1" dirty="0" smtClean="0"/>
              <a:t>different domains</a:t>
            </a:r>
            <a:r>
              <a:rPr lang="en-US" sz="1800" dirty="0" smtClean="0"/>
              <a:t> to serve different content (static and dynamic) by separate Web servers, i.e.: </a:t>
            </a:r>
          </a:p>
          <a:p>
            <a:pPr lvl="2" eaLnBrk="1" hangingPunct="1"/>
            <a:r>
              <a:rPr lang="en-US" sz="1800" dirty="0" smtClean="0"/>
              <a:t>http://images.example.com </a:t>
            </a:r>
          </a:p>
          <a:p>
            <a:pPr lvl="3" eaLnBrk="1" hangingPunct="1"/>
            <a:r>
              <a:rPr lang="en-US" sz="1500" dirty="0" smtClean="0"/>
              <a:t>Serves static images</a:t>
            </a:r>
          </a:p>
          <a:p>
            <a:pPr lvl="2" eaLnBrk="1" hangingPunct="1"/>
            <a:r>
              <a:rPr lang="en-US" sz="1800" dirty="0" smtClean="0"/>
              <a:t>http://www.example.com</a:t>
            </a:r>
          </a:p>
          <a:p>
            <a:pPr lvl="3" eaLnBrk="1" hangingPunct="1"/>
            <a:r>
              <a:rPr lang="en-US" sz="1500" dirty="0" smtClean="0"/>
              <a:t>Serves dynamic data requests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Anti-overload techniques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8229600" cy="4802187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Techniques continued:</a:t>
            </a:r>
          </a:p>
          <a:p>
            <a:pPr lvl="1" eaLnBrk="1" hangingPunct="1"/>
            <a:r>
              <a:rPr lang="en-US" sz="2000" dirty="0" smtClean="0"/>
              <a:t>Use different domain names and/or computers to separate big files from small/medium files</a:t>
            </a:r>
          </a:p>
          <a:p>
            <a:pPr lvl="2" eaLnBrk="1" hangingPunct="1"/>
            <a:r>
              <a:rPr lang="en-US" sz="1900" dirty="0" smtClean="0"/>
              <a:t>Be able to fully cache small and medium sized files</a:t>
            </a:r>
          </a:p>
          <a:p>
            <a:pPr lvl="2" eaLnBrk="1" hangingPunct="1"/>
            <a:r>
              <a:rPr lang="en-US" sz="1900" dirty="0" smtClean="0"/>
              <a:t>Efficiently serve big or huge (over 10 - 1000 MB) files by using different settings</a:t>
            </a:r>
          </a:p>
          <a:p>
            <a:pPr lvl="1" eaLnBrk="1" hangingPunct="1"/>
            <a:r>
              <a:rPr lang="en-US" sz="2000" dirty="0" smtClean="0"/>
              <a:t>Using many Web servers (programs) per computer</a:t>
            </a:r>
          </a:p>
          <a:p>
            <a:pPr lvl="2" eaLnBrk="1" hangingPunct="1"/>
            <a:r>
              <a:rPr lang="en-US" sz="1900" dirty="0" smtClean="0"/>
              <a:t>Each bound to its own network card and IP address </a:t>
            </a:r>
          </a:p>
          <a:p>
            <a:pPr lvl="1" eaLnBrk="1" hangingPunct="1"/>
            <a:r>
              <a:rPr lang="en-US" sz="2000" dirty="0" smtClean="0"/>
              <a:t>Use many Web servers that are grouped together</a:t>
            </a:r>
          </a:p>
          <a:p>
            <a:pPr lvl="2" eaLnBrk="1" hangingPunct="1"/>
            <a:r>
              <a:rPr lang="en-US" sz="1900" dirty="0" smtClean="0"/>
              <a:t>Act or are seen as one big Web server</a:t>
            </a:r>
          </a:p>
          <a:p>
            <a:pPr lvl="2" eaLnBrk="1" hangingPunct="1"/>
            <a:r>
              <a:rPr lang="en-US" sz="1900" dirty="0" smtClean="0"/>
              <a:t>See </a:t>
            </a:r>
            <a:r>
              <a:rPr lang="en-US" sz="1900" b="1" dirty="0" smtClean="0">
                <a:hlinkClick r:id="rId3" tooltip="Load balancer"/>
              </a:rPr>
              <a:t>Load balancer</a:t>
            </a:r>
            <a:endParaRPr lang="en-US" sz="19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 Overview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500" smtClean="0">
                <a:hlinkClick r:id="rId3"/>
              </a:rPr>
              <a:t>http://en.wikipedia.org/wiki/Web_servers</a:t>
            </a:r>
            <a:r>
              <a:rPr lang="en-US" sz="2500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Anti-overload techniques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693025" cy="4573587"/>
          </a:xfrm>
        </p:spPr>
        <p:txBody>
          <a:bodyPr/>
          <a:lstStyle/>
          <a:p>
            <a:pPr eaLnBrk="1" hangingPunct="1"/>
            <a:r>
              <a:rPr lang="en-US" sz="2700" dirty="0" smtClean="0"/>
              <a:t>Techniques continued:</a:t>
            </a:r>
          </a:p>
          <a:p>
            <a:pPr lvl="1" eaLnBrk="1" hangingPunct="1"/>
            <a:r>
              <a:rPr lang="en-US" sz="2400" dirty="0" smtClean="0"/>
              <a:t>Add more hardware resources</a:t>
            </a:r>
          </a:p>
          <a:p>
            <a:pPr lvl="2" eaLnBrk="1" hangingPunct="1"/>
            <a:r>
              <a:rPr lang="en-US" sz="2100" dirty="0" smtClean="0"/>
              <a:t>RAM, disks, NICs, etc.</a:t>
            </a:r>
          </a:p>
          <a:p>
            <a:pPr lvl="1" eaLnBrk="1" hangingPunct="1"/>
            <a:r>
              <a:rPr lang="en-US" sz="2400" dirty="0" smtClean="0"/>
              <a:t>Tune OS parameters</a:t>
            </a:r>
          </a:p>
          <a:p>
            <a:pPr lvl="2" eaLnBrk="1" hangingPunct="1"/>
            <a:r>
              <a:rPr lang="en-US" sz="2100" dirty="0" smtClean="0"/>
              <a:t>Hardware capabilities</a:t>
            </a:r>
          </a:p>
          <a:p>
            <a:pPr lvl="2" eaLnBrk="1" hangingPunct="1"/>
            <a:r>
              <a:rPr lang="en-US" sz="2100" dirty="0" smtClean="0"/>
              <a:t>Usage</a:t>
            </a:r>
          </a:p>
          <a:p>
            <a:pPr lvl="1" eaLnBrk="1" hangingPunct="1"/>
            <a:r>
              <a:rPr lang="en-US" sz="2400" dirty="0" smtClean="0"/>
              <a:t>Use more efficient computer programs for web servers, etc.</a:t>
            </a:r>
          </a:p>
          <a:p>
            <a:pPr lvl="2" eaLnBrk="1" hangingPunct="1"/>
            <a:r>
              <a:rPr lang="en-US" sz="2100" dirty="0" smtClean="0"/>
              <a:t>nginx</a:t>
            </a:r>
          </a:p>
          <a:p>
            <a:pPr lvl="1" eaLnBrk="1" hangingPunct="1"/>
            <a:r>
              <a:rPr lang="en-US" sz="2400" dirty="0" smtClean="0"/>
              <a:t>Use workarounds</a:t>
            </a:r>
          </a:p>
          <a:p>
            <a:pPr lvl="2" eaLnBrk="1" hangingPunct="1"/>
            <a:r>
              <a:rPr lang="en-US" sz="2100" dirty="0" smtClean="0"/>
              <a:t>Specially if dynamic content is involved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Historical notes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Historical notes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733800"/>
            <a:ext cx="8458200" cy="2971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World's first web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1989 - Tim Berners-Lee proposed to </a:t>
            </a:r>
            <a:r>
              <a:rPr lang="en-US" sz="2000" dirty="0" smtClean="0">
                <a:hlinkClick r:id="rId3" tooltip="CERN"/>
              </a:rPr>
              <a:t>CERN</a:t>
            </a:r>
            <a:r>
              <a:rPr lang="en-US" sz="2000" dirty="0" smtClean="0"/>
              <a:t> a new project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Ease the exchange of information between scientists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Using a hypertext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1990 - Berners-Lee wrote two programs: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Browser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err="1" smtClean="0">
                <a:hlinkClick r:id="rId4" tooltip="WorldWideWeb"/>
              </a:rPr>
              <a:t>WorldWideWeb</a:t>
            </a:r>
            <a:endParaRPr lang="en-US" sz="16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Web server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Ran on </a:t>
            </a:r>
            <a:r>
              <a:rPr lang="en-US" sz="1600" dirty="0" smtClean="0">
                <a:hlinkClick r:id="rId5" tooltip="NeXTSTEP"/>
              </a:rPr>
              <a:t>NeXTSTEP</a:t>
            </a:r>
            <a:endParaRPr lang="en-US" sz="1600" dirty="0" smtClean="0"/>
          </a:p>
        </p:txBody>
      </p:sp>
      <p:pic>
        <p:nvPicPr>
          <p:cNvPr id="6" name="Content Placeholder 5" descr="firstWebServer.jpg"/>
          <p:cNvPicPr>
            <a:picLocks noGrp="1" noChangeAspect="1"/>
          </p:cNvPicPr>
          <p:nvPr>
            <p:ph sz="half" idx="2"/>
          </p:nvPr>
        </p:nvPicPr>
        <p:blipFill>
          <a:blip r:embed="rId6" cstate="print"/>
          <a:stretch>
            <a:fillRect/>
          </a:stretch>
        </p:blipFill>
        <p:spPr>
          <a:xfrm>
            <a:off x="2362200" y="1523999"/>
            <a:ext cx="4484914" cy="2165131"/>
          </a:xfr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Historical notes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4802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First web server in USA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Installed December 12, 1991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Bebo</a:t>
            </a:r>
            <a:r>
              <a:rPr lang="en-US" sz="2000" dirty="0" smtClean="0"/>
              <a:t> White at SLAC 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After returning from a sabbatical at CERN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Between 1991 and 1994: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Simplicity and effectiveness of early technologies used to surf and exchange data through the World Wide Web helped to: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Port them to many different operating systems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Spread their use among lots of different social groups of people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First in scientific organizations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Then in universities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Finally in industry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Historical notes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693025" cy="4802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1994: Tim Berners-Lee constituted the </a:t>
            </a:r>
            <a:r>
              <a:rPr lang="en-US" sz="2800" dirty="0" smtClean="0">
                <a:hlinkClick r:id="rId3" tooltip="World Wide Web Consortium"/>
              </a:rPr>
              <a:t>World Wide Web Consortium</a:t>
            </a:r>
            <a:r>
              <a:rPr lang="en-US" sz="2800" dirty="0" smtClean="0"/>
              <a:t> (W3C)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Regulate the further development of the many technologies in a standardization process: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HTTP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HTML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etc.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Following years saw an exponential growth of the number of web sites and servers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Resume 2/27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1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Software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Software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41148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There are </a:t>
            </a:r>
            <a:r>
              <a:rPr lang="en-US" sz="2600" b="1" dirty="0" smtClean="0"/>
              <a:t>thousands</a:t>
            </a:r>
            <a:r>
              <a:rPr lang="en-US" sz="2600" dirty="0" smtClean="0"/>
              <a:t> of different web server programs available</a:t>
            </a:r>
          </a:p>
          <a:p>
            <a:pPr lvl="1" eaLnBrk="1" hangingPunct="1"/>
            <a:r>
              <a:rPr lang="en-US" sz="2200" dirty="0" smtClean="0"/>
              <a:t>Many specialized for very specific purposes</a:t>
            </a:r>
          </a:p>
          <a:p>
            <a:pPr lvl="1" eaLnBrk="1" hangingPunct="1"/>
            <a:r>
              <a:rPr lang="en-US" sz="2200" dirty="0" smtClean="0"/>
              <a:t>About 50 mainstream</a:t>
            </a:r>
          </a:p>
          <a:p>
            <a:pPr lvl="1" eaLnBrk="1" hangingPunct="1"/>
            <a:r>
              <a:rPr lang="en-US" sz="2200" dirty="0" smtClean="0"/>
              <a:t>The fact that a web server is not very popular does not necessarily mean</a:t>
            </a:r>
          </a:p>
          <a:p>
            <a:pPr lvl="2" eaLnBrk="1" hangingPunct="1"/>
            <a:r>
              <a:rPr lang="en-US" sz="1900" dirty="0" smtClean="0"/>
              <a:t>Lot of bugs</a:t>
            </a:r>
          </a:p>
          <a:p>
            <a:pPr lvl="2" eaLnBrk="1" hangingPunct="1"/>
            <a:r>
              <a:rPr lang="en-US" sz="1900" dirty="0" smtClean="0"/>
              <a:t>Poor performance</a:t>
            </a:r>
          </a:p>
          <a:p>
            <a:pPr eaLnBrk="1" hangingPunct="1"/>
            <a:r>
              <a:rPr lang="en-US" sz="2600" dirty="0" smtClean="0"/>
              <a:t>See </a:t>
            </a:r>
            <a:r>
              <a:rPr lang="en-US" sz="2600" dirty="0" smtClean="0">
                <a:hlinkClick r:id="rId3" tooltip="Category:Web server software"/>
              </a:rPr>
              <a:t>Category:Web server software</a:t>
            </a:r>
            <a:r>
              <a:rPr lang="en-US" sz="2600" dirty="0" smtClean="0"/>
              <a:t> for a longer list of HTTP server programs.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Statistics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Statistics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802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Most popular web servers, used for public web sites, are tracked by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 </a:t>
            </a:r>
            <a:r>
              <a:rPr lang="en-US" sz="2200" dirty="0" smtClean="0">
                <a:hlinkClick r:id="rId3" tooltip="http://news.netcraft.com/archives/web_server_survey.html"/>
              </a:rPr>
              <a:t>Netcraft.com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Details given by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>
                <a:hlinkClick r:id="rId4" tooltip="http://survey.netcraft.com/Reports/"/>
              </a:rPr>
              <a:t>Netcraft Web Server Reports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According to this site: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Apache has been the most popular web server on the Internet since April of 1996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July 2010 Netcraft Web Server Survey: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54.90% web sites on the Internet use Apache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25.87% web sites use IIS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Servers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A </a:t>
            </a:r>
            <a:r>
              <a:rPr lang="en-US" sz="2500" b="1" dirty="0" smtClean="0"/>
              <a:t>web server</a:t>
            </a:r>
            <a:r>
              <a:rPr lang="en-US" sz="2500" dirty="0" smtClean="0"/>
              <a:t> can be 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b="1" dirty="0" smtClean="0"/>
              <a:t>Computer Program </a:t>
            </a:r>
            <a:r>
              <a:rPr lang="en-US" sz="2100" dirty="0" smtClean="0"/>
              <a:t>	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Responsible for accepting HTTP requests from clients (web browsers)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700" dirty="0" smtClean="0"/>
              <a:t>Returns HTTP responses with optional data contents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700" dirty="0" smtClean="0"/>
              <a:t>Usually web pages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700" dirty="0" smtClean="0"/>
              <a:t>HTML documents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700" dirty="0" smtClean="0"/>
              <a:t>Linked objects (images, etc.).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b="1" dirty="0" smtClean="0"/>
              <a:t>Computer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Running a computer program which provides the above functionality </a:t>
            </a:r>
          </a:p>
          <a:p>
            <a:pPr eaLnBrk="1" hangingPunct="1">
              <a:lnSpc>
                <a:spcPct val="90000"/>
              </a:lnSpc>
            </a:pPr>
            <a:endParaRPr lang="en-US" sz="25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0" y="2133600"/>
          <a:ext cx="8382000" cy="3838785"/>
        </p:xfrm>
        <a:graphic>
          <a:graphicData uri="http://schemas.openxmlformats.org/drawingml/2006/table">
            <a:tbl>
              <a:tblPr/>
              <a:tblGrid>
                <a:gridCol w="1397000"/>
                <a:gridCol w="1397000"/>
                <a:gridCol w="1397000"/>
                <a:gridCol w="1397000"/>
                <a:gridCol w="1397000"/>
                <a:gridCol w="1397000"/>
              </a:tblGrid>
              <a:tr h="677895">
                <a:tc>
                  <a:txBody>
                    <a:bodyPr/>
                    <a:lstStyle/>
                    <a:p>
                      <a:r>
                        <a:rPr lang="en-US" sz="1400" b="1" dirty="0"/>
                        <a:t>Developer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September 2010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Percent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October 2010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Percent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Change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2178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Apache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129,782,948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57.12%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135,209,162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58.07%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0.95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2178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Microsoft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54,787,167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24.11%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53,525,841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22.99%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-1.12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2178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Google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15,312,751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6.74%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14,971,028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6.43%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-0.31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2178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nginx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12,779,550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5.62%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14,130,907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6.07%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0.44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2178"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lighttpd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1,818,032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0.80%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1,380,160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0.59%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-0.21</a:t>
                      </a:r>
                    </a:p>
                  </a:txBody>
                  <a:tcPr marL="90311" marR="90311" marT="45156" marB="451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371600" y="274637"/>
            <a:ext cx="6399212" cy="1143000"/>
          </a:xfrm>
        </p:spPr>
        <p:txBody>
          <a:bodyPr/>
          <a:lstStyle/>
          <a:p>
            <a:r>
              <a:rPr lang="en-US" dirty="0" smtClean="0"/>
              <a:t>Post-survey: </a:t>
            </a:r>
            <a:br>
              <a:rPr lang="en-US" dirty="0" smtClean="0"/>
            </a:br>
            <a:r>
              <a:rPr lang="en-US" dirty="0" smtClean="0"/>
              <a:t>What is the #1 web server: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8200" y="1905000"/>
            <a:ext cx="4800600" cy="41148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Apache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Google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MS IIS HTTP server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err="1" smtClean="0"/>
              <a:t>nginx</a:t>
            </a:r>
            <a:endParaRPr lang="en-US" sz="3200" dirty="0" smtClean="0"/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Sun 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20923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13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Concentrated on HTTP servers</a:t>
            </a:r>
          </a:p>
          <a:p>
            <a:pPr eaLnBrk="1" hangingPunct="1"/>
            <a:r>
              <a:rPr lang="en-US" dirty="0" smtClean="0"/>
              <a:t>Apache and IIS are the main web serving tools</a:t>
            </a:r>
          </a:p>
          <a:p>
            <a:pPr lvl="1" eaLnBrk="1" hangingPunct="1"/>
            <a:r>
              <a:rPr lang="en-US" dirty="0" smtClean="0"/>
              <a:t>nginx is rising fast</a:t>
            </a:r>
          </a:p>
          <a:p>
            <a:pPr eaLnBrk="1" hangingPunct="1"/>
            <a:r>
              <a:rPr lang="en-US" dirty="0" smtClean="0"/>
              <a:t>Apache/Microsoft battling</a:t>
            </a:r>
          </a:p>
          <a:p>
            <a:pPr lvl="1" eaLnBrk="1" hangingPunct="1"/>
            <a:r>
              <a:rPr lang="en-US" dirty="0" smtClean="0"/>
              <a:t>Apache currently declining</a:t>
            </a:r>
          </a:p>
          <a:p>
            <a:pPr lvl="1" eaLnBrk="1" hangingPunct="1"/>
            <a:r>
              <a:rPr lang="en-US" smtClean="0"/>
              <a:t>IIS currently up</a:t>
            </a:r>
            <a:endParaRPr lang="en-US" dirty="0" smtClean="0"/>
          </a:p>
          <a:p>
            <a:pPr eaLnBrk="1" hangingPunct="1"/>
            <a:r>
              <a:rPr lang="en-US" dirty="0" smtClean="0"/>
              <a:t>Usage tracked</a:t>
            </a:r>
          </a:p>
          <a:p>
            <a:pPr lvl="1" eaLnBrk="1" hangingPunct="1"/>
            <a:r>
              <a:rPr lang="en-US" sz="2600" dirty="0" smtClean="0"/>
              <a:t> </a:t>
            </a:r>
            <a:r>
              <a:rPr lang="en-US" sz="2600" dirty="0" smtClean="0">
                <a:hlinkClick r:id="rId3" tooltip="http://news.netcraft.com/archives/web_server_survey.html"/>
              </a:rPr>
              <a:t>Netcraft Web Server Survey</a:t>
            </a:r>
            <a:endParaRPr lang="en-US" sz="26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Features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Features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725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b="1" dirty="0" smtClean="0"/>
              <a:t>HTTP</a:t>
            </a:r>
            <a:r>
              <a:rPr lang="en-US" sz="25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Accepts HTTP requests from a client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Provides HTTP responses to the client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Typical “</a:t>
            </a:r>
            <a:r>
              <a:rPr lang="en-US" sz="2000" b="1" dirty="0" smtClean="0"/>
              <a:t>HTML”</a:t>
            </a:r>
            <a:r>
              <a:rPr lang="en-US" sz="2000" dirty="0" smtClean="0"/>
              <a:t> document can be: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File containing HTML statements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Raw text file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Image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Some other type of document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700" dirty="0" smtClean="0"/>
              <a:t>defined by MIME-types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In case of an error in a client request or trying to service the request: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Web server sends an error response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May include custom HTML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May have text messages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700" dirty="0" smtClean="0"/>
              <a:t>Better explain the problem to end user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Features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Logging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Web servers keep detailed information to log files </a:t>
            </a:r>
          </a:p>
          <a:p>
            <a:pPr lvl="2" eaLnBrk="1" hangingPunct="1"/>
            <a:r>
              <a:rPr lang="en-US" dirty="0" smtClean="0"/>
              <a:t>Client requests</a:t>
            </a:r>
          </a:p>
          <a:p>
            <a:pPr lvl="2" eaLnBrk="1" hangingPunct="1"/>
            <a:r>
              <a:rPr lang="en-US" dirty="0" smtClean="0"/>
              <a:t>Server responses</a:t>
            </a:r>
          </a:p>
          <a:p>
            <a:pPr lvl="1" eaLnBrk="1" hangingPunct="1"/>
            <a:r>
              <a:rPr lang="en-US" dirty="0" smtClean="0"/>
              <a:t>Allows the Webmaster to collect data</a:t>
            </a:r>
          </a:p>
          <a:p>
            <a:pPr lvl="2" eaLnBrk="1" hangingPunct="1"/>
            <a:r>
              <a:rPr lang="en-US" dirty="0" smtClean="0"/>
              <a:t>Running log analyzers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Additional Available Features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469187" cy="5030787"/>
          </a:xfrm>
        </p:spPr>
        <p:txBody>
          <a:bodyPr/>
          <a:lstStyle/>
          <a:p>
            <a:pPr eaLnBrk="1" hangingPunct="1"/>
            <a:r>
              <a:rPr lang="en-US" b="1" dirty="0" smtClean="0"/>
              <a:t>Authentication</a:t>
            </a:r>
          </a:p>
          <a:p>
            <a:pPr lvl="1" eaLnBrk="1" hangingPunct="1"/>
            <a:r>
              <a:rPr lang="en-US" dirty="0" smtClean="0"/>
              <a:t>Optional authorization before allowing access to some or all resources</a:t>
            </a:r>
          </a:p>
          <a:p>
            <a:pPr lvl="2" eaLnBrk="1" hangingPunct="1"/>
            <a:r>
              <a:rPr lang="en-US" dirty="0" smtClean="0"/>
              <a:t>Requires a user name and password</a:t>
            </a:r>
          </a:p>
          <a:p>
            <a:pPr eaLnBrk="1" hangingPunct="1"/>
            <a:r>
              <a:rPr lang="en-US" dirty="0" smtClean="0"/>
              <a:t>Handles:</a:t>
            </a:r>
          </a:p>
          <a:p>
            <a:pPr lvl="1" eaLnBrk="1" hangingPunct="1"/>
            <a:r>
              <a:rPr lang="en-US" b="1" dirty="0" smtClean="0"/>
              <a:t>Static content</a:t>
            </a:r>
          </a:p>
          <a:p>
            <a:pPr lvl="1" eaLnBrk="1" hangingPunct="1"/>
            <a:r>
              <a:rPr lang="en-US" b="1" dirty="0" smtClean="0"/>
              <a:t>Dynamic content</a:t>
            </a:r>
            <a:r>
              <a:rPr lang="en-US" dirty="0" smtClean="0"/>
              <a:t> </a:t>
            </a:r>
          </a:p>
          <a:p>
            <a:pPr lvl="2" eaLnBrk="1" hangingPunct="1"/>
            <a:r>
              <a:rPr lang="en-US" dirty="0" smtClean="0"/>
              <a:t>Support one or more related interfaces </a:t>
            </a:r>
          </a:p>
          <a:p>
            <a:pPr lvl="3" eaLnBrk="1" hangingPunct="1"/>
            <a:r>
              <a:rPr lang="en-US" dirty="0" smtClean="0"/>
              <a:t>SSI, CGI, SCGI, </a:t>
            </a:r>
            <a:r>
              <a:rPr lang="en-US" dirty="0" err="1" smtClean="0"/>
              <a:t>FastCGI</a:t>
            </a:r>
            <a:r>
              <a:rPr lang="en-US" dirty="0" smtClean="0"/>
              <a:t>, JSP, PHP, ASP, ASP .NET, Server API such as NSAPI, ISAPI, etc.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Additional Available Features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5030787"/>
          </a:xfrm>
        </p:spPr>
        <p:txBody>
          <a:bodyPr/>
          <a:lstStyle/>
          <a:p>
            <a:pPr eaLnBrk="1" hangingPunct="1"/>
            <a:r>
              <a:rPr lang="en-US" b="1" dirty="0" smtClean="0"/>
              <a:t>HTTPS</a:t>
            </a:r>
            <a:r>
              <a:rPr lang="en-US" dirty="0" smtClean="0"/>
              <a:t> support </a:t>
            </a:r>
          </a:p>
          <a:p>
            <a:pPr lvl="1" eaLnBrk="1" hangingPunct="1"/>
            <a:r>
              <a:rPr lang="en-US" dirty="0" smtClean="0"/>
              <a:t>VIA SSL or TLS</a:t>
            </a:r>
          </a:p>
          <a:p>
            <a:pPr lvl="1" eaLnBrk="1" hangingPunct="1"/>
            <a:r>
              <a:rPr lang="en-US" dirty="0" smtClean="0"/>
              <a:t>Allows secure (encrypted) connections</a:t>
            </a:r>
          </a:p>
          <a:p>
            <a:pPr lvl="2" eaLnBrk="1" hangingPunct="1"/>
            <a:r>
              <a:rPr lang="en-US" dirty="0" smtClean="0"/>
              <a:t>Uses port 443 instead of port 80</a:t>
            </a:r>
          </a:p>
          <a:p>
            <a:pPr eaLnBrk="1" hangingPunct="1"/>
            <a:r>
              <a:rPr lang="en-US" b="1" dirty="0" smtClean="0"/>
              <a:t>Content compression</a:t>
            </a:r>
          </a:p>
          <a:p>
            <a:pPr lvl="1" eaLnBrk="1" hangingPunct="1"/>
            <a:r>
              <a:rPr lang="en-US" dirty="0" smtClean="0"/>
              <a:t>I.e. by </a:t>
            </a:r>
            <a:r>
              <a:rPr lang="en-US" dirty="0" err="1" smtClean="0"/>
              <a:t>gzip</a:t>
            </a:r>
            <a:r>
              <a:rPr lang="en-US" dirty="0" smtClean="0"/>
              <a:t> encoding</a:t>
            </a:r>
          </a:p>
          <a:p>
            <a:pPr lvl="1" eaLnBrk="1" hangingPunct="1"/>
            <a:r>
              <a:rPr lang="en-US" dirty="0" smtClean="0"/>
              <a:t>Reduces the size of the responses</a:t>
            </a:r>
          </a:p>
          <a:p>
            <a:pPr lvl="2" eaLnBrk="1" hangingPunct="1"/>
            <a:r>
              <a:rPr lang="en-US" dirty="0" smtClean="0"/>
              <a:t>Lower bandwidth usage, etc.</a:t>
            </a:r>
          </a:p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ASKPANEKEY" val="63c0ae81-a3a1-419e-b8ac-464f38d8997d"/>
  <p:tag name="POWERPOINTVERSION" val="14.0"/>
  <p:tag name="EXPANDSHOWBAR" val="True"/>
  <p:tag name="WASPOLLED" val="F6FCE73F6AE44587B55C0B3D4A0E16C8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C646AB39C6C34D07A21E5CE61CC38459&lt;/guid&gt;&#10;        &lt;description /&gt;&#10;        &lt;date&gt;10/10/2013 5:07:2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7DA4A46C72D48C2924F5E88D6A49137&lt;/guid&gt;&#10;            &lt;repollguid&gt;D567AF5CFF0742C78511B406C005DE59&lt;/repollguid&gt;&#10;            &lt;sourceid&gt;95BE9D74C5BC48488D2F358CD1297EA2&lt;/sourceid&gt;&#10;            &lt;questiontext&gt;Pre-lecture Survey: What is the #1 web serve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1&lt;/incorrectvalue&gt;&#10;            &lt;responselimit&gt;1&lt;/responselimit&gt;&#10;            &lt;bulletstyle&gt;0&lt;/bulletstyle&gt;&#10;            &lt;answers&gt;&#10;                &lt;answer&gt;&#10;                    &lt;guid&gt;5513662127D34C06B225F740DB5D203A&lt;/guid&gt;&#10;                    &lt;answertext&gt;Apache&lt;/answertext&gt;&#10;                    &lt;valuetype&gt;1&lt;/valuetype&gt;&#10;                &lt;/answer&gt;&#10;                &lt;answer&gt;&#10;                    &lt;guid&gt;162F5656C3A44AAAA52743183DF272C8&lt;/guid&gt;&#10;                    &lt;answertext&gt;Google&lt;/answertext&gt;&#10;                    &lt;valuetype&gt;-1&lt;/valuetype&gt;&#10;                &lt;/answer&gt;&#10;                &lt;answer&gt;&#10;                    &lt;guid&gt;A98B63F2B79B4DB99AB36D7BF52DF425&lt;/guid&gt;&#10;                    &lt;answertext&gt;MS IIS HTTP server&lt;/answertext&gt;&#10;                    &lt;valuetype&gt;-1&lt;/valuetype&gt;&#10;                &lt;/answer&gt;&#10;                &lt;answer&gt;&#10;                    &lt;guid&gt;ACE1B2FD4ACB4C6B9A52B3DDBEE52B8C&lt;/guid&gt;&#10;                    &lt;answertext&gt;nginx&lt;/answertext&gt;&#10;                    &lt;valuetype&gt;-1&lt;/valuetype&gt;&#10;                &lt;/answer&gt;&#10;                &lt;answer&gt;&#10;                    &lt;guid&gt;49A7E82C17A94D6394BB297C094CFE71&lt;/guid&gt;&#10;                    &lt;answertext&gt;Sun&lt;/answertext&gt;&#10;                    &lt;valuetype&gt;-1&lt;/valuetype&gt;&#10;                &lt;/answer&gt;&#10;                &lt;answer&gt;&#10;                    &lt;guid&gt;40BA197692924E1DA83E10FD5D107E43&lt;/guid&gt;&#10;                    &lt;answertext&gt;Other 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HASRESULTS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646AB39C6C34D07A21E5CE61CC38459&lt;/guid&gt;&#10;        &lt;description /&gt;&#10;        &lt;date&gt;10/10/2013 5:07:2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E71A24FCEDE42C383488D21CA9A6673&lt;/guid&gt;&#10;            &lt;repollguid&gt;D567AF5CFF0742C78511B406C005DE59&lt;/repollguid&gt;&#10;            &lt;sourceid&gt;95BE9D74C5BC48488D2F358CD1297EA2&lt;/sourceid&gt;&#10;            &lt;questiontext&gt;Post-survey: What is the #1 web serve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5513662127D34C06B225F740DB5D203A&lt;/guid&gt;&#10;                    &lt;answertext&gt;Apache&lt;/answertext&gt;&#10;                    &lt;valuetype&gt;1&lt;/valuetype&gt;&#10;                &lt;/answer&gt;&#10;                &lt;answer&gt;&#10;                    &lt;guid&gt;162F5656C3A44AAAA52743183DF272C8&lt;/guid&gt;&#10;                    &lt;answertext&gt;Google&lt;/answertext&gt;&#10;                    &lt;valuetype&gt;-1&lt;/valuetype&gt;&#10;                &lt;/answer&gt;&#10;                &lt;answer&gt;&#10;                    &lt;guid&gt;A98B63F2B79B4DB99AB36D7BF52DF425&lt;/guid&gt;&#10;                    &lt;answertext&gt;MS IIS HTTP server&lt;/answertext&gt;&#10;                    &lt;valuetype&gt;1&lt;/valuetype&gt;&#10;                &lt;/answer&gt;&#10;                &lt;answer&gt;&#10;                    &lt;guid&gt;ACE1B2FD4ACB4C6B9A52B3DDBEE52B8C&lt;/guid&gt;&#10;                    &lt;answertext&gt;nginx&lt;/answertext&gt;&#10;                    &lt;valuetype&gt;-1&lt;/valuetype&gt;&#10;                &lt;/answer&gt;&#10;                &lt;answer&gt;&#10;                    &lt;guid&gt;49A7E82C17A94D6394BB297C094CFE71&lt;/guid&gt;&#10;                    &lt;answertext&gt;Sun 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Post-survey: What is the #1 web server:[;crlf;]28[;]28[;]28[;]False[;]28[;][;crlf;]2.14285714285714[;]3[;]0.989743318610787[;]0.979591836734694[;crlf;]12[;]1[;]Apache1[;]Apache[;][;crlf;]0[;]-1[;]Google2[;]Google[;][;crlf;]16[;]1[;]MS IIS HTTP server3[;]MS IIS HTTP server[;][;crlf;]0[;]-1[;]nginx4[;]nginx[;][;crlf;]0[;]-1[;]Sun 5[;]Sun [;]"/>
  <p:tag name="HASRESULTS" val="Tru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CORRECTINCORRECT"/>
  <p:tag name="LABELFORMAT" val="0"/>
  <p:tag name="NUMBERFORMAT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3187</TotalTime>
  <Words>1699</Words>
  <Application>Microsoft Office PowerPoint</Application>
  <PresentationFormat>On-screen Show (4:3)</PresentationFormat>
  <Paragraphs>354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Courier New</vt:lpstr>
      <vt:lpstr>Times New Roman</vt:lpstr>
      <vt:lpstr>Verdana</vt:lpstr>
      <vt:lpstr>Wingdings</vt:lpstr>
      <vt:lpstr>Eclipse</vt:lpstr>
      <vt:lpstr>Microsoft Graph Chart</vt:lpstr>
      <vt:lpstr>Web Servers</vt:lpstr>
      <vt:lpstr>Pre-lecture Survey:  What is the #1 web server:</vt:lpstr>
      <vt:lpstr>Generic Overview</vt:lpstr>
      <vt:lpstr>Web Servers</vt:lpstr>
      <vt:lpstr>Common Features</vt:lpstr>
      <vt:lpstr>Common Features</vt:lpstr>
      <vt:lpstr>Common Features</vt:lpstr>
      <vt:lpstr>Additional Available Features</vt:lpstr>
      <vt:lpstr>Additional Available Features</vt:lpstr>
      <vt:lpstr>Additional Available Features</vt:lpstr>
      <vt:lpstr>Origin of the returned content</vt:lpstr>
      <vt:lpstr>Content Origin</vt:lpstr>
      <vt:lpstr>Path translation</vt:lpstr>
      <vt:lpstr>Path translation</vt:lpstr>
      <vt:lpstr>Path translation</vt:lpstr>
      <vt:lpstr>Path translation (cont.)</vt:lpstr>
      <vt:lpstr>Performance</vt:lpstr>
      <vt:lpstr>Performance</vt:lpstr>
      <vt:lpstr>Performance</vt:lpstr>
      <vt:lpstr>Load limits</vt:lpstr>
      <vt:lpstr>Load limits</vt:lpstr>
      <vt:lpstr>Overload causes</vt:lpstr>
      <vt:lpstr>Overload causes</vt:lpstr>
      <vt:lpstr>Overload causes</vt:lpstr>
      <vt:lpstr>Overload symptoms</vt:lpstr>
      <vt:lpstr>Overload symptoms</vt:lpstr>
      <vt:lpstr>Anti-overload techniques</vt:lpstr>
      <vt:lpstr>Anti-overload techniques</vt:lpstr>
      <vt:lpstr>Anti-overload techniques</vt:lpstr>
      <vt:lpstr>Anti-overload techniques</vt:lpstr>
      <vt:lpstr>Historical notes</vt:lpstr>
      <vt:lpstr>Historical notes</vt:lpstr>
      <vt:lpstr>Historical notes</vt:lpstr>
      <vt:lpstr>Historical notes</vt:lpstr>
      <vt:lpstr>Resume 2/27</vt:lpstr>
      <vt:lpstr>Software</vt:lpstr>
      <vt:lpstr>Software</vt:lpstr>
      <vt:lpstr>Statistics</vt:lpstr>
      <vt:lpstr>Statistics</vt:lpstr>
      <vt:lpstr>Web Servers</vt:lpstr>
      <vt:lpstr>Post-survey:  What is the #1 web server:</vt:lpstr>
      <vt:lpstr>Summary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179</cp:revision>
  <cp:lastPrinted>1601-01-01T00:00:00Z</cp:lastPrinted>
  <dcterms:created xsi:type="dcterms:W3CDTF">1601-01-01T00:00:00Z</dcterms:created>
  <dcterms:modified xsi:type="dcterms:W3CDTF">2017-02-27T16:45:10Z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