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82" r:id="rId3"/>
    <p:sldId id="283" r:id="rId4"/>
    <p:sldId id="318" r:id="rId5"/>
    <p:sldId id="317" r:id="rId6"/>
    <p:sldId id="285" r:id="rId7"/>
    <p:sldId id="319" r:id="rId8"/>
    <p:sldId id="320" r:id="rId9"/>
    <p:sldId id="287" r:id="rId10"/>
    <p:sldId id="288" r:id="rId11"/>
    <p:sldId id="323" r:id="rId12"/>
    <p:sldId id="322" r:id="rId13"/>
    <p:sldId id="289" r:id="rId14"/>
    <p:sldId id="290" r:id="rId15"/>
    <p:sldId id="361" r:id="rId16"/>
    <p:sldId id="324" r:id="rId17"/>
    <p:sldId id="325" r:id="rId18"/>
    <p:sldId id="291" r:id="rId19"/>
    <p:sldId id="292" r:id="rId20"/>
    <p:sldId id="337" r:id="rId21"/>
    <p:sldId id="293" r:id="rId22"/>
    <p:sldId id="295" r:id="rId23"/>
    <p:sldId id="297" r:id="rId24"/>
    <p:sldId id="331" r:id="rId25"/>
    <p:sldId id="332" r:id="rId26"/>
    <p:sldId id="298" r:id="rId27"/>
    <p:sldId id="299" r:id="rId28"/>
    <p:sldId id="339" r:id="rId29"/>
    <p:sldId id="300" r:id="rId30"/>
    <p:sldId id="301" r:id="rId31"/>
    <p:sldId id="302" r:id="rId32"/>
    <p:sldId id="303" r:id="rId33"/>
    <p:sldId id="335" r:id="rId34"/>
    <p:sldId id="328" r:id="rId35"/>
    <p:sldId id="333" r:id="rId36"/>
    <p:sldId id="330" r:id="rId37"/>
    <p:sldId id="351" r:id="rId38"/>
    <p:sldId id="352" r:id="rId39"/>
    <p:sldId id="353" r:id="rId40"/>
    <p:sldId id="360" r:id="rId41"/>
    <p:sldId id="354" r:id="rId42"/>
    <p:sldId id="355" r:id="rId43"/>
    <p:sldId id="356" r:id="rId44"/>
    <p:sldId id="358" r:id="rId45"/>
    <p:sldId id="359" r:id="rId46"/>
    <p:sldId id="357" r:id="rId47"/>
    <p:sldId id="342" r:id="rId48"/>
    <p:sldId id="341" r:id="rId49"/>
  </p:sldIdLst>
  <p:sldSz cx="9144000" cy="6858000" type="screen4x3"/>
  <p:notesSz cx="6858000" cy="9144000"/>
  <p:custDataLst>
    <p:tags r:id="rId5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2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12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F699A-39BC-48F1-94F6-7FD7E8D78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23922-A054-4BC2-AAC5-C0E0EA8C5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84043-76A4-44C9-98CD-9069211CAB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9D1C9-27EE-4EAA-9CBF-B0FD39BA0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1BC273-EA22-4FAC-8C04-89431AE8E3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11B3D-3FFC-4E20-8F4A-55689A4607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93447-0001-408A-9697-A70C15FA0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C1F21-825A-4FD2-AF4B-E6F9C9EEB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A2A24-99D2-48EE-8CFD-997504F07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F7280-57DD-4711-B0BD-E867FE964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04790-6B6B-4640-BDFC-CC5D7C360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8BD30-B9E2-41F1-829C-0C083FBA69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DC572-FFCE-4F8D-8C54-2103DE5C05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243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244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245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61BC273-EA22-4FAC-8C04-89431AE8E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8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od_per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hyperlink" Target="http://en.wikipedia.org/wiki/PHP" TargetMode="External"/><Relationship Id="rId5" Type="http://schemas.openxmlformats.org/officeDocument/2006/relationships/hyperlink" Target="http://en.wikipedia.org/wiki/Tcl" TargetMode="External"/><Relationship Id="rId4" Type="http://schemas.openxmlformats.org/officeDocument/2006/relationships/hyperlink" Target="http://en.wikipedia.org/wiki/Mod_python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Virtual_hosting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icrosoft_Internet_Information_Services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IS" TargetMode="Externa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etcraft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rt.org/advisories/CA-2001-13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Relationship Id="rId4" Type="http://schemas.openxmlformats.org/officeDocument/2006/relationships/hyperlink" Target="http://en.wikipedia.org/wiki/Code_Red_worm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pache_web_server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nginx.com/products/session-persistence/" TargetMode="External"/><Relationship Id="rId2" Type="http://schemas.openxmlformats.org/officeDocument/2006/relationships/hyperlink" Target="http://nginx.com/products/application-load-balancin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ginx.com/products/on-the-fly-reconfiguration/" TargetMode="External"/><Relationship Id="rId4" Type="http://schemas.openxmlformats.org/officeDocument/2006/relationships/hyperlink" Target="http://nginx.com/products/live-activity-monitoring/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nginx.com/products/?_bt=66902162345&amp;_bk=nginx&amp;_bm=b&amp;gclid=CNy26dbm5MMCFWRk7AodWwoAXw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8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netcraft.com/archives/web_server_survey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Web Servers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Features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7213"/>
            <a:ext cx="7616825" cy="4114800"/>
          </a:xfrm>
        </p:spPr>
        <p:txBody>
          <a:bodyPr/>
          <a:lstStyle/>
          <a:p>
            <a:pPr eaLnBrk="1" hangingPunct="1"/>
            <a:r>
              <a:rPr lang="en-US" sz="2700" dirty="0" smtClean="0"/>
              <a:t>Apache supports a variety of features</a:t>
            </a:r>
          </a:p>
          <a:p>
            <a:pPr lvl="1" eaLnBrk="1" hangingPunct="1"/>
            <a:r>
              <a:rPr lang="en-US" sz="2300" dirty="0" smtClean="0"/>
              <a:t>Many implemented as compiled modules</a:t>
            </a:r>
          </a:p>
          <a:p>
            <a:pPr lvl="2" eaLnBrk="1" hangingPunct="1"/>
            <a:r>
              <a:rPr lang="en-US" sz="2000" dirty="0" smtClean="0"/>
              <a:t>Extend the core functionality</a:t>
            </a:r>
          </a:p>
          <a:p>
            <a:pPr lvl="1" eaLnBrk="1" hangingPunct="1"/>
            <a:r>
              <a:rPr lang="en-US" sz="2400" dirty="0" smtClean="0"/>
              <a:t>Range from: </a:t>
            </a:r>
          </a:p>
          <a:p>
            <a:pPr lvl="2" eaLnBrk="1" hangingPunct="1"/>
            <a:r>
              <a:rPr lang="en-US" sz="2100" i="1" dirty="0" smtClean="0">
                <a:solidFill>
                  <a:srgbClr val="FF0000"/>
                </a:solidFill>
              </a:rPr>
              <a:t>server-side programming language support</a:t>
            </a:r>
            <a:r>
              <a:rPr lang="en-US" sz="2100" i="1" dirty="0" smtClean="0"/>
              <a:t> </a:t>
            </a:r>
          </a:p>
          <a:p>
            <a:pPr marL="914400" lvl="2" indent="0" eaLnBrk="1" hangingPunct="1">
              <a:buNone/>
            </a:pPr>
            <a:r>
              <a:rPr lang="en-US" sz="2100" i="1" dirty="0" smtClean="0"/>
              <a:t>- </a:t>
            </a:r>
            <a:r>
              <a:rPr lang="en-US" sz="2100" dirty="0" smtClean="0"/>
              <a:t>to -</a:t>
            </a:r>
          </a:p>
          <a:p>
            <a:pPr lvl="2" eaLnBrk="1" hangingPunct="1"/>
            <a:r>
              <a:rPr lang="en-US" sz="2100" i="1" dirty="0" smtClean="0">
                <a:solidFill>
                  <a:srgbClr val="FF0000"/>
                </a:solidFill>
              </a:rPr>
              <a:t>authentication schemes</a:t>
            </a:r>
            <a:endParaRPr lang="en-US" sz="2100" dirty="0" smtClean="0"/>
          </a:p>
          <a:p>
            <a:pPr lvl="1" eaLnBrk="1" hangingPunct="1"/>
            <a:r>
              <a:rPr lang="en-US" dirty="0" smtClean="0"/>
              <a:t>Common language interfaces support</a:t>
            </a:r>
          </a:p>
          <a:p>
            <a:pPr lvl="2" eaLnBrk="1" hangingPunct="1"/>
            <a:r>
              <a:rPr lang="en-US" sz="2100" dirty="0" err="1" smtClean="0">
                <a:hlinkClick r:id="rId3" tooltip="Mod perl"/>
              </a:rPr>
              <a:t>mod_perl</a:t>
            </a:r>
            <a:r>
              <a:rPr lang="en-US" sz="2100" dirty="0" smtClean="0"/>
              <a:t>, </a:t>
            </a:r>
            <a:r>
              <a:rPr lang="en-US" sz="2100" dirty="0" err="1" smtClean="0">
                <a:hlinkClick r:id="rId4" tooltip="Mod python"/>
              </a:rPr>
              <a:t>mod_python</a:t>
            </a:r>
            <a:r>
              <a:rPr lang="en-US" sz="2100" dirty="0" smtClean="0"/>
              <a:t>, </a:t>
            </a:r>
            <a:r>
              <a:rPr lang="en-US" sz="2100" dirty="0" err="1" smtClean="0">
                <a:hlinkClick r:id="rId5" tooltip="Tcl"/>
              </a:rPr>
              <a:t>Tcl</a:t>
            </a:r>
            <a:r>
              <a:rPr lang="en-US" sz="2100" dirty="0" smtClean="0"/>
              <a:t>, and </a:t>
            </a:r>
            <a:r>
              <a:rPr lang="en-US" sz="2100" dirty="0" smtClean="0">
                <a:hlinkClick r:id="rId6" tooltip="PHP"/>
              </a:rPr>
              <a:t>PHP</a:t>
            </a:r>
            <a:endParaRPr lang="en-US" sz="2100" dirty="0" smtClean="0"/>
          </a:p>
          <a:p>
            <a:pPr lvl="1" eaLnBrk="1" hangingPunct="1"/>
            <a:r>
              <a:rPr lang="en-US" dirty="0" smtClean="0"/>
              <a:t>Popular authentication modules include</a:t>
            </a:r>
          </a:p>
          <a:p>
            <a:pPr lvl="2" eaLnBrk="1" hangingPunct="1"/>
            <a:r>
              <a:rPr lang="en-US" sz="2100" dirty="0" err="1" smtClean="0"/>
              <a:t>mod_access</a:t>
            </a:r>
            <a:r>
              <a:rPr lang="en-US" sz="2100" dirty="0" smtClean="0"/>
              <a:t>, </a:t>
            </a:r>
            <a:r>
              <a:rPr lang="en-US" sz="2100" dirty="0" err="1" smtClean="0"/>
              <a:t>mod_auth</a:t>
            </a:r>
            <a:r>
              <a:rPr lang="en-US" sz="2100" dirty="0" smtClean="0"/>
              <a:t>, and </a:t>
            </a:r>
            <a:r>
              <a:rPr lang="en-US" sz="2100" dirty="0" err="1" smtClean="0"/>
              <a:t>mod_digest</a:t>
            </a:r>
            <a:endParaRPr lang="en-US" sz="21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Features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8000999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Other features include: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SSL and TLS support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err="1" smtClean="0"/>
              <a:t>mod_ssl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 proxy module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 useful URL rewriter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AKA a rewrite engine, implemented under </a:t>
            </a:r>
            <a:r>
              <a:rPr lang="en-US" sz="2000" dirty="0" err="1" smtClean="0"/>
              <a:t>mod_rewrite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Custom log files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err="1" smtClean="0"/>
              <a:t>mod_log_config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Filtering support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err="1" smtClean="0"/>
              <a:t>mod_include</a:t>
            </a:r>
            <a:endParaRPr lang="en-US" sz="20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2000" dirty="0" err="1" smtClean="0"/>
              <a:t>mod_ext_filter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Apache logs can be analyzed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via web browsers with free scripts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err="1" smtClean="0"/>
              <a:t>AWStats</a:t>
            </a:r>
            <a:r>
              <a:rPr lang="en-US" sz="2100" dirty="0" smtClean="0"/>
              <a:t>/W3Perl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Visitors</a:t>
            </a:r>
            <a:endParaRPr lang="en-US" sz="2100" dirty="0" smtClean="0">
              <a:hlinkClick r:id="rId3" tooltip="Virtual hosting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Features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7213"/>
            <a:ext cx="7769225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Virtual hosting allows one Apache installation to serve many different actual websites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For example, one machine, with one Apache installation could simultaneously serve: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www.example.com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www.test.com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test47.test-server.test.com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And more…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Apache features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Configurable error messages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DBMS-based authentication databases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Content negotiation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Also supported by several graphical user interfaces (GUIs)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Permit easier, more intuitive configuration of the server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Usage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Usage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693025" cy="5257799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800" dirty="0" smtClean="0"/>
              <a:t>Apache is the Web server component of the popular </a:t>
            </a:r>
            <a:r>
              <a:rPr lang="en-US" sz="2800" b="1" i="1" dirty="0" smtClean="0"/>
              <a:t>XAMPP </a:t>
            </a:r>
            <a:r>
              <a:rPr lang="en-US" sz="2800" dirty="0" smtClean="0"/>
              <a:t>Web server application stack</a:t>
            </a:r>
          </a:p>
          <a:p>
            <a:pPr lvl="1" eaLnBrk="1" hangingPunct="1"/>
            <a:r>
              <a:rPr lang="en-US" sz="2400" dirty="0" smtClean="0"/>
              <a:t>Partners  </a:t>
            </a:r>
          </a:p>
          <a:p>
            <a:pPr lvl="2" eaLnBrk="1" hangingPunct="1"/>
            <a:r>
              <a:rPr lang="en-US" sz="1800" dirty="0" smtClean="0"/>
              <a:t>OS </a:t>
            </a:r>
          </a:p>
          <a:p>
            <a:pPr lvl="3" eaLnBrk="1" hangingPunct="1"/>
            <a:r>
              <a:rPr lang="en-US" sz="1600" dirty="0"/>
              <a:t>Linux	- </a:t>
            </a:r>
            <a:r>
              <a:rPr lang="en-US" sz="1600" dirty="0" smtClean="0"/>
              <a:t>LAMPP</a:t>
            </a:r>
          </a:p>
          <a:p>
            <a:pPr lvl="3" eaLnBrk="1" hangingPunct="1"/>
            <a:r>
              <a:rPr lang="en-US" sz="1600" dirty="0"/>
              <a:t>Windows	- WAMPP </a:t>
            </a:r>
            <a:endParaRPr lang="en-US" sz="1600" dirty="0" smtClean="0"/>
          </a:p>
          <a:p>
            <a:pPr lvl="3" eaLnBrk="1" hangingPunct="1"/>
            <a:r>
              <a:rPr lang="en-US" sz="1600" dirty="0" smtClean="0"/>
              <a:t>Mac OS </a:t>
            </a:r>
            <a:r>
              <a:rPr lang="en-US" sz="1600" dirty="0"/>
              <a:t>X	</a:t>
            </a:r>
            <a:r>
              <a:rPr lang="en-US" sz="1600" dirty="0" smtClean="0"/>
              <a:t>- MAMPP</a:t>
            </a:r>
          </a:p>
          <a:p>
            <a:pPr lvl="2" eaLnBrk="1" hangingPunct="1"/>
            <a:r>
              <a:rPr lang="en-US" sz="1800" dirty="0" smtClean="0"/>
              <a:t>Web Server</a:t>
            </a:r>
          </a:p>
          <a:p>
            <a:pPr lvl="3" eaLnBrk="1" hangingPunct="1"/>
            <a:r>
              <a:rPr lang="en-US" sz="1600" dirty="0" smtClean="0"/>
              <a:t>Apache</a:t>
            </a:r>
          </a:p>
          <a:p>
            <a:pPr lvl="2" eaLnBrk="1" hangingPunct="1"/>
            <a:r>
              <a:rPr lang="en-US" sz="1800" dirty="0" smtClean="0"/>
              <a:t>Database</a:t>
            </a:r>
          </a:p>
          <a:p>
            <a:pPr lvl="3" eaLnBrk="1" hangingPunct="1"/>
            <a:r>
              <a:rPr lang="en-US" sz="1600" dirty="0" smtClean="0"/>
              <a:t>MySQL</a:t>
            </a:r>
          </a:p>
          <a:p>
            <a:pPr lvl="3" eaLnBrk="1" hangingPunct="1"/>
            <a:r>
              <a:rPr lang="en-US" sz="1600" smtClean="0"/>
              <a:t>MariaDB</a:t>
            </a:r>
            <a:endParaRPr lang="en-US" sz="1600" dirty="0" smtClean="0"/>
          </a:p>
          <a:p>
            <a:pPr lvl="2" eaLnBrk="1" hangingPunct="1"/>
            <a:r>
              <a:rPr lang="en-US" sz="1800" dirty="0" smtClean="0"/>
              <a:t>Programing Language</a:t>
            </a:r>
          </a:p>
          <a:p>
            <a:pPr lvl="3" eaLnBrk="1" hangingPunct="1"/>
            <a:r>
              <a:rPr lang="en-US" sz="1600" dirty="0" smtClean="0"/>
              <a:t>PHP</a:t>
            </a:r>
          </a:p>
          <a:p>
            <a:pPr lvl="3" eaLnBrk="1" hangingPunct="1"/>
            <a:r>
              <a:rPr lang="en-US" sz="1600" dirty="0" smtClean="0"/>
              <a:t>Perl</a:t>
            </a:r>
          </a:p>
          <a:p>
            <a:pPr lvl="3" eaLnBrk="1" hangingPunct="1"/>
            <a:r>
              <a:rPr lang="en-US" sz="1600" dirty="0" smtClean="0"/>
              <a:t>Python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Usage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693025" cy="5257799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Apache can serve both </a:t>
            </a:r>
            <a:r>
              <a:rPr lang="en-US" sz="2800" b="1" dirty="0" smtClean="0"/>
              <a:t>static</a:t>
            </a:r>
            <a:r>
              <a:rPr lang="en-US" sz="2800" dirty="0" smtClean="0"/>
              <a:t> content and </a:t>
            </a:r>
            <a:r>
              <a:rPr lang="en-US" sz="2800" b="1" dirty="0" smtClean="0"/>
              <a:t>dynamic</a:t>
            </a:r>
            <a:r>
              <a:rPr lang="en-US" sz="2800" dirty="0" smtClean="0"/>
              <a:t> Web pages</a:t>
            </a:r>
          </a:p>
          <a:p>
            <a:pPr lvl="1" eaLnBrk="1" hangingPunct="1"/>
            <a:r>
              <a:rPr lang="en-US" sz="2400" dirty="0" smtClean="0"/>
              <a:t>Many web applications are designed expecting the environment and features that Apache provides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392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Usage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7213"/>
            <a:ext cx="7693025" cy="4114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Apache is redistributed as part of various proprietary software packages including the </a:t>
            </a:r>
          </a:p>
          <a:p>
            <a:pPr lvl="1" eaLnBrk="1" hangingPunct="1"/>
            <a:r>
              <a:rPr lang="en-US" sz="2000" dirty="0" smtClean="0"/>
              <a:t>Oracle Database</a:t>
            </a:r>
          </a:p>
          <a:p>
            <a:pPr lvl="1" eaLnBrk="1" hangingPunct="1"/>
            <a:r>
              <a:rPr lang="en-US" sz="2000" dirty="0" smtClean="0"/>
              <a:t>IBM WebSphere application server</a:t>
            </a:r>
          </a:p>
          <a:p>
            <a:pPr eaLnBrk="1" hangingPunct="1"/>
            <a:r>
              <a:rPr lang="en-US" sz="2400" dirty="0" smtClean="0"/>
              <a:t>Mac OS X integrates Apache</a:t>
            </a:r>
          </a:p>
          <a:p>
            <a:pPr lvl="1" eaLnBrk="1" hangingPunct="1"/>
            <a:r>
              <a:rPr lang="en-US" sz="2100" dirty="0" smtClean="0"/>
              <a:t>Its built-in web server</a:t>
            </a:r>
          </a:p>
          <a:p>
            <a:pPr lvl="1" eaLnBrk="1" hangingPunct="1"/>
            <a:r>
              <a:rPr lang="en-US" sz="2100" dirty="0" smtClean="0"/>
              <a:t>Support for its WebObjects application server </a:t>
            </a:r>
          </a:p>
          <a:p>
            <a:pPr eaLnBrk="1" hangingPunct="1"/>
            <a:r>
              <a:rPr lang="en-US" sz="2400" dirty="0" smtClean="0"/>
              <a:t>It is also supported by Borland </a:t>
            </a:r>
          </a:p>
          <a:p>
            <a:pPr lvl="1" eaLnBrk="1" hangingPunct="1"/>
            <a:r>
              <a:rPr lang="en-US" sz="2000" dirty="0" smtClean="0"/>
              <a:t>Kylix and Delphi development tools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Usage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27213"/>
            <a:ext cx="7540625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Apache </a:t>
            </a:r>
            <a:r>
              <a:rPr lang="en-US" sz="2400" dirty="0" smtClean="0"/>
              <a:t>used for many tasks where content needs to be available in a secure and reliable way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Sharing files from a personal computer over the Internet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User who has Apache installed on their desktop can put arbitrary files in the Apache's document root which can then be shared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Programmers developing web applications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Locally installed version of Apache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Preview and test code as it is being developed</a:t>
            </a:r>
            <a:endParaRPr lang="en-US" sz="2000" dirty="0" smtClean="0">
              <a:hlinkClick r:id="rId3" tooltip="Microsoft Internet Information Service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License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License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7213"/>
            <a:ext cx="7616825" cy="47259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1" i="1" dirty="0" smtClean="0"/>
              <a:t>Software license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From the Apache Foundation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Distinctive part of the Apache HTTP Server's history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Apache License allows distribution of both open and closed source derivations of the source code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Free Software Foundation does not consider the Apache License to be compatible with version 2 of the GNU General Public License (GPL)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Software licensed under the Apache License cannot be integrated with software that is distributed under the GPL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Popular Web Servers</a:t>
            </a:r>
          </a:p>
        </p:txBody>
      </p:sp>
      <p:sp>
        <p:nvSpPr>
          <p:cNvPr id="4096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Who’s running the show?</a:t>
            </a:r>
          </a:p>
          <a:p>
            <a:pPr eaLnBrk="1" hangingPunct="1"/>
            <a:r>
              <a:rPr lang="en-US" smtClean="0"/>
              <a:t>What are they?</a:t>
            </a:r>
          </a:p>
          <a:p>
            <a:pPr eaLnBrk="1" hangingPunct="1"/>
            <a:r>
              <a:rPr lang="en-US" smtClean="0"/>
              <a:t>The big two: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License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7213"/>
            <a:ext cx="7616825" cy="47259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Free software license: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Incompatible with the GPL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900" dirty="0" smtClean="0"/>
              <a:t>Has a specific requirement that is not in the GPL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Has certain patent termination cases that the GPL does not require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Version 3 of the GPL includes a provision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(Section 7e) allows it to be compatible with licenses that have patent retaliation clauses, including the Apache License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i="1" dirty="0" smtClean="0"/>
              <a:t>Apache</a:t>
            </a:r>
            <a:r>
              <a:rPr lang="en-US" sz="2400" dirty="0" smtClean="0"/>
              <a:t> is a registered trademark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May only be used with the trademark holder's express permission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Microsoft IIS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hlinkClick r:id="rId3"/>
              </a:rPr>
              <a:t>http://en.wikipedia.org/wiki/IIS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/>
              <a:t>We’re # 2…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IIS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8800"/>
            <a:ext cx="78486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100" dirty="0" smtClean="0"/>
              <a:t>Microsoft </a:t>
            </a:r>
            <a:r>
              <a:rPr lang="en-US" sz="2100" b="1" dirty="0" smtClean="0"/>
              <a:t>Internet Information Services</a:t>
            </a:r>
            <a:r>
              <a:rPr lang="en-US" sz="2100" dirty="0" smtClean="0"/>
              <a:t> (</a:t>
            </a:r>
            <a:r>
              <a:rPr lang="en-US" sz="2100" b="1" dirty="0" smtClean="0"/>
              <a:t>IIS)</a:t>
            </a:r>
            <a:endParaRPr lang="en-US" sz="21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/>
              <a:t>Formerly called </a:t>
            </a:r>
            <a:r>
              <a:rPr lang="en-US" sz="1900" b="1" dirty="0" smtClean="0"/>
              <a:t>Internet Information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/>
              <a:t>Set of Internet-based services for servers using Microsoft Windows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/>
              <a:t>World's second most popular web server in terms of overall websites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July 2010: it served 25.87% of all websites and 36.63% of all active websites (</a:t>
            </a:r>
            <a:r>
              <a:rPr lang="en-US" sz="1800" dirty="0" smtClean="0">
                <a:hlinkClick r:id="rId3" tooltip="Netcraft"/>
              </a:rPr>
              <a:t>Netcraft</a:t>
            </a:r>
            <a:r>
              <a:rPr lang="en-US" sz="1800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dirty="0" smtClean="0"/>
              <a:t>IIS Services currently include servers for: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FTP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SMTP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NTP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NNTP</a:t>
            </a:r>
            <a:endParaRPr lang="en-US" sz="1800" dirty="0" smtClean="0">
              <a:solidFill>
                <a:srgbClr val="FF0000"/>
              </a:solidFill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HTTP/HTTPS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History of IIS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545387" cy="487838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Initially released as additional set of Internet based services for Windows NT 3.51</a:t>
            </a:r>
          </a:p>
          <a:p>
            <a:pPr eaLnBrk="1" hangingPunct="1"/>
            <a:r>
              <a:rPr lang="en-US" sz="2800" dirty="0" smtClean="0"/>
              <a:t>Has gone through a series of enhancements as Windows changed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History of IIS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878387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sz="2800" dirty="0" smtClean="0"/>
              <a:t>Current shipping versions of IIS:</a:t>
            </a:r>
          </a:p>
          <a:p>
            <a:pPr lvl="1" eaLnBrk="1" hangingPunct="1"/>
            <a:r>
              <a:rPr lang="en-US" sz="2400" dirty="0" smtClean="0"/>
              <a:t>10</a:t>
            </a:r>
          </a:p>
          <a:p>
            <a:pPr lvl="2" eaLnBrk="1" hangingPunct="1"/>
            <a:r>
              <a:rPr lang="en-US" sz="2100" dirty="0" smtClean="0"/>
              <a:t>Windows Server 2016</a:t>
            </a:r>
          </a:p>
          <a:p>
            <a:pPr lvl="2" eaLnBrk="1" hangingPunct="1"/>
            <a:r>
              <a:rPr lang="en-US" sz="2100" dirty="0" smtClean="0"/>
              <a:t>Windows 10</a:t>
            </a:r>
          </a:p>
          <a:p>
            <a:pPr lvl="1" eaLnBrk="1" hangingPunct="1"/>
            <a:r>
              <a:rPr lang="en-US" sz="2400" dirty="0" smtClean="0"/>
              <a:t>8.5</a:t>
            </a:r>
          </a:p>
          <a:p>
            <a:pPr lvl="2" eaLnBrk="1" hangingPunct="1"/>
            <a:r>
              <a:rPr lang="en-US" sz="2100" dirty="0" smtClean="0"/>
              <a:t>Windows Server 21012 R2</a:t>
            </a:r>
          </a:p>
          <a:p>
            <a:pPr lvl="2" eaLnBrk="1" hangingPunct="1"/>
            <a:r>
              <a:rPr lang="en-US" sz="2100" dirty="0" smtClean="0"/>
              <a:t>Windows 8.1</a:t>
            </a:r>
          </a:p>
          <a:p>
            <a:pPr lvl="1" eaLnBrk="1" hangingPunct="1"/>
            <a:r>
              <a:rPr lang="en-US" sz="2400" dirty="0" smtClean="0"/>
              <a:t>8.0</a:t>
            </a:r>
          </a:p>
          <a:p>
            <a:pPr lvl="2" eaLnBrk="1" hangingPunct="1"/>
            <a:r>
              <a:rPr lang="en-US" sz="2100" dirty="0" smtClean="0"/>
              <a:t>Windows Server 2012</a:t>
            </a:r>
          </a:p>
          <a:p>
            <a:pPr lvl="2" eaLnBrk="1" hangingPunct="1"/>
            <a:r>
              <a:rPr lang="en-US" sz="2100" dirty="0" smtClean="0"/>
              <a:t>Windows 8</a:t>
            </a:r>
          </a:p>
          <a:p>
            <a:pPr lvl="1" eaLnBrk="1" hangingPunct="1"/>
            <a:r>
              <a:rPr lang="en-US" sz="2400" dirty="0" smtClean="0"/>
              <a:t>7.5</a:t>
            </a:r>
          </a:p>
          <a:p>
            <a:pPr lvl="2" eaLnBrk="1" hangingPunct="1"/>
            <a:r>
              <a:rPr lang="en-US" sz="2100" dirty="0" smtClean="0"/>
              <a:t>Windows 7</a:t>
            </a:r>
          </a:p>
          <a:p>
            <a:pPr lvl="2" eaLnBrk="1" hangingPunct="1"/>
            <a:r>
              <a:rPr lang="en-US" sz="2100" dirty="0" smtClean="0"/>
              <a:t>Windows Server 2008 R2</a:t>
            </a:r>
          </a:p>
          <a:p>
            <a:pPr lvl="1" eaLnBrk="1" hangingPunct="1"/>
            <a:r>
              <a:rPr lang="en-US" sz="2400" dirty="0" smtClean="0"/>
              <a:t>7.0</a:t>
            </a:r>
          </a:p>
          <a:p>
            <a:pPr lvl="2" eaLnBrk="1" hangingPunct="1"/>
            <a:r>
              <a:rPr lang="en-US" sz="2100" dirty="0" smtClean="0"/>
              <a:t>Windows Vista</a:t>
            </a:r>
            <a:endParaRPr lang="en-US" sz="1800" dirty="0" smtClean="0"/>
          </a:p>
          <a:p>
            <a:pPr lvl="2" eaLnBrk="1" hangingPunct="1"/>
            <a:r>
              <a:rPr lang="en-US" sz="2100" dirty="0" smtClean="0"/>
              <a:t>Windows Server 2008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History of IIS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878387"/>
          </a:xfrm>
        </p:spPr>
        <p:txBody>
          <a:bodyPr/>
          <a:lstStyle/>
          <a:p>
            <a:pPr eaLnBrk="1" hangingPunct="1"/>
            <a:r>
              <a:rPr lang="en-US" sz="2800" dirty="0" smtClean="0"/>
              <a:t>Windows Vista and 7 do not install IIS by default</a:t>
            </a:r>
          </a:p>
          <a:p>
            <a:pPr lvl="1" eaLnBrk="1" hangingPunct="1"/>
            <a:r>
              <a:rPr lang="en-US" sz="2100" dirty="0" smtClean="0"/>
              <a:t>Can be selected among the list of optionally installed components</a:t>
            </a:r>
          </a:p>
          <a:p>
            <a:pPr lvl="1" eaLnBrk="1" hangingPunct="1"/>
            <a:r>
              <a:rPr lang="en-US" sz="2100" dirty="0" smtClean="0"/>
              <a:t>IIS 7.0 on Vista does not limit the number of connections allowed</a:t>
            </a:r>
          </a:p>
          <a:p>
            <a:pPr lvl="2" eaLnBrk="1" hangingPunct="1"/>
            <a:r>
              <a:rPr lang="en-US" sz="2000" dirty="0" smtClean="0"/>
              <a:t>Restricts performance based on active concurrent requests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7213"/>
            <a:ext cx="8153400" cy="4725987"/>
          </a:xfrm>
        </p:spPr>
        <p:txBody>
          <a:bodyPr/>
          <a:lstStyle/>
          <a:p>
            <a:pPr eaLnBrk="1" hangingPunct="1"/>
            <a:r>
              <a:rPr lang="en-US" sz="2800" dirty="0" smtClean="0"/>
              <a:t>Early versions of IIS had many vulnerabilities</a:t>
            </a:r>
          </a:p>
          <a:p>
            <a:pPr lvl="1" eaLnBrk="1" hangingPunct="1"/>
            <a:r>
              <a:rPr lang="en-US" sz="2400" dirty="0" smtClean="0"/>
              <a:t>Chief among them </a:t>
            </a:r>
            <a:r>
              <a:rPr lang="en-US" sz="2400" dirty="0" smtClean="0">
                <a:hlinkClick r:id="rId3" tooltip="http://www.cert.org/advisories/CA-2001-13.html"/>
              </a:rPr>
              <a:t>CA-2001-19</a:t>
            </a:r>
            <a:endParaRPr lang="en-US" sz="2400" dirty="0" smtClean="0"/>
          </a:p>
          <a:p>
            <a:pPr lvl="2" eaLnBrk="1" hangingPunct="1"/>
            <a:r>
              <a:rPr lang="en-US" sz="2000" dirty="0" smtClean="0"/>
              <a:t>Led to the infamous </a:t>
            </a:r>
            <a:r>
              <a:rPr lang="en-US" sz="2000" dirty="0" smtClean="0">
                <a:hlinkClick r:id="rId4" tooltip="Code Red worm"/>
              </a:rPr>
              <a:t>Code Red worm</a:t>
            </a:r>
            <a:endParaRPr lang="en-US" sz="20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725987"/>
          </a:xfrm>
        </p:spPr>
        <p:txBody>
          <a:bodyPr/>
          <a:lstStyle/>
          <a:p>
            <a:pPr eaLnBrk="1" hangingPunct="1"/>
            <a:r>
              <a:rPr lang="en-US" sz="3200" dirty="0" smtClean="0"/>
              <a:t>IIS 7.0 the components were modularized</a:t>
            </a:r>
          </a:p>
          <a:p>
            <a:pPr lvl="1" eaLnBrk="1" hangingPunct="1"/>
            <a:r>
              <a:rPr lang="en-US" sz="2800" dirty="0" smtClean="0"/>
              <a:t>Only the required components need be installed</a:t>
            </a:r>
          </a:p>
          <a:p>
            <a:pPr lvl="1" eaLnBrk="1" hangingPunct="1"/>
            <a:r>
              <a:rPr lang="en-US" sz="2800" dirty="0" smtClean="0"/>
              <a:t>Further reducing the attack surface</a:t>
            </a:r>
          </a:p>
          <a:p>
            <a:pPr lvl="1" eaLnBrk="1" hangingPunct="1"/>
            <a:r>
              <a:rPr lang="en-US" sz="2800" dirty="0" smtClean="0"/>
              <a:t>Security features such </a:t>
            </a:r>
            <a:r>
              <a:rPr lang="en-US" sz="2800" dirty="0" err="1" smtClean="0"/>
              <a:t>asURLFiltering</a:t>
            </a:r>
            <a:r>
              <a:rPr lang="en-US" sz="2800" dirty="0" smtClean="0"/>
              <a:t> were added</a:t>
            </a:r>
          </a:p>
          <a:p>
            <a:pPr lvl="2" eaLnBrk="1" hangingPunct="1"/>
            <a:r>
              <a:rPr lang="en-US" sz="2400" dirty="0" smtClean="0"/>
              <a:t>Rejects suspicious URLs based on a user defined rule set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Authentication mechanisms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Apache</a:t>
            </a:r>
          </a:p>
        </p:txBody>
      </p:sp>
      <p:sp>
        <p:nvSpPr>
          <p:cNvPr id="4198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3427413"/>
            <a:ext cx="7162800" cy="1752600"/>
          </a:xfrm>
        </p:spPr>
        <p:txBody>
          <a:bodyPr/>
          <a:lstStyle/>
          <a:p>
            <a:pPr eaLnBrk="1" hangingPunct="1"/>
            <a:r>
              <a:rPr lang="en-US" sz="2100" smtClean="0">
                <a:hlinkClick r:id="rId3"/>
              </a:rPr>
              <a:t>http://en.wikipedia.org/wiki/Apache_web_server</a:t>
            </a:r>
            <a:r>
              <a:rPr lang="en-US" sz="2100" smtClean="0"/>
              <a:t> </a:t>
            </a:r>
          </a:p>
          <a:p>
            <a:pPr eaLnBrk="1" hangingPunct="1"/>
            <a:r>
              <a:rPr lang="en-US" sz="2100" smtClean="0"/>
              <a:t>We’re number one!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Authentication mechanisms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IIS 5.0 and higher support the following authentication mechanisms:</a:t>
            </a:r>
          </a:p>
          <a:p>
            <a:pPr lvl="1" eaLnBrk="1" hangingPunct="1"/>
            <a:r>
              <a:rPr lang="en-US" smtClean="0"/>
              <a:t>Basic access authentication </a:t>
            </a:r>
          </a:p>
          <a:p>
            <a:pPr lvl="1" eaLnBrk="1" hangingPunct="1"/>
            <a:r>
              <a:rPr lang="en-US" smtClean="0"/>
              <a:t>Digest access authentication </a:t>
            </a:r>
          </a:p>
          <a:p>
            <a:pPr lvl="1" eaLnBrk="1" hangingPunct="1"/>
            <a:r>
              <a:rPr lang="en-US" smtClean="0"/>
              <a:t>Integrated Windows Authentication </a:t>
            </a:r>
          </a:p>
          <a:p>
            <a:pPr lvl="1" eaLnBrk="1" hangingPunct="1"/>
            <a:r>
              <a:rPr lang="en-US" smtClean="0"/>
              <a:t>.NET Passport Authentication </a:t>
            </a:r>
          </a:p>
          <a:p>
            <a:pPr eaLnBrk="1" hangingPunct="1"/>
            <a:endParaRPr lang="en-US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Internet Information Services 7.0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Internet Information Services 7.0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725987"/>
          </a:xfrm>
        </p:spPr>
        <p:txBody>
          <a:bodyPr/>
          <a:lstStyle/>
          <a:p>
            <a:pPr eaLnBrk="1" hangingPunct="1"/>
            <a:r>
              <a:rPr lang="en-US" sz="2400" dirty="0" smtClean="0"/>
              <a:t>Debuted with Windows Vista</a:t>
            </a:r>
          </a:p>
          <a:p>
            <a:pPr lvl="1" eaLnBrk="1" hangingPunct="1"/>
            <a:r>
              <a:rPr lang="en-US" sz="2000" dirty="0" smtClean="0"/>
              <a:t>Included in Windows Server 2008</a:t>
            </a:r>
          </a:p>
          <a:p>
            <a:pPr eaLnBrk="1" hangingPunct="1"/>
            <a:r>
              <a:rPr lang="en-US" sz="2400" dirty="0" smtClean="0"/>
              <a:t>IIS 7.0 features a modular architecture</a:t>
            </a:r>
          </a:p>
          <a:p>
            <a:pPr lvl="1" eaLnBrk="1" hangingPunct="1"/>
            <a:r>
              <a:rPr lang="en-US" sz="2000" dirty="0" smtClean="0"/>
              <a:t>Instead of a monolithic server which features all services</a:t>
            </a:r>
          </a:p>
          <a:p>
            <a:pPr lvl="1" eaLnBrk="1" hangingPunct="1"/>
            <a:r>
              <a:rPr lang="en-US" sz="2000" dirty="0" smtClean="0"/>
              <a:t>IIS 7 has a core web server engine</a:t>
            </a:r>
          </a:p>
          <a:p>
            <a:pPr lvl="1" eaLnBrk="1" hangingPunct="1"/>
            <a:r>
              <a:rPr lang="en-US" sz="2000" dirty="0" smtClean="0"/>
              <a:t>Modules offering specific functionality can be added to the engine to enable its features</a:t>
            </a:r>
          </a:p>
          <a:p>
            <a:pPr lvl="1" eaLnBrk="1" hangingPunct="1"/>
            <a:r>
              <a:rPr lang="en-US" sz="2000" dirty="0" smtClean="0"/>
              <a:t>Advantages</a:t>
            </a:r>
          </a:p>
          <a:p>
            <a:pPr lvl="2" eaLnBrk="1" hangingPunct="1"/>
            <a:r>
              <a:rPr lang="en-US" sz="2000" dirty="0" smtClean="0"/>
              <a:t>Only the features required need be enabled</a:t>
            </a:r>
          </a:p>
          <a:p>
            <a:pPr lvl="2" eaLnBrk="1" hangingPunct="1"/>
            <a:r>
              <a:rPr lang="en-US" sz="2000" dirty="0" smtClean="0"/>
              <a:t>The functionalities can be extended by using custom modules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Internet Information Services 7.0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7213"/>
            <a:ext cx="7693025" cy="4725987"/>
          </a:xfrm>
        </p:spPr>
        <p:txBody>
          <a:bodyPr/>
          <a:lstStyle/>
          <a:p>
            <a:pPr eaLnBrk="1" hangingPunct="1"/>
            <a:r>
              <a:rPr lang="en-US" sz="2400" dirty="0" smtClean="0"/>
              <a:t>IIS 7 ships with a handful of modules</a:t>
            </a:r>
          </a:p>
          <a:p>
            <a:pPr lvl="1" eaLnBrk="1" hangingPunct="1"/>
            <a:r>
              <a:rPr lang="en-US" sz="2000" dirty="0" smtClean="0"/>
              <a:t>Microsoft will make other modules available online</a:t>
            </a:r>
          </a:p>
          <a:p>
            <a:pPr lvl="1" eaLnBrk="1" hangingPunct="1"/>
            <a:r>
              <a:rPr lang="en-US" sz="2000" dirty="0" smtClean="0"/>
              <a:t>Following sets of modules ship with the server:</a:t>
            </a:r>
          </a:p>
          <a:p>
            <a:pPr lvl="2" eaLnBrk="1" hangingPunct="1"/>
            <a:r>
              <a:rPr lang="en-US" sz="2000" dirty="0" smtClean="0"/>
              <a:t>HTTP Modules </a:t>
            </a:r>
          </a:p>
          <a:p>
            <a:pPr lvl="2" eaLnBrk="1" hangingPunct="1"/>
            <a:r>
              <a:rPr lang="en-US" sz="2000" dirty="0" smtClean="0"/>
              <a:t>Security Modules </a:t>
            </a:r>
          </a:p>
          <a:p>
            <a:pPr lvl="2" eaLnBrk="1" hangingPunct="1"/>
            <a:r>
              <a:rPr lang="en-US" sz="2000" dirty="0" smtClean="0"/>
              <a:t>Content Modules </a:t>
            </a:r>
          </a:p>
          <a:p>
            <a:pPr lvl="2" eaLnBrk="1" hangingPunct="1"/>
            <a:r>
              <a:rPr lang="en-US" sz="2000" dirty="0" smtClean="0"/>
              <a:t>Compression Modules </a:t>
            </a:r>
          </a:p>
          <a:p>
            <a:pPr lvl="2" eaLnBrk="1" hangingPunct="1"/>
            <a:r>
              <a:rPr lang="en-US" sz="2000" dirty="0" smtClean="0"/>
              <a:t>Caching Modules </a:t>
            </a:r>
          </a:p>
          <a:p>
            <a:pPr lvl="2" eaLnBrk="1" hangingPunct="1"/>
            <a:r>
              <a:rPr lang="en-US" sz="2000" dirty="0" smtClean="0"/>
              <a:t>Logging and Diagnostics Modules</a:t>
            </a:r>
          </a:p>
          <a:p>
            <a:pPr lvl="3" eaLnBrk="1" hangingPunct="1"/>
            <a:r>
              <a:rPr lang="en-US" sz="1700" dirty="0" smtClean="0"/>
              <a:t>Integrates with the new configuration store</a:t>
            </a:r>
          </a:p>
          <a:p>
            <a:pPr lvl="3" eaLnBrk="1" hangingPunct="1"/>
            <a:r>
              <a:rPr lang="en-US" sz="1700" dirty="0" smtClean="0"/>
              <a:t>New management environment</a:t>
            </a:r>
          </a:p>
          <a:p>
            <a:pPr eaLnBrk="1" hangingPunct="1"/>
            <a:endParaRPr lang="en-US" sz="24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Internet Information Services 7.0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7213"/>
            <a:ext cx="8153400" cy="4114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Significant change from previous versions:</a:t>
            </a:r>
          </a:p>
          <a:p>
            <a:pPr lvl="1" eaLnBrk="1" hangingPunct="1"/>
            <a:r>
              <a:rPr lang="en-US" sz="2400" dirty="0" smtClean="0"/>
              <a:t>All web server configuration information is stored solely in XML configuration files</a:t>
            </a:r>
          </a:p>
          <a:p>
            <a:pPr lvl="2" eaLnBrk="1" hangingPunct="1"/>
            <a:r>
              <a:rPr lang="en-US" sz="1800" dirty="0" smtClean="0"/>
              <a:t>Instead of in the </a:t>
            </a:r>
            <a:r>
              <a:rPr lang="en-US" sz="1800" dirty="0" err="1" smtClean="0"/>
              <a:t>metabase</a:t>
            </a:r>
            <a:endParaRPr lang="en-US" sz="1800" dirty="0" smtClean="0"/>
          </a:p>
          <a:p>
            <a:pPr eaLnBrk="1" hangingPunct="1"/>
            <a:r>
              <a:rPr lang="en-US" sz="2800" dirty="0" smtClean="0"/>
              <a:t>Server has a global configuration file</a:t>
            </a:r>
          </a:p>
          <a:p>
            <a:pPr lvl="1" eaLnBrk="1" hangingPunct="1"/>
            <a:r>
              <a:rPr lang="en-US" sz="2400" dirty="0" smtClean="0"/>
              <a:t>Provides defaults</a:t>
            </a:r>
          </a:p>
          <a:p>
            <a:pPr lvl="1" eaLnBrk="1" hangingPunct="1"/>
            <a:r>
              <a:rPr lang="en-US" sz="2400" dirty="0" smtClean="0"/>
              <a:t>Each virtual web's document root (and any subdirectory thereof) may contain a </a:t>
            </a:r>
            <a:r>
              <a:rPr lang="en-US" sz="2400" b="1" dirty="0" err="1" smtClean="0"/>
              <a:t>web.config</a:t>
            </a:r>
            <a:r>
              <a:rPr lang="en-US" sz="2400" dirty="0" smtClean="0"/>
              <a:t> </a:t>
            </a:r>
          </a:p>
          <a:p>
            <a:pPr lvl="2" eaLnBrk="1" hangingPunct="1"/>
            <a:r>
              <a:rPr lang="en-US" sz="2000" dirty="0" smtClean="0"/>
              <a:t>Containing settings that augment or override the defaults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Internet Information Services 7.0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7213"/>
            <a:ext cx="8077200" cy="4114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Changes to these files take effect immediately</a:t>
            </a:r>
          </a:p>
          <a:p>
            <a:pPr lvl="1" eaLnBrk="1" hangingPunct="1"/>
            <a:r>
              <a:rPr lang="en-US" sz="2400" dirty="0" smtClean="0"/>
              <a:t>Marks a significant departure from previous versions whereby web interfaces, or machine administrator access, were required to change simple settings such as default document, active modules and security/authentication </a:t>
            </a:r>
          </a:p>
          <a:p>
            <a:pPr eaLnBrk="1" hangingPunct="1"/>
            <a:r>
              <a:rPr lang="en-US" sz="2800" dirty="0" smtClean="0"/>
              <a:t>Eliminates the need to perform </a:t>
            </a:r>
            <a:r>
              <a:rPr lang="en-US" sz="2800" dirty="0" err="1" smtClean="0"/>
              <a:t>metabase</a:t>
            </a:r>
            <a:r>
              <a:rPr lang="en-US" sz="2800" dirty="0" smtClean="0"/>
              <a:t> synchronization between multiple servers in a farm of web servers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Internet Information Services 7.0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827213"/>
            <a:ext cx="7693025" cy="4114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Features a completely rewritten administration interface</a:t>
            </a:r>
          </a:p>
          <a:p>
            <a:pPr lvl="1" eaLnBrk="1" hangingPunct="1"/>
            <a:r>
              <a:rPr lang="en-US" sz="2400" dirty="0" smtClean="0"/>
              <a:t>Takes advantage of modern MMC features such as</a:t>
            </a:r>
          </a:p>
          <a:p>
            <a:pPr lvl="2" eaLnBrk="1" hangingPunct="1"/>
            <a:r>
              <a:rPr lang="en-US" sz="2100" dirty="0" smtClean="0"/>
              <a:t>Task panes</a:t>
            </a:r>
          </a:p>
          <a:p>
            <a:pPr lvl="2" eaLnBrk="1" hangingPunct="1"/>
            <a:r>
              <a:rPr lang="en-US" sz="2100" dirty="0" smtClean="0"/>
              <a:t>Asynchronous operation</a:t>
            </a:r>
          </a:p>
          <a:p>
            <a:pPr lvl="1" eaLnBrk="1" hangingPunct="1"/>
            <a:r>
              <a:rPr lang="en-US" sz="2400" dirty="0" smtClean="0"/>
              <a:t>Configuration of ASP.NET is more fully integrated into the administrative interface.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nginx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nginx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NGINX Plus is the web server, reinvented</a:t>
            </a:r>
          </a:p>
          <a:p>
            <a:pPr lvl="1"/>
            <a:r>
              <a:rPr lang="en-US" dirty="0" smtClean="0"/>
              <a:t>World’s most popular open source web server for </a:t>
            </a:r>
            <a:r>
              <a:rPr lang="en-US" i="1" dirty="0" smtClean="0"/>
              <a:t>high-traffic</a:t>
            </a:r>
            <a:r>
              <a:rPr lang="en-US" dirty="0" smtClean="0"/>
              <a:t> websites</a:t>
            </a:r>
          </a:p>
          <a:p>
            <a:r>
              <a:rPr lang="en-US" b="1" dirty="0" smtClean="0"/>
              <a:t>NGINX Plus</a:t>
            </a:r>
            <a:r>
              <a:rPr lang="en-US" dirty="0" smtClean="0"/>
              <a:t> adds enterprise-ready features</a:t>
            </a:r>
          </a:p>
          <a:p>
            <a:pPr lvl="1"/>
            <a:r>
              <a:rPr lang="en-US" dirty="0" smtClean="0">
                <a:hlinkClick r:id="rId2" tooltip="Application Load Balancing with NGINX Plus"/>
              </a:rPr>
              <a:t>load balancing</a:t>
            </a:r>
            <a:endParaRPr lang="en-US" dirty="0" smtClean="0"/>
          </a:p>
          <a:p>
            <a:pPr lvl="1"/>
            <a:r>
              <a:rPr lang="en-US" dirty="0" smtClean="0">
                <a:hlinkClick r:id="rId3" tooltip="Session Persistence with NGINX Plus"/>
              </a:rPr>
              <a:t>session persistence</a:t>
            </a:r>
            <a:endParaRPr lang="en-US" dirty="0" smtClean="0"/>
          </a:p>
          <a:p>
            <a:pPr lvl="1"/>
            <a:r>
              <a:rPr lang="en-US" dirty="0" smtClean="0">
                <a:hlinkClick r:id="rId4" tooltip="Live Activity Monitoring of NGINX Plus"/>
              </a:rPr>
              <a:t>monitoring</a:t>
            </a:r>
            <a:endParaRPr lang="en-US" dirty="0" smtClean="0"/>
          </a:p>
          <a:p>
            <a:pPr lvl="1"/>
            <a:r>
              <a:rPr lang="en-US" dirty="0" smtClean="0">
                <a:hlinkClick r:id="rId5" tooltip="On-the-fly reconfiguration of NGINX Plus"/>
              </a:rPr>
              <a:t>advanced management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nginx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0013" y="1827212"/>
            <a:ext cx="7313612" cy="4649787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High-performance HTTP Server</a:t>
            </a:r>
          </a:p>
          <a:p>
            <a:pPr lvl="1"/>
            <a:r>
              <a:rPr lang="en-US" dirty="0" smtClean="0"/>
              <a:t>Delivers web and video assets with</a:t>
            </a:r>
          </a:p>
          <a:p>
            <a:pPr lvl="2"/>
            <a:r>
              <a:rPr lang="en-US" dirty="0" smtClean="0"/>
              <a:t>Unparalleled speed</a:t>
            </a:r>
          </a:p>
          <a:p>
            <a:pPr lvl="2"/>
            <a:r>
              <a:rPr lang="en-US" dirty="0" smtClean="0"/>
              <a:t>Maximizing performance and efficiency </a:t>
            </a:r>
          </a:p>
          <a:p>
            <a:r>
              <a:rPr lang="en-US" b="1" dirty="0" smtClean="0"/>
              <a:t>Web Accelerator</a:t>
            </a:r>
          </a:p>
          <a:p>
            <a:pPr lvl="1"/>
            <a:r>
              <a:rPr lang="en-US" dirty="0" smtClean="0"/>
              <a:t>Provides SSL and SPDY acceleration</a:t>
            </a:r>
          </a:p>
          <a:p>
            <a:pPr lvl="1"/>
            <a:r>
              <a:rPr lang="en-US" dirty="0" smtClean="0"/>
              <a:t>HTTP connection optimization</a:t>
            </a:r>
          </a:p>
          <a:p>
            <a:pPr lvl="1"/>
            <a:r>
              <a:rPr lang="en-US" dirty="0" smtClean="0"/>
              <a:t>High-performance caching</a:t>
            </a:r>
          </a:p>
          <a:p>
            <a:pPr lvl="1"/>
            <a:r>
              <a:rPr lang="en-US" dirty="0" smtClean="0"/>
              <a:t>HTTP compression </a:t>
            </a:r>
          </a:p>
          <a:p>
            <a:r>
              <a:rPr lang="en-US" b="1" dirty="0" smtClean="0"/>
              <a:t>Application Gateway</a:t>
            </a:r>
          </a:p>
          <a:p>
            <a:pPr lvl="1"/>
            <a:r>
              <a:rPr lang="en-US" dirty="0" smtClean="0"/>
              <a:t>PHP, Ruby, Java and other application types supported</a:t>
            </a:r>
          </a:p>
          <a:p>
            <a:pPr lvl="1"/>
            <a:r>
              <a:rPr lang="en-US" dirty="0" smtClean="0"/>
              <a:t>Supports FastCGI, uWSGI and HTTP Proxy interfaces</a:t>
            </a:r>
          </a:p>
          <a:p>
            <a:r>
              <a:rPr lang="en-US" b="1" dirty="0" smtClean="0"/>
              <a:t>Load Balancer and Application Delivery solution</a:t>
            </a:r>
          </a:p>
          <a:p>
            <a:pPr lvl="1"/>
            <a:r>
              <a:rPr lang="en-US" dirty="0" smtClean="0"/>
              <a:t>Gives</a:t>
            </a:r>
          </a:p>
          <a:p>
            <a:pPr lvl="2"/>
            <a:r>
              <a:rPr lang="en-US" dirty="0" smtClean="0"/>
              <a:t>reliability</a:t>
            </a:r>
          </a:p>
          <a:p>
            <a:pPr lvl="2"/>
            <a:r>
              <a:rPr lang="en-US" dirty="0" smtClean="0"/>
              <a:t>control </a:t>
            </a:r>
          </a:p>
          <a:p>
            <a:pPr lvl="2"/>
            <a:r>
              <a:rPr lang="en-US" dirty="0" smtClean="0"/>
              <a:t>consistent performance for HTTP and TCP applications.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Apache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7213"/>
            <a:ext cx="7616825" cy="47259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dirty="0" smtClean="0"/>
              <a:t>Apache HTTP Server</a:t>
            </a:r>
            <a:r>
              <a:rPr lang="en-US" sz="2000" dirty="0" smtClean="0"/>
              <a:t>, referred to simply as </a:t>
            </a:r>
            <a:r>
              <a:rPr lang="en-US" sz="2000" b="1" dirty="0" smtClean="0"/>
              <a:t>Apache: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A web server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Notable for playing a key role in the initial growth of the World Wide Web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Apache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First viable alternative to Netscape Communications Corporation web server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500" dirty="0" smtClean="0"/>
              <a:t>Currently known as Sun Java System Web Server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Evolved to rival other Unix-based web servers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Functionality and performance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Since April 1996 Apache has been the most popular HTTP server on the World Wide Web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September 2007: Apache served 50% of all websites</a:t>
            </a:r>
          </a:p>
          <a:p>
            <a:pPr eaLnBrk="1" hangingPunct="1">
              <a:lnSpc>
                <a:spcPct val="80000"/>
              </a:lnSpc>
            </a:pPr>
            <a:endParaRPr lang="en-US" sz="22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"spiel"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from</a:t>
            </a:r>
          </a:p>
          <a:p>
            <a:pPr lvl="1"/>
            <a:r>
              <a:rPr lang="en-US" dirty="0" smtClean="0">
                <a:hlinkClick r:id="rId2"/>
              </a:rPr>
              <a:t>http://nginx.com/products/?_bt=66902162345&amp;_bk=nginx&amp;_bm=b&amp;gclid=CNy26dbm5MMCFWRk7AodWwoAXw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Future-proof, IPv6-ready reverse proxy with:</a:t>
            </a:r>
          </a:p>
          <a:p>
            <a:pPr lvl="1"/>
            <a:r>
              <a:rPr lang="en-US" dirty="0" smtClean="0"/>
              <a:t>Load balancing</a:t>
            </a:r>
          </a:p>
          <a:p>
            <a:pPr lvl="1"/>
            <a:r>
              <a:rPr lang="en-US" dirty="0" smtClean="0"/>
              <a:t>High availability</a:t>
            </a:r>
          </a:p>
          <a:p>
            <a:r>
              <a:rPr lang="en-US" dirty="0" smtClean="0"/>
              <a:t>For:</a:t>
            </a:r>
          </a:p>
          <a:p>
            <a:pPr lvl="1"/>
            <a:r>
              <a:rPr lang="en-US" dirty="0" smtClean="0"/>
              <a:t>HTTP and TCP services</a:t>
            </a:r>
          </a:p>
          <a:p>
            <a:pPr lvl="1"/>
            <a:r>
              <a:rPr lang="en-US" dirty="0" smtClean="0"/>
              <a:t>Application request routing</a:t>
            </a:r>
          </a:p>
          <a:p>
            <a:pPr lvl="1"/>
            <a:r>
              <a:rPr lang="en-US" dirty="0" smtClean="0"/>
              <a:t>Content acceleration and caching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Works predictably, without spikes, on:</a:t>
            </a:r>
          </a:p>
          <a:p>
            <a:pPr lvl="1"/>
            <a:r>
              <a:rPr lang="en-US" dirty="0" smtClean="0"/>
              <a:t>Low power chipsets</a:t>
            </a:r>
          </a:p>
          <a:p>
            <a:pPr lvl="1"/>
            <a:r>
              <a:rPr lang="en-US" dirty="0" smtClean="0"/>
              <a:t>Virtual machines with limited RAM</a:t>
            </a:r>
          </a:p>
          <a:p>
            <a:r>
              <a:rPr lang="en-US" dirty="0" smtClean="0"/>
              <a:t>Eliminate unexpected issues with operations</a:t>
            </a:r>
          </a:p>
          <a:p>
            <a:pPr lvl="1"/>
            <a:r>
              <a:rPr lang="en-US" dirty="0" smtClean="0"/>
              <a:t>Reduce infrastructure costs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Flexible, logical, easily scalable setup</a:t>
            </a:r>
          </a:p>
          <a:p>
            <a:pPr lvl="1"/>
            <a:r>
              <a:rPr lang="en-US" dirty="0" smtClean="0"/>
              <a:t>Ten lines of directives enable:</a:t>
            </a:r>
          </a:p>
          <a:p>
            <a:pPr lvl="2"/>
            <a:r>
              <a:rPr lang="en-US" dirty="0" smtClean="0"/>
              <a:t>Load balancing</a:t>
            </a:r>
          </a:p>
          <a:p>
            <a:pPr marL="914400" lvl="2" indent="0">
              <a:buNone/>
            </a:pPr>
            <a:r>
              <a:rPr lang="en-US" dirty="0" smtClean="0"/>
              <a:t>- or -</a:t>
            </a:r>
          </a:p>
          <a:p>
            <a:pPr lvl="2"/>
            <a:r>
              <a:rPr lang="en-US" dirty="0" smtClean="0"/>
              <a:t>Static content delivery</a:t>
            </a:r>
          </a:p>
          <a:p>
            <a:r>
              <a:rPr lang="en-US" dirty="0" smtClean="0"/>
              <a:t>Don’t waste engineering hours on tweaking unreadable configurations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nginx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Virtualized</a:t>
            </a:r>
          </a:p>
          <a:p>
            <a:r>
              <a:rPr lang="en-US" dirty="0" smtClean="0"/>
              <a:t>Built to optimize CPU and memory resource utilization. </a:t>
            </a:r>
          </a:p>
          <a:p>
            <a:pPr lvl="1"/>
            <a:r>
              <a:rPr lang="en-US" dirty="0" smtClean="0"/>
              <a:t>Extremely efficient in virtualized public and private cloud environments </a:t>
            </a:r>
          </a:p>
          <a:p>
            <a:pPr lvl="1"/>
            <a:r>
              <a:rPr lang="en-US" dirty="0" smtClean="0"/>
              <a:t>Pay less, get more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nginx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Automation</a:t>
            </a:r>
          </a:p>
          <a:p>
            <a:pPr lvl="1"/>
            <a:r>
              <a:rPr lang="en-US" dirty="0" smtClean="0"/>
              <a:t>Easily automated with tools like Puppet and Chef </a:t>
            </a:r>
          </a:p>
          <a:p>
            <a:pPr lvl="1"/>
            <a:r>
              <a:rPr lang="en-US" dirty="0" smtClean="0"/>
              <a:t>Can be managed by independent development teams</a:t>
            </a:r>
          </a:p>
          <a:p>
            <a:pPr lvl="1"/>
            <a:r>
              <a:rPr lang="en-US" dirty="0" smtClean="0"/>
              <a:t>Shift engineering focus from maintenance to innovation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 and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Serves</a:t>
            </a:r>
          </a:p>
          <a:p>
            <a:pPr lvl="1"/>
            <a:r>
              <a:rPr lang="en-US" dirty="0" smtClean="0"/>
              <a:t>Million users or more per server</a:t>
            </a:r>
          </a:p>
          <a:p>
            <a:pPr lvl="1"/>
            <a:r>
              <a:rPr lang="en-US" dirty="0" smtClean="0"/>
              <a:t>Tens of thousands of requests per second</a:t>
            </a:r>
          </a:p>
          <a:p>
            <a:pPr lvl="1"/>
            <a:r>
              <a:rPr lang="en-US" dirty="0" smtClean="0"/>
              <a:t>Best in class multi-tenancy for virtual hosts</a:t>
            </a:r>
          </a:p>
          <a:p>
            <a:pPr lvl="1"/>
            <a:r>
              <a:rPr lang="en-US" dirty="0" smtClean="0"/>
              <a:t>Easily scales for unparalleled efficiency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Concentrated on HTTP servers</a:t>
            </a:r>
          </a:p>
          <a:p>
            <a:pPr eaLnBrk="1" hangingPunct="1"/>
            <a:r>
              <a:rPr lang="en-US" dirty="0" smtClean="0"/>
              <a:t>Apache and IIS are the main web serving tools</a:t>
            </a:r>
          </a:p>
          <a:p>
            <a:pPr lvl="1" eaLnBrk="1" hangingPunct="1"/>
            <a:r>
              <a:rPr lang="en-US" dirty="0" smtClean="0"/>
              <a:t>Apache still king</a:t>
            </a:r>
          </a:p>
          <a:p>
            <a:pPr lvl="1" eaLnBrk="1" hangingPunct="1"/>
            <a:r>
              <a:rPr lang="en-US" smtClean="0"/>
              <a:t>IIS </a:t>
            </a:r>
            <a:r>
              <a:rPr lang="en-US" dirty="0" smtClean="0"/>
              <a:t>Up and down, wandering</a:t>
            </a:r>
          </a:p>
          <a:p>
            <a:pPr eaLnBrk="1" hangingPunct="1"/>
            <a:r>
              <a:rPr lang="en-US" dirty="0" smtClean="0"/>
              <a:t>Nginx is a rising contender</a:t>
            </a:r>
          </a:p>
          <a:p>
            <a:pPr eaLnBrk="1" hangingPunct="1"/>
            <a:r>
              <a:rPr lang="en-US" dirty="0" smtClean="0"/>
              <a:t>Usage tracked</a:t>
            </a:r>
          </a:p>
          <a:p>
            <a:pPr lvl="1" eaLnBrk="1" hangingPunct="1"/>
            <a:r>
              <a:rPr lang="en-US" sz="2600" dirty="0" smtClean="0"/>
              <a:t> </a:t>
            </a:r>
            <a:r>
              <a:rPr lang="en-US" sz="2600" dirty="0" smtClean="0">
                <a:hlinkClick r:id="rId3" tooltip="http://news.netcraft.com/archives/web_server_survey.html"/>
              </a:rPr>
              <a:t>Netcraft Web Server Survey</a:t>
            </a:r>
            <a:endParaRPr lang="en-US" sz="2600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Apache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924800" cy="487838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Project's name was chosen for two reasons: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Respect for the Native American Indian Apache tribe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500" dirty="0" smtClean="0"/>
              <a:t>Well-known for their endurance and their skills in warfare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Project's root is a set of patches to the codebase of NCSA </a:t>
            </a:r>
            <a:r>
              <a:rPr lang="en-US" sz="1800" dirty="0" err="1" smtClean="0"/>
              <a:t>HTTPd</a:t>
            </a:r>
            <a:r>
              <a:rPr lang="en-US" sz="1800" dirty="0" smtClean="0"/>
              <a:t> 1.3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700" dirty="0" smtClean="0"/>
              <a:t>Making it "a patchy" server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Apache is developed and maintained by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Open community of developers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300" dirty="0" smtClean="0"/>
              <a:t>Under the auspices of the </a:t>
            </a:r>
            <a:r>
              <a:rPr lang="en-US" sz="1300" i="1" dirty="0" smtClean="0"/>
              <a:t>Apache Software Foundation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Available for a wide variety of OSs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Microsoft Windows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Novell NetWare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Unix-like operating systems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700" dirty="0" smtClean="0"/>
              <a:t>e.g. Linux and Mac OS X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z-OS (IBM mainframe)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and more…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Released under the Apache License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Apache is free software / open source software.</a:t>
            </a:r>
            <a:endParaRPr lang="en-US" sz="19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Apache History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History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27213"/>
            <a:ext cx="7540625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First version of the Apache web server created by Robert McCool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Heavily involved with the National Center for Supercomputing Applications web server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700" dirty="0" smtClean="0"/>
              <a:t>Known simply as NCSA </a:t>
            </a:r>
            <a:r>
              <a:rPr lang="en-US" sz="1700" dirty="0" err="1" smtClean="0"/>
              <a:t>HTTPd</a:t>
            </a:r>
            <a:endParaRPr lang="en-US" sz="17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When Rob left NCSA in mid-1994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700" dirty="0" smtClean="0"/>
              <a:t>Development of </a:t>
            </a:r>
            <a:r>
              <a:rPr lang="en-US" sz="1700" dirty="0" err="1" smtClean="0"/>
              <a:t>httpd</a:t>
            </a:r>
            <a:r>
              <a:rPr lang="en-US" sz="1700" dirty="0" smtClean="0"/>
              <a:t> stalled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700" dirty="0" smtClean="0"/>
              <a:t>Left a variety of patches for improvements circulating through e-mails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Rob McCool was not alone in his efforts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Several other developers helped form the original "Apache Group":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700" dirty="0" smtClean="0"/>
              <a:t>Brian </a:t>
            </a:r>
            <a:r>
              <a:rPr lang="en-US" sz="1700" dirty="0" err="1" smtClean="0"/>
              <a:t>Behlendorf</a:t>
            </a:r>
            <a:r>
              <a:rPr lang="en-US" sz="1700" dirty="0" smtClean="0"/>
              <a:t>, Roy T. Fielding, Rob </a:t>
            </a:r>
            <a:r>
              <a:rPr lang="en-US" sz="1700" dirty="0" err="1" smtClean="0"/>
              <a:t>Hartill</a:t>
            </a:r>
            <a:r>
              <a:rPr lang="en-US" sz="1700" dirty="0" smtClean="0"/>
              <a:t>, David Robinson, Cliff </a:t>
            </a:r>
            <a:r>
              <a:rPr lang="en-US" sz="1700" dirty="0" err="1" smtClean="0"/>
              <a:t>Skol</a:t>
            </a:r>
            <a:r>
              <a:rPr lang="en-US" sz="1700" dirty="0" smtClean="0"/>
              <a:t> nick, Randy </a:t>
            </a:r>
            <a:r>
              <a:rPr lang="en-US" sz="1700" dirty="0" err="1" smtClean="0"/>
              <a:t>Terbush</a:t>
            </a:r>
            <a:r>
              <a:rPr lang="en-US" sz="1700" dirty="0" smtClean="0"/>
              <a:t>, Robert S. </a:t>
            </a:r>
            <a:r>
              <a:rPr lang="en-US" sz="1700" dirty="0" err="1" smtClean="0"/>
              <a:t>Thau</a:t>
            </a:r>
            <a:r>
              <a:rPr lang="en-US" sz="1700" dirty="0" smtClean="0"/>
              <a:t>, Andrew Wilson, Eric </a:t>
            </a:r>
            <a:r>
              <a:rPr lang="en-US" sz="1700" dirty="0" err="1" smtClean="0"/>
              <a:t>Hagberg</a:t>
            </a:r>
            <a:r>
              <a:rPr lang="en-US" sz="1700" dirty="0" smtClean="0"/>
              <a:t>, Frank Peters, and Nicolas </a:t>
            </a:r>
            <a:r>
              <a:rPr lang="en-US" sz="1700" dirty="0" err="1" smtClean="0"/>
              <a:t>Pioch</a:t>
            </a:r>
            <a:endParaRPr lang="en-US" sz="17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History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7213"/>
            <a:ext cx="7616825" cy="50307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Version 2 of the Apache server was a substantial re-write of much of the Apache 1.x code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Strong focus on further modularization and the development of a portability layer, the Apache Portable Runtime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Apache 2.x core -  </a:t>
            </a:r>
            <a:br>
              <a:rPr lang="en-US" sz="1800" dirty="0" smtClean="0"/>
            </a:br>
            <a:r>
              <a:rPr lang="en-US" sz="1800" dirty="0" smtClean="0"/>
              <a:t>several major enhancements over Apache 1.x: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UNIX threading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Better support for non-Unix platforms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New Apache API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IPv6 support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First alpha release of Apache March 2, 2000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First general availability release on April 6, 2002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Version 2.2 introduced a new authorization API that allows for more flexibility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Also features improved cache modules and proxy modules</a:t>
            </a:r>
          </a:p>
          <a:p>
            <a:pPr eaLnBrk="1" hangingPunct="1">
              <a:lnSpc>
                <a:spcPct val="90000"/>
              </a:lnSpc>
            </a:pPr>
            <a:endParaRPr lang="en-US" sz="22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Features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8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Fals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TASKPANEKEY" val="63c0ae81-a3a1-419e-b8ac-464f38d8997d"/>
  <p:tag name="POWERPOINTVERSION" val="14.0"/>
  <p:tag name="EXPANDSHOWBAR" val="True"/>
  <p:tag name="WASPOLLED" val="77CFE45F08C64BF3B2C3CAC4C1604D4D"/>
  <p:tag name="TPVERSION" val="6"/>
  <p:tag name="TPFULLVERSION" val="7.5.3.1"/>
  <p:tag name="PPTVERSION" val="15"/>
  <p:tag name="TPOS" val="2"/>
  <p:tag name="TPLASTSAVEVERSION" val="6.2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2959</TotalTime>
  <Words>1669</Words>
  <Application>Microsoft Office PowerPoint</Application>
  <PresentationFormat>On-screen Show (4:3)</PresentationFormat>
  <Paragraphs>330</Paragraphs>
  <Slides>48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Arial</vt:lpstr>
      <vt:lpstr>Times New Roman</vt:lpstr>
      <vt:lpstr>Verdana</vt:lpstr>
      <vt:lpstr>Wingdings</vt:lpstr>
      <vt:lpstr>Eclipse</vt:lpstr>
      <vt:lpstr>Web Servers</vt:lpstr>
      <vt:lpstr>Popular Web Servers</vt:lpstr>
      <vt:lpstr>Apache</vt:lpstr>
      <vt:lpstr>Apache</vt:lpstr>
      <vt:lpstr>Apache</vt:lpstr>
      <vt:lpstr>Apache History</vt:lpstr>
      <vt:lpstr>History</vt:lpstr>
      <vt:lpstr>History</vt:lpstr>
      <vt:lpstr>Features</vt:lpstr>
      <vt:lpstr>Features</vt:lpstr>
      <vt:lpstr>Features</vt:lpstr>
      <vt:lpstr>Features</vt:lpstr>
      <vt:lpstr>Usage</vt:lpstr>
      <vt:lpstr>Usage</vt:lpstr>
      <vt:lpstr>Usage</vt:lpstr>
      <vt:lpstr>Usage</vt:lpstr>
      <vt:lpstr>Usage</vt:lpstr>
      <vt:lpstr>License</vt:lpstr>
      <vt:lpstr>License</vt:lpstr>
      <vt:lpstr>License</vt:lpstr>
      <vt:lpstr>Microsoft IIS</vt:lpstr>
      <vt:lpstr>IIS</vt:lpstr>
      <vt:lpstr>History of IIS</vt:lpstr>
      <vt:lpstr>History of IIS</vt:lpstr>
      <vt:lpstr>History of IIS</vt:lpstr>
      <vt:lpstr>Security</vt:lpstr>
      <vt:lpstr>Security</vt:lpstr>
      <vt:lpstr>Security</vt:lpstr>
      <vt:lpstr>Authentication mechanisms</vt:lpstr>
      <vt:lpstr>Authentication mechanisms</vt:lpstr>
      <vt:lpstr>Internet Information Services 7.0</vt:lpstr>
      <vt:lpstr>Internet Information Services 7.0</vt:lpstr>
      <vt:lpstr>Internet Information Services 7.0</vt:lpstr>
      <vt:lpstr>Internet Information Services 7.0</vt:lpstr>
      <vt:lpstr>Internet Information Services 7.0</vt:lpstr>
      <vt:lpstr>Internet Information Services 7.0</vt:lpstr>
      <vt:lpstr>nginx</vt:lpstr>
      <vt:lpstr>nginx</vt:lpstr>
      <vt:lpstr>nginx</vt:lpstr>
      <vt:lpstr>The "spiel"</vt:lpstr>
      <vt:lpstr>Capability</vt:lpstr>
      <vt:lpstr>Predictability</vt:lpstr>
      <vt:lpstr>Simplicity</vt:lpstr>
      <vt:lpstr>nginx</vt:lpstr>
      <vt:lpstr>nginx</vt:lpstr>
      <vt:lpstr>Scalability and Performance</vt:lpstr>
      <vt:lpstr>Summary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ajkombol</dc:creator>
  <cp:lastModifiedBy>Kombol, Tony</cp:lastModifiedBy>
  <cp:revision>166</cp:revision>
  <cp:lastPrinted>1601-01-01T00:00:00Z</cp:lastPrinted>
  <dcterms:created xsi:type="dcterms:W3CDTF">1601-01-01T00:00:00Z</dcterms:created>
  <dcterms:modified xsi:type="dcterms:W3CDTF">2017-02-27T14:25:56Z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