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1"/>
  </p:notesMasterIdLst>
  <p:sldIdLst>
    <p:sldId id="256" r:id="rId2"/>
    <p:sldId id="281" r:id="rId3"/>
    <p:sldId id="280" r:id="rId4"/>
    <p:sldId id="283" r:id="rId5"/>
    <p:sldId id="286" r:id="rId6"/>
    <p:sldId id="282" r:id="rId7"/>
    <p:sldId id="278" r:id="rId8"/>
    <p:sldId id="257" r:id="rId9"/>
    <p:sldId id="258" r:id="rId10"/>
    <p:sldId id="261" r:id="rId11"/>
    <p:sldId id="277" r:id="rId12"/>
    <p:sldId id="284" r:id="rId13"/>
    <p:sldId id="285" r:id="rId14"/>
    <p:sldId id="263" r:id="rId15"/>
    <p:sldId id="272" r:id="rId16"/>
    <p:sldId id="273" r:id="rId17"/>
    <p:sldId id="274" r:id="rId18"/>
    <p:sldId id="275" r:id="rId19"/>
    <p:sldId id="265" r:id="rId20"/>
    <p:sldId id="260" r:id="rId21"/>
    <p:sldId id="287" r:id="rId22"/>
    <p:sldId id="266" r:id="rId23"/>
    <p:sldId id="276" r:id="rId24"/>
    <p:sldId id="267" r:id="rId25"/>
    <p:sldId id="268" r:id="rId26"/>
    <p:sldId id="269" r:id="rId27"/>
    <p:sldId id="259" r:id="rId28"/>
    <p:sldId id="279" r:id="rId29"/>
    <p:sldId id="270" r:id="rId30"/>
  </p:sldIdLst>
  <p:sldSz cx="9144000" cy="6858000" type="screen4x3"/>
  <p:notesSz cx="6881813" cy="9296400"/>
  <p:custDataLst>
    <p:tags r:id="rId3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72" y="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10334840"/>
        <c:axId val="510335232"/>
        <c:axId val="478068488"/>
      </c:bar3DChart>
      <c:catAx>
        <c:axId val="510334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10335232"/>
        <c:crosses val="autoZero"/>
        <c:auto val="1"/>
        <c:lblAlgn val="ctr"/>
        <c:lblOffset val="100"/>
        <c:noMultiLvlLbl val="0"/>
      </c:catAx>
      <c:valAx>
        <c:axId val="5103352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10334840"/>
        <c:crosses val="autoZero"/>
        <c:crossBetween val="between"/>
      </c:valAx>
      <c:serAx>
        <c:axId val="478068488"/>
        <c:scaling>
          <c:orientation val="minMax"/>
        </c:scaling>
        <c:delete val="0"/>
        <c:axPos val="b"/>
        <c:majorTickMark val="out"/>
        <c:minorTickMark val="none"/>
        <c:tickLblPos val="nextTo"/>
        <c:crossAx val="510335232"/>
        <c:crosses val="autoZero"/>
      </c:ser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95AD423A-7114-476B-8B6E-E48F2DB4B771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B0B0D36D-D7A3-4C86-ADCD-442F5BD3F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08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B0D36D-D7A3-4C86-ADCD-442F5BD3FB4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818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</p:grpSp>
      </p:grpSp>
      <p:sp>
        <p:nvSpPr>
          <p:cNvPr id="29707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9708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FAA0A-824B-4DBC-AAE1-EC3A948AE0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604438-7585-4F29-8D21-7818D8FD94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6F0269-5302-46AC-B636-C6313281B4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3A7964-DFCD-459D-A14A-EB41AFF8B5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POnTheFly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3A7964-DFCD-459D-A14A-EB41AFF8B5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aphicFrame>
        <p:nvGraphicFramePr>
          <p:cNvPr id="6" name="TPChart" hidden="1"/>
          <p:cNvGraphicFramePr/>
          <p:nvPr userDrawn="1">
            <p:extLst>
              <p:ext uri="{D42A27DB-BD31-4B8C-83A1-F6EECF244321}">
                <p14:modId xmlns:p14="http://schemas.microsoft.com/office/powerpoint/2010/main" val="569031137"/>
              </p:ext>
            </p:extLst>
          </p:nvPr>
        </p:nvGraphicFramePr>
        <p:xfrm>
          <a:off x="6350000" y="1600200"/>
          <a:ext cx="2540000" cy="25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9395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FD5AF-035B-4EED-9B50-E0BF7E3E6A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64767-5F51-4CDB-AB1B-4198BDD2BF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2BCB7-93E8-45C8-AEFC-FBA847F42E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AFB4E-E2F5-4334-B9AF-F4A075A015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B5E06-83AA-455D-AF46-DBB595BD24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8BD05D-4B6A-4039-B99B-3F907293A6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18F02-146D-4CEF-BC95-985123A717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5FEFF-27DC-4005-AC81-A6ACA50DEB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867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8677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28678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68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68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68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D93A7964-DFCD-459D-A14A-EB41AFF8B5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9" r:id="rId12"/>
    <p:sldLayoutId id="2147483710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Address_Resolution_Protocol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Routing_table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Zeroconf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22.xml"/><Relationship Id="rId7" Type="http://schemas.openxmlformats.org/officeDocument/2006/relationships/oleObject" Target="../embeddings/oleObject1.bin"/><Relationship Id="rId2" Type="http://schemas.openxmlformats.org/officeDocument/2006/relationships/tags" Target="../tags/tag21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4.xml"/><Relationship Id="rId4" Type="http://schemas.openxmlformats.org/officeDocument/2006/relationships/tags" Target="../tags/tag2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ARP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Address Resolution Protocol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sz="1800" dirty="0" smtClean="0"/>
              <a:t>Ref: </a:t>
            </a:r>
            <a:r>
              <a:rPr lang="en-US" sz="1800" dirty="0" smtClean="0">
                <a:hlinkClick r:id="rId3"/>
              </a:rPr>
              <a:t>http://en.wikipedia.org/wiki/Address_Resolution_Protocol</a:t>
            </a:r>
            <a:r>
              <a:rPr lang="en-US" sz="1800" dirty="0" smtClean="0"/>
              <a:t>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ARP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IPv6 </a:t>
            </a:r>
          </a:p>
          <a:p>
            <a:pPr lvl="1"/>
            <a:r>
              <a:rPr lang="en-US" dirty="0" smtClean="0"/>
              <a:t>ARP's functionality is provided by the Neighbor Discovery Protocol (NDP)</a:t>
            </a:r>
          </a:p>
          <a:p>
            <a:endParaRPr 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Steps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8077200" cy="4530725"/>
          </a:xfrm>
        </p:spPr>
        <p:txBody>
          <a:bodyPr/>
          <a:lstStyle/>
          <a:p>
            <a:r>
              <a:rPr lang="en-US" dirty="0" smtClean="0"/>
              <a:t>Need to send a message to a specific IP:</a:t>
            </a:r>
          </a:p>
          <a:p>
            <a:pPr lvl="1"/>
            <a:r>
              <a:rPr lang="en-US" dirty="0" smtClean="0"/>
              <a:t>Is the desired IP address in local ARP </a:t>
            </a:r>
            <a:r>
              <a:rPr lang="en-US" b="1" i="1" dirty="0" smtClean="0"/>
              <a:t>cache</a:t>
            </a:r>
            <a:r>
              <a:rPr lang="en-US" dirty="0" smtClean="0"/>
              <a:t>?</a:t>
            </a:r>
          </a:p>
          <a:p>
            <a:pPr lvl="2"/>
            <a:r>
              <a:rPr lang="en-US" dirty="0" smtClean="0"/>
              <a:t>Yes – done</a:t>
            </a:r>
          </a:p>
          <a:p>
            <a:pPr lvl="3"/>
            <a:r>
              <a:rPr lang="en-US" dirty="0" smtClean="0"/>
              <a:t>Use the noted MAC address for this IP address</a:t>
            </a:r>
          </a:p>
          <a:p>
            <a:pPr lvl="2"/>
            <a:r>
              <a:rPr lang="en-US" dirty="0" smtClean="0"/>
              <a:t>No – broadcast “Who is IP w.x.y.z?”</a:t>
            </a:r>
          </a:p>
          <a:p>
            <a:pPr lvl="3"/>
            <a:r>
              <a:rPr lang="en-US" dirty="0" smtClean="0"/>
              <a:t>Host with that IP address responds</a:t>
            </a:r>
          </a:p>
          <a:p>
            <a:pPr lvl="4"/>
            <a:r>
              <a:rPr lang="en-US" dirty="0" smtClean="0"/>
              <a:t>Returns its IP address and MAC address</a:t>
            </a:r>
          </a:p>
          <a:p>
            <a:pPr lvl="4"/>
            <a:r>
              <a:rPr lang="en-US" dirty="0" smtClean="0"/>
              <a:t>Requester saves info in its cache</a:t>
            </a:r>
          </a:p>
          <a:p>
            <a:pPr lvl="4"/>
            <a:r>
              <a:rPr lang="en-US" dirty="0" smtClean="0"/>
              <a:t>Uses the MAC address to send message</a:t>
            </a:r>
          </a:p>
          <a:p>
            <a:pPr lvl="3"/>
            <a:r>
              <a:rPr lang="en-US" dirty="0" smtClean="0"/>
              <a:t>No response?</a:t>
            </a:r>
          </a:p>
          <a:p>
            <a:pPr lvl="4"/>
            <a:r>
              <a:rPr lang="en-US" dirty="0" smtClean="0"/>
              <a:t>Give up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47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Network</a:t>
            </a:r>
            <a:endParaRPr lang="en-US" dirty="0"/>
          </a:p>
        </p:txBody>
      </p:sp>
      <p:sp>
        <p:nvSpPr>
          <p:cNvPr id="6" name="Flowchart: Summing Junction 5"/>
          <p:cNvSpPr/>
          <p:nvPr/>
        </p:nvSpPr>
        <p:spPr>
          <a:xfrm>
            <a:off x="3179508" y="2733545"/>
            <a:ext cx="612648" cy="612648"/>
          </a:xfrm>
          <a:prstGeom prst="flowChartSummingJunc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R1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33333" y="2101041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33333" y="3494964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9" name="Rectangle 8"/>
          <p:cNvSpPr/>
          <p:nvPr/>
        </p:nvSpPr>
        <p:spPr>
          <a:xfrm>
            <a:off x="8001000" y="2299648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10" name="Flowchart: Summing Junction 9"/>
          <p:cNvSpPr/>
          <p:nvPr/>
        </p:nvSpPr>
        <p:spPr>
          <a:xfrm>
            <a:off x="4339590" y="2720454"/>
            <a:ext cx="612648" cy="612648"/>
          </a:xfrm>
          <a:prstGeom prst="flowChartSummingJunc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R2</a:t>
            </a:r>
            <a:endParaRPr lang="en-US" dirty="0"/>
          </a:p>
        </p:txBody>
      </p:sp>
      <p:sp>
        <p:nvSpPr>
          <p:cNvPr id="11" name="Flowchart: Summing Junction 10"/>
          <p:cNvSpPr/>
          <p:nvPr/>
        </p:nvSpPr>
        <p:spPr>
          <a:xfrm>
            <a:off x="5505214" y="2729712"/>
            <a:ext cx="612648" cy="612648"/>
          </a:xfrm>
          <a:prstGeom prst="flowChartSummingJunc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R3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7" idx="3"/>
            <a:endCxn id="31" idx="0"/>
          </p:cNvCxnSpPr>
          <p:nvPr/>
        </p:nvCxnSpPr>
        <p:spPr>
          <a:xfrm>
            <a:off x="1666733" y="2329641"/>
            <a:ext cx="686688" cy="51162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8" idx="3"/>
            <a:endCxn id="31" idx="4"/>
          </p:cNvCxnSpPr>
          <p:nvPr/>
        </p:nvCxnSpPr>
        <p:spPr>
          <a:xfrm flipV="1">
            <a:off x="1666733" y="3238469"/>
            <a:ext cx="686688" cy="48509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6" idx="6"/>
            <a:endCxn id="10" idx="2"/>
          </p:cNvCxnSpPr>
          <p:nvPr/>
        </p:nvCxnSpPr>
        <p:spPr>
          <a:xfrm flipV="1">
            <a:off x="3792156" y="3026778"/>
            <a:ext cx="547434" cy="1309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0" idx="6"/>
            <a:endCxn id="11" idx="2"/>
          </p:cNvCxnSpPr>
          <p:nvPr/>
        </p:nvCxnSpPr>
        <p:spPr>
          <a:xfrm>
            <a:off x="4952238" y="3026778"/>
            <a:ext cx="552976" cy="925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45" idx="0"/>
            <a:endCxn id="9" idx="1"/>
          </p:cNvCxnSpPr>
          <p:nvPr/>
        </p:nvCxnSpPr>
        <p:spPr>
          <a:xfrm flipV="1">
            <a:off x="6904692" y="2528248"/>
            <a:ext cx="1096308" cy="29992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lowchart: Or 30"/>
          <p:cNvSpPr/>
          <p:nvPr/>
        </p:nvSpPr>
        <p:spPr>
          <a:xfrm>
            <a:off x="2139981" y="2841268"/>
            <a:ext cx="426879" cy="397201"/>
          </a:xfrm>
          <a:prstGeom prst="flowChar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lowchart: Or 34"/>
          <p:cNvSpPr/>
          <p:nvPr/>
        </p:nvSpPr>
        <p:spPr>
          <a:xfrm>
            <a:off x="7616952" y="5628465"/>
            <a:ext cx="384048" cy="381000"/>
          </a:xfrm>
          <a:prstGeom prst="flowChar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lowchart: Summing Junction 35"/>
          <p:cNvSpPr/>
          <p:nvPr/>
        </p:nvSpPr>
        <p:spPr>
          <a:xfrm>
            <a:off x="7616952" y="6164928"/>
            <a:ext cx="384048" cy="381000"/>
          </a:xfrm>
          <a:prstGeom prst="flowChartSummingJunc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lowchart: Or 44"/>
          <p:cNvSpPr/>
          <p:nvPr/>
        </p:nvSpPr>
        <p:spPr>
          <a:xfrm>
            <a:off x="6691252" y="2828177"/>
            <a:ext cx="426879" cy="397201"/>
          </a:xfrm>
          <a:prstGeom prst="flowChar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2566860" y="3039868"/>
            <a:ext cx="612648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11" idx="6"/>
            <a:endCxn id="45" idx="2"/>
          </p:cNvCxnSpPr>
          <p:nvPr/>
        </p:nvCxnSpPr>
        <p:spPr>
          <a:xfrm flipV="1">
            <a:off x="6117862" y="3026778"/>
            <a:ext cx="573390" cy="925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Flowchart: Or 53"/>
          <p:cNvSpPr/>
          <p:nvPr/>
        </p:nvSpPr>
        <p:spPr>
          <a:xfrm>
            <a:off x="3272392" y="3886200"/>
            <a:ext cx="426879" cy="397201"/>
          </a:xfrm>
          <a:prstGeom prst="flowChar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Arrow Connector 54"/>
          <p:cNvCxnSpPr>
            <a:stCxn id="61" idx="0"/>
            <a:endCxn id="54" idx="4"/>
          </p:cNvCxnSpPr>
          <p:nvPr/>
        </p:nvCxnSpPr>
        <p:spPr>
          <a:xfrm flipV="1">
            <a:off x="3485831" y="4283401"/>
            <a:ext cx="1" cy="56078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54" idx="0"/>
            <a:endCxn id="6" idx="4"/>
          </p:cNvCxnSpPr>
          <p:nvPr/>
        </p:nvCxnSpPr>
        <p:spPr>
          <a:xfrm flipV="1">
            <a:off x="3485832" y="3346193"/>
            <a:ext cx="0" cy="54000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3219131" y="484419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8095818" y="5634299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Switch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8095818" y="6164928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Router</a:t>
            </a:r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7620000" y="507279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8095818" y="5103670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Host</a:t>
            </a:r>
            <a:endParaRPr lang="en-US" dirty="0"/>
          </a:p>
        </p:txBody>
      </p:sp>
      <p:cxnSp>
        <p:nvCxnSpPr>
          <p:cNvPr id="28" name="Straight Arrow Connector 27"/>
          <p:cNvCxnSpPr>
            <a:endCxn id="11" idx="4"/>
          </p:cNvCxnSpPr>
          <p:nvPr/>
        </p:nvCxnSpPr>
        <p:spPr>
          <a:xfrm flipV="1">
            <a:off x="5791200" y="3342360"/>
            <a:ext cx="20338" cy="53075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0" idx="0"/>
          </p:cNvCxnSpPr>
          <p:nvPr/>
        </p:nvCxnSpPr>
        <p:spPr>
          <a:xfrm flipV="1">
            <a:off x="4645914" y="2180448"/>
            <a:ext cx="2286" cy="54000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304930" y="3873110"/>
            <a:ext cx="9925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More </a:t>
            </a:r>
          </a:p>
          <a:p>
            <a:r>
              <a:rPr lang="en-US" dirty="0" smtClean="0"/>
              <a:t>network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4149624" y="1528110"/>
            <a:ext cx="9925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More </a:t>
            </a:r>
          </a:p>
          <a:p>
            <a:r>
              <a:rPr lang="en-US" dirty="0" smtClean="0"/>
              <a:t>network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2984234" y="1552640"/>
            <a:ext cx="9925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More </a:t>
            </a:r>
          </a:p>
          <a:p>
            <a:r>
              <a:rPr lang="en-US" dirty="0" smtClean="0"/>
              <a:t>network</a:t>
            </a:r>
            <a:endParaRPr lang="en-US" dirty="0"/>
          </a:p>
        </p:txBody>
      </p:sp>
      <p:cxnSp>
        <p:nvCxnSpPr>
          <p:cNvPr id="38" name="Straight Arrow Connector 37"/>
          <p:cNvCxnSpPr>
            <a:stCxn id="6" idx="0"/>
          </p:cNvCxnSpPr>
          <p:nvPr/>
        </p:nvCxnSpPr>
        <p:spPr>
          <a:xfrm flipH="1" flipV="1">
            <a:off x="3480524" y="2189866"/>
            <a:ext cx="5308" cy="54367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006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772400" cy="5334000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 smtClean="0"/>
              <a:t>ARP is used in four cases of two hosts communicating: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dirty="0" smtClean="0"/>
              <a:t>Two hosts are on the </a:t>
            </a:r>
            <a:r>
              <a:rPr lang="en-US" dirty="0" smtClean="0">
                <a:solidFill>
                  <a:srgbClr val="FF0000"/>
                </a:solidFill>
              </a:rPr>
              <a:t>same</a:t>
            </a:r>
            <a:r>
              <a:rPr lang="en-US" dirty="0" smtClean="0"/>
              <a:t> network (A</a:t>
            </a:r>
            <a:r>
              <a:rPr lang="en-US" dirty="0" smtClean="0">
                <a:sym typeface="Wingdings" panose="05000000000000000000" pitchFamily="2" charset="2"/>
              </a:rPr>
              <a:t> B)</a:t>
            </a:r>
            <a:endParaRPr lang="en-US" dirty="0" smtClean="0"/>
          </a:p>
          <a:p>
            <a:pPr marL="1371600" lvl="2" indent="-457200">
              <a:defRPr/>
            </a:pPr>
            <a:r>
              <a:rPr lang="en-US" dirty="0" smtClean="0"/>
              <a:t>One desires to send a packet to the other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dirty="0" smtClean="0"/>
              <a:t>Two hosts are on </a:t>
            </a:r>
            <a:r>
              <a:rPr lang="en-US" dirty="0" smtClean="0">
                <a:solidFill>
                  <a:srgbClr val="FF0000"/>
                </a:solidFill>
              </a:rPr>
              <a:t>different</a:t>
            </a:r>
            <a:r>
              <a:rPr lang="en-US" dirty="0" smtClean="0"/>
              <a:t> networks (A </a:t>
            </a:r>
            <a:r>
              <a:rPr lang="en-US" dirty="0" smtClean="0">
                <a:sym typeface="Wingdings" panose="05000000000000000000" pitchFamily="2" charset="2"/>
              </a:rPr>
              <a:t> C)</a:t>
            </a:r>
            <a:endParaRPr lang="en-US" dirty="0" smtClean="0"/>
          </a:p>
          <a:p>
            <a:pPr marL="1371600" lvl="2" indent="-457200">
              <a:defRPr/>
            </a:pPr>
            <a:r>
              <a:rPr lang="en-US" dirty="0" smtClean="0"/>
              <a:t>Must use a gateway/router to reach the other host</a:t>
            </a:r>
          </a:p>
          <a:p>
            <a:pPr marL="1371600" lvl="2" indent="-457200">
              <a:defRPr/>
            </a:pPr>
            <a:r>
              <a:rPr lang="en-US" dirty="0" smtClean="0"/>
              <a:t>Gets packet out of the originating network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dirty="0" smtClean="0"/>
              <a:t>Router needs to </a:t>
            </a:r>
            <a:r>
              <a:rPr lang="en-US" dirty="0" smtClean="0">
                <a:solidFill>
                  <a:srgbClr val="FF0000"/>
                </a:solidFill>
              </a:rPr>
              <a:t>forward</a:t>
            </a:r>
            <a:r>
              <a:rPr lang="en-US" dirty="0" smtClean="0"/>
              <a:t> a packet (R1 </a:t>
            </a:r>
            <a:r>
              <a:rPr lang="en-US" dirty="0" smtClean="0">
                <a:sym typeface="Wingdings" panose="05000000000000000000" pitchFamily="2" charset="2"/>
              </a:rPr>
              <a:t> R2)</a:t>
            </a:r>
            <a:endParaRPr lang="en-US" dirty="0" smtClean="0"/>
          </a:p>
          <a:p>
            <a:pPr marL="1371600" lvl="2" indent="-457200">
              <a:defRPr/>
            </a:pPr>
            <a:r>
              <a:rPr lang="en-US" dirty="0" smtClean="0"/>
              <a:t>From router to router</a:t>
            </a:r>
          </a:p>
          <a:p>
            <a:pPr marL="1371600" lvl="2" indent="-457200">
              <a:defRPr/>
            </a:pPr>
            <a:r>
              <a:rPr lang="en-US" dirty="0" smtClean="0"/>
              <a:t>Gets it </a:t>
            </a:r>
            <a:r>
              <a:rPr lang="en-US" dirty="0" smtClean="0">
                <a:solidFill>
                  <a:srgbClr val="FF0000"/>
                </a:solidFill>
              </a:rPr>
              <a:t>one step closer</a:t>
            </a:r>
            <a:r>
              <a:rPr lang="en-US" dirty="0" smtClean="0"/>
              <a:t> to the destination network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dirty="0" smtClean="0"/>
              <a:t>Router needs to forward a packet (R3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D)</a:t>
            </a:r>
          </a:p>
          <a:p>
            <a:pPr lvl="2">
              <a:defRPr/>
            </a:pPr>
            <a:r>
              <a:rPr lang="en-US" dirty="0" smtClean="0"/>
              <a:t>From end router to the destination host on the same network</a:t>
            </a:r>
          </a:p>
          <a:p>
            <a:pPr lvl="2">
              <a:defRPr/>
            </a:pPr>
            <a:r>
              <a:rPr lang="en-US" dirty="0" smtClean="0"/>
              <a:t>Gets it to the </a:t>
            </a:r>
            <a:r>
              <a:rPr lang="en-US" dirty="0" smtClean="0">
                <a:solidFill>
                  <a:srgbClr val="FF0000"/>
                </a:solidFill>
              </a:rPr>
              <a:t>destination</a:t>
            </a:r>
            <a:r>
              <a:rPr lang="en-US" dirty="0" smtClean="0"/>
              <a:t> network</a:t>
            </a:r>
          </a:p>
          <a:p>
            <a:pPr>
              <a:defRPr/>
            </a:pPr>
            <a:r>
              <a:rPr lang="en-US" sz="2100" dirty="0" smtClean="0">
                <a:solidFill>
                  <a:srgbClr val="FF0000"/>
                </a:solidFill>
              </a:rPr>
              <a:t>Notes: </a:t>
            </a:r>
          </a:p>
          <a:p>
            <a:pPr lvl="1">
              <a:defRPr/>
            </a:pPr>
            <a:r>
              <a:rPr lang="en-US" sz="1800" dirty="0" smtClean="0"/>
              <a:t>Cases 1 and 2 the hosts are primary players</a:t>
            </a:r>
          </a:p>
          <a:p>
            <a:pPr lvl="1">
              <a:defRPr/>
            </a:pPr>
            <a:r>
              <a:rPr lang="en-US" sz="1800" dirty="0" smtClean="0"/>
              <a:t>Cases 3 and 4 are really subcases of 2</a:t>
            </a:r>
          </a:p>
          <a:p>
            <a:pPr lvl="2">
              <a:defRPr/>
            </a:pPr>
            <a:r>
              <a:rPr lang="en-US" sz="1500" dirty="0" smtClean="0"/>
              <a:t>The routers, which are hosts, are intermediaries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First case is used when two hosts are on the same physical network </a:t>
            </a:r>
          </a:p>
          <a:p>
            <a:pPr lvl="1"/>
            <a:r>
              <a:rPr lang="en-US" dirty="0" smtClean="0"/>
              <a:t>They can directly communicate without going through a router</a:t>
            </a:r>
          </a:p>
          <a:p>
            <a:pPr lvl="1"/>
            <a:r>
              <a:rPr lang="en-US" dirty="0" smtClean="0"/>
              <a:t>Note: the hosts also must be on the same logical network</a:t>
            </a:r>
          </a:p>
          <a:p>
            <a:r>
              <a:rPr lang="en-US" dirty="0" smtClean="0"/>
              <a:t>Last three cases</a:t>
            </a:r>
          </a:p>
          <a:p>
            <a:pPr lvl="1"/>
            <a:r>
              <a:rPr lang="en-US" dirty="0" smtClean="0"/>
              <a:t>Mostly used over </a:t>
            </a:r>
            <a:r>
              <a:rPr lang="en-US" dirty="0"/>
              <a:t>a</a:t>
            </a:r>
            <a:r>
              <a:rPr lang="en-US" dirty="0" smtClean="0"/>
              <a:t> Network or the Internet</a:t>
            </a:r>
          </a:p>
          <a:p>
            <a:pPr lvl="2"/>
            <a:r>
              <a:rPr lang="en-US" dirty="0" smtClean="0"/>
              <a:t>Two computers on the Internet are typically separated by more than 3 hops</a:t>
            </a:r>
          </a:p>
          <a:p>
            <a:pPr lvl="1"/>
            <a:r>
              <a:rPr lang="en-US" dirty="0" smtClean="0"/>
              <a:t>Note: the hosts are usually on different logical networks</a:t>
            </a:r>
          </a:p>
          <a:p>
            <a:endParaRPr 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5105400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 smtClean="0"/>
              <a:t>Two hosts, A and B, on the same LAN segment </a:t>
            </a:r>
          </a:p>
          <a:p>
            <a:pPr lvl="1">
              <a:defRPr/>
            </a:pPr>
            <a:r>
              <a:rPr lang="en-US" dirty="0" smtClean="0"/>
              <a:t>Host A wants to send an IPv4 packet to Host B</a:t>
            </a:r>
          </a:p>
          <a:p>
            <a:pPr lvl="2">
              <a:defRPr/>
            </a:pPr>
            <a:r>
              <a:rPr lang="en-US" dirty="0" smtClean="0"/>
              <a:t>Host A must know the IPv4 address for Host B</a:t>
            </a:r>
          </a:p>
          <a:p>
            <a:pPr lvl="1">
              <a:defRPr/>
            </a:pPr>
            <a:r>
              <a:rPr lang="en-US" dirty="0" smtClean="0"/>
              <a:t>To send the packet on the LAN to Host B</a:t>
            </a:r>
          </a:p>
          <a:p>
            <a:pPr lvl="2">
              <a:defRPr/>
            </a:pPr>
            <a:r>
              <a:rPr lang="en-US" dirty="0" smtClean="0"/>
              <a:t>Host A must also have a Link Layer address</a:t>
            </a:r>
          </a:p>
          <a:p>
            <a:pPr lvl="3">
              <a:defRPr/>
            </a:pPr>
            <a:r>
              <a:rPr lang="en-US" dirty="0" smtClean="0"/>
              <a:t>E.g. the MAC address for Host B</a:t>
            </a:r>
          </a:p>
          <a:p>
            <a:pPr lvl="1">
              <a:defRPr/>
            </a:pPr>
            <a:r>
              <a:rPr lang="en-US" dirty="0" smtClean="0"/>
              <a:t>If MAC address is unknown</a:t>
            </a:r>
          </a:p>
          <a:p>
            <a:pPr lvl="2">
              <a:defRPr/>
            </a:pPr>
            <a:r>
              <a:rPr lang="en-US" dirty="0" smtClean="0"/>
              <a:t>Send an ARP request</a:t>
            </a:r>
          </a:p>
          <a:p>
            <a:pPr lvl="3">
              <a:defRPr/>
            </a:pPr>
            <a:r>
              <a:rPr lang="en-US" dirty="0" smtClean="0"/>
              <a:t>MAC Broadcast: Who has a MAC address for this IP address?</a:t>
            </a:r>
          </a:p>
          <a:p>
            <a:pPr lvl="4">
              <a:defRPr/>
            </a:pPr>
            <a:r>
              <a:rPr lang="en-US" dirty="0" smtClean="0"/>
              <a:t>All the </a:t>
            </a:r>
            <a:r>
              <a:rPr lang="en-US" dirty="0" err="1" smtClean="0"/>
              <a:t>MACt</a:t>
            </a:r>
            <a:r>
              <a:rPr lang="en-US" dirty="0" smtClean="0"/>
              <a:t> bits are set to 1 (broadcast address), e.g.:</a:t>
            </a:r>
          </a:p>
          <a:p>
            <a:pPr lvl="5">
              <a:defRPr/>
            </a:pPr>
            <a:r>
              <a:rPr lang="en-US" dirty="0" err="1" smtClean="0"/>
              <a:t>ff:ff:ff:ff:ff:ff</a:t>
            </a:r>
            <a:endParaRPr lang="en-US" dirty="0" smtClean="0"/>
          </a:p>
          <a:p>
            <a:pPr lvl="3">
              <a:defRPr/>
            </a:pPr>
            <a:r>
              <a:rPr lang="en-US" dirty="0" smtClean="0"/>
              <a:t>All NICs see broadcast messages</a:t>
            </a:r>
          </a:p>
          <a:p>
            <a:pPr lvl="4">
              <a:defRPr/>
            </a:pPr>
            <a:r>
              <a:rPr lang="en-US" dirty="0" smtClean="0"/>
              <a:t>All hosts pay attention to their logical network messages</a:t>
            </a:r>
          </a:p>
          <a:p>
            <a:pPr lvl="2">
              <a:defRPr/>
            </a:pPr>
            <a:r>
              <a:rPr lang="en-US" dirty="0" smtClean="0"/>
              <a:t>Wait for a reply</a:t>
            </a:r>
          </a:p>
          <a:p>
            <a:pPr lvl="3">
              <a:defRPr/>
            </a:pPr>
            <a:r>
              <a:rPr lang="en-US" dirty="0" smtClean="0"/>
              <a:t>From Host B or another device on the network</a:t>
            </a:r>
          </a:p>
          <a:p>
            <a:pPr lvl="4">
              <a:defRPr/>
            </a:pPr>
            <a:r>
              <a:rPr lang="en-US" dirty="0" smtClean="0"/>
              <a:t>Returning a MAC address</a:t>
            </a:r>
          </a:p>
          <a:p>
            <a:pPr>
              <a:defRPr/>
            </a:pP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5105400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dirty="0" smtClean="0"/>
              <a:t>Like Case 1: but Hosts would be on different network segments (A </a:t>
            </a:r>
            <a:r>
              <a:rPr lang="en-US" dirty="0" smtClean="0">
                <a:sym typeface="Wingdings" panose="05000000000000000000" pitchFamily="2" charset="2"/>
              </a:rPr>
              <a:t> R  C)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Router on the same LAN segment as Host A</a:t>
            </a:r>
          </a:p>
          <a:p>
            <a:pPr lvl="2">
              <a:defRPr/>
            </a:pPr>
            <a:r>
              <a:rPr lang="en-US" dirty="0" smtClean="0"/>
              <a:t>Either</a:t>
            </a:r>
          </a:p>
          <a:p>
            <a:pPr lvl="3">
              <a:defRPr/>
            </a:pPr>
            <a:r>
              <a:rPr lang="en-US" dirty="0" smtClean="0"/>
              <a:t>On the same network segment as Host C</a:t>
            </a:r>
          </a:p>
          <a:p>
            <a:pPr lvl="3">
              <a:defRPr/>
            </a:pPr>
            <a:r>
              <a:rPr lang="en-US" dirty="0" smtClean="0"/>
              <a:t>On the same network segment as </a:t>
            </a:r>
            <a:r>
              <a:rPr lang="en-US" i="1" dirty="0" smtClean="0"/>
              <a:t>another</a:t>
            </a:r>
            <a:r>
              <a:rPr lang="en-US" dirty="0" smtClean="0"/>
              <a:t> router</a:t>
            </a:r>
          </a:p>
          <a:p>
            <a:pPr lvl="4">
              <a:defRPr/>
            </a:pPr>
            <a:r>
              <a:rPr lang="en-US" dirty="0" smtClean="0"/>
              <a:t>That is on the same network segment as Host C</a:t>
            </a:r>
          </a:p>
          <a:p>
            <a:pPr lvl="3">
              <a:defRPr/>
            </a:pPr>
            <a:r>
              <a:rPr lang="en-US" dirty="0" smtClean="0"/>
              <a:t>On the same network segment as another router</a:t>
            </a:r>
          </a:p>
          <a:p>
            <a:pPr lvl="4">
              <a:defRPr/>
            </a:pPr>
            <a:r>
              <a:rPr lang="en-US" dirty="0" smtClean="0"/>
              <a:t>That is on the same network segment as </a:t>
            </a:r>
            <a:r>
              <a:rPr lang="en-US" i="1" dirty="0" smtClean="0"/>
              <a:t>another</a:t>
            </a:r>
            <a:r>
              <a:rPr lang="en-US" dirty="0" smtClean="0"/>
              <a:t> router</a:t>
            </a:r>
          </a:p>
          <a:p>
            <a:pPr lvl="5">
              <a:defRPr/>
            </a:pPr>
            <a:r>
              <a:rPr lang="en-US" dirty="0" smtClean="0"/>
              <a:t>That is on the same segment as Host </a:t>
            </a:r>
          </a:p>
          <a:p>
            <a:pPr lvl="3">
              <a:defRPr/>
            </a:pPr>
            <a:r>
              <a:rPr lang="en-US" dirty="0" smtClean="0"/>
              <a:t>And so on …</a:t>
            </a:r>
          </a:p>
          <a:p>
            <a:pPr lvl="1">
              <a:defRPr/>
            </a:pPr>
            <a:r>
              <a:rPr lang="en-US" dirty="0" smtClean="0"/>
              <a:t>Host A would not send the IPv4 packet directly to Host C</a:t>
            </a:r>
          </a:p>
          <a:p>
            <a:pPr lvl="2">
              <a:defRPr/>
            </a:pPr>
            <a:r>
              <a:rPr lang="en-US" dirty="0" smtClean="0"/>
              <a:t>But to the first of those routers</a:t>
            </a:r>
          </a:p>
          <a:p>
            <a:pPr lvl="3">
              <a:defRPr/>
            </a:pPr>
            <a:r>
              <a:rPr lang="en-US" dirty="0" smtClean="0"/>
              <a:t>It would look up Host C in its </a:t>
            </a:r>
            <a:r>
              <a:rPr lang="en-US" dirty="0" smtClean="0">
                <a:hlinkClick r:id="rId3" tooltip="Routing table"/>
              </a:rPr>
              <a:t>routing table</a:t>
            </a:r>
            <a:r>
              <a:rPr lang="en-US" dirty="0" smtClean="0"/>
              <a:t> to determine the IPv4 address of the appropriate router</a:t>
            </a:r>
          </a:p>
          <a:p>
            <a:pPr lvl="1">
              <a:defRPr/>
            </a:pPr>
            <a:r>
              <a:rPr lang="en-US" dirty="0" smtClean="0"/>
              <a:t>Use ARP to determine that MAC address of the router</a:t>
            </a:r>
          </a:p>
          <a:p>
            <a:pPr lvl="2">
              <a:defRPr/>
            </a:pPr>
            <a:r>
              <a:rPr lang="en-US" dirty="0" smtClean="0"/>
              <a:t>If it doesn't already know the MAC address for that router</a:t>
            </a:r>
          </a:p>
          <a:p>
            <a:pPr>
              <a:defRPr/>
            </a:pP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Third and Fourth Cases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 smtClean="0"/>
              <a:t>Third case similar to the second case (Rx </a:t>
            </a:r>
            <a:r>
              <a:rPr lang="en-US" dirty="0" smtClean="0">
                <a:sym typeface="Wingdings" panose="05000000000000000000" pitchFamily="2" charset="2"/>
              </a:rPr>
              <a:t> Ry)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Router would look up Host D in its routing table to determine the IPv4 address of the next router to which it should send the packet</a:t>
            </a:r>
          </a:p>
          <a:p>
            <a:pPr lvl="2">
              <a:defRPr/>
            </a:pPr>
            <a:r>
              <a:rPr lang="en-US" dirty="0" smtClean="0"/>
              <a:t>R1 </a:t>
            </a:r>
            <a:r>
              <a:rPr lang="en-US" dirty="0" smtClean="0">
                <a:sym typeface="Wingdings" panose="05000000000000000000" pitchFamily="2" charset="2"/>
              </a:rPr>
              <a:t> R2 or R2  R3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If it doesn't already know the MAC address for the router, use ARP to determine that MAC address</a:t>
            </a:r>
          </a:p>
          <a:p>
            <a:pPr>
              <a:defRPr/>
            </a:pPr>
            <a:r>
              <a:rPr lang="en-US" dirty="0" smtClean="0"/>
              <a:t>Fourth case similar to the first case (Rx </a:t>
            </a:r>
            <a:r>
              <a:rPr lang="en-US" dirty="0" smtClean="0">
                <a:sym typeface="Wingdings" panose="05000000000000000000" pitchFamily="2" charset="2"/>
              </a:rPr>
              <a:t> D)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Router has determined that Host D is on the same LAN segment</a:t>
            </a:r>
          </a:p>
          <a:p>
            <a:pPr lvl="1">
              <a:defRPr/>
            </a:pPr>
            <a:r>
              <a:rPr lang="en-US" dirty="0" smtClean="0"/>
              <a:t>If it doesn't already know Host B's MAC address, will use ARP to determine that MAC address</a:t>
            </a:r>
          </a:p>
          <a:p>
            <a:pPr>
              <a:defRPr/>
            </a:pP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ARP mediation</a:t>
            </a:r>
            <a:endParaRPr lang="en-US" dirty="0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 of resolving Layer 2 addresses when different resolution protocols are used on either circuit</a:t>
            </a:r>
          </a:p>
          <a:p>
            <a:pPr lvl="1"/>
            <a:r>
              <a:rPr lang="en-US" dirty="0" smtClean="0"/>
              <a:t>E.g. ATM on one end and Ethernet on the other</a:t>
            </a:r>
          </a:p>
          <a:p>
            <a:endParaRPr 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Network and Broadcast Addresses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54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en-US" b="1" dirty="0" smtClean="0"/>
              <a:t>Inverse ARP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b="1" dirty="0" smtClean="0"/>
              <a:t>Inverse Address Resolution Protocol (</a:t>
            </a:r>
            <a:r>
              <a:rPr lang="en-US" b="1" dirty="0" err="1" smtClean="0"/>
              <a:t>InARP</a:t>
            </a:r>
            <a:r>
              <a:rPr lang="en-US" b="1" dirty="0" smtClean="0"/>
              <a:t>)</a:t>
            </a:r>
          </a:p>
          <a:p>
            <a:pPr lvl="1">
              <a:defRPr/>
            </a:pPr>
            <a:r>
              <a:rPr lang="en-US" dirty="0" smtClean="0"/>
              <a:t>Protocol used for obtaining Layer 3 addresses (e.g. IP addresses) of other stations from Layer 2 addresses (e.g. MAC addresses)</a:t>
            </a:r>
          </a:p>
          <a:p>
            <a:pPr lvl="1">
              <a:defRPr/>
            </a:pPr>
            <a:r>
              <a:rPr lang="en-US" dirty="0" smtClean="0"/>
              <a:t>Primarily used in Frame Relay and ATM networks</a:t>
            </a:r>
          </a:p>
          <a:p>
            <a:pPr lvl="2">
              <a:defRPr/>
            </a:pPr>
            <a:r>
              <a:rPr lang="en-US" dirty="0" smtClean="0"/>
              <a:t>Layer 2 addresses of virtual circuits are sometimes obtained from Layer 2 signaling</a:t>
            </a:r>
          </a:p>
          <a:p>
            <a:pPr lvl="2">
              <a:defRPr/>
            </a:pPr>
            <a:r>
              <a:rPr lang="en-US" dirty="0" smtClean="0"/>
              <a:t>Corresponding Layer 3 addresses must be available before these virtual circuits can be used.</a:t>
            </a:r>
          </a:p>
          <a:p>
            <a:pPr>
              <a:defRPr/>
            </a:pPr>
            <a:r>
              <a:rPr lang="en-US" dirty="0" smtClean="0"/>
              <a:t>ARP translates Layer 3 addresses to Layer 2 addresses</a:t>
            </a:r>
          </a:p>
          <a:p>
            <a:pPr lvl="1">
              <a:defRPr/>
            </a:pPr>
            <a:r>
              <a:rPr lang="en-US" dirty="0" smtClean="0"/>
              <a:t>InARP can be viewed as its inverse</a:t>
            </a:r>
          </a:p>
          <a:p>
            <a:pPr lvl="1">
              <a:defRPr/>
            </a:pPr>
            <a:r>
              <a:rPr lang="en-US" dirty="0" smtClean="0"/>
              <a:t>InARP is actually implemented as an extension to ARP </a:t>
            </a:r>
          </a:p>
          <a:p>
            <a:pPr lvl="1">
              <a:defRPr/>
            </a:pPr>
            <a:r>
              <a:rPr lang="en-US" dirty="0" smtClean="0"/>
              <a:t>The packet formats are the same</a:t>
            </a:r>
          </a:p>
          <a:p>
            <a:pPr lvl="2">
              <a:defRPr/>
            </a:pPr>
            <a:r>
              <a:rPr lang="en-US" dirty="0" smtClean="0"/>
              <a:t>Only the operation code and the filled fields differ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>
                <a:solidFill>
                  <a:srgbClr val="FF0000"/>
                </a:solidFill>
              </a:rPr>
              <a:t>Resume 2/1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ARP Packet structure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657600"/>
            <a:ext cx="7772400" cy="3200400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dirty="0" smtClean="0"/>
              <a:t>Above is the packet structure used for ARP requests and replies </a:t>
            </a:r>
          </a:p>
          <a:p>
            <a:pPr>
              <a:defRPr/>
            </a:pPr>
            <a:r>
              <a:rPr lang="en-US" dirty="0" smtClean="0"/>
              <a:t>HTYPE: Ethernet = 1</a:t>
            </a:r>
          </a:p>
          <a:p>
            <a:pPr>
              <a:defRPr/>
            </a:pPr>
            <a:r>
              <a:rPr lang="en-US" dirty="0" smtClean="0"/>
              <a:t>PTYPE: IPv4 = 0x0800</a:t>
            </a:r>
          </a:p>
          <a:p>
            <a:pPr lvl="1">
              <a:defRPr/>
            </a:pPr>
            <a:r>
              <a:rPr lang="en-US" dirty="0" smtClean="0"/>
              <a:t>On Ethernet networks, these packets use an </a:t>
            </a:r>
          </a:p>
          <a:p>
            <a:pPr lvl="2">
              <a:defRPr/>
            </a:pPr>
            <a:r>
              <a:rPr lang="en-US" dirty="0" smtClean="0"/>
              <a:t>EtherType of 0x0806 – IPv4 ARP</a:t>
            </a:r>
          </a:p>
          <a:p>
            <a:pPr lvl="2">
              <a:defRPr/>
            </a:pPr>
            <a:r>
              <a:rPr lang="en-US" dirty="0" smtClean="0"/>
              <a:t>Sent to the broadcast MAC address of FF:FF:FF:FF:FF:FF</a:t>
            </a:r>
          </a:p>
          <a:p>
            <a:pPr>
              <a:defRPr/>
            </a:pPr>
            <a:r>
              <a:rPr lang="en-US" dirty="0" smtClean="0"/>
              <a:t>Note that the packet structure example shown in the table has SHA, SPA, THA, &amp; TPA as 32-bit words</a:t>
            </a:r>
          </a:p>
          <a:p>
            <a:pPr lvl="1">
              <a:defRPr/>
            </a:pPr>
            <a:r>
              <a:rPr lang="en-US" dirty="0" smtClean="0"/>
              <a:t>Actual lengths determined by the hardware &amp; protocol length fields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1524000"/>
          <a:ext cx="8305798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9437"/>
                <a:gridCol w="2149736"/>
                <a:gridCol w="1954305"/>
                <a:gridCol w="332232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+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Bits 0 - 7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8 - 15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16 - 31 </a:t>
                      </a:r>
                      <a:endParaRPr 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Hardware type (HTYPE) 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Protocol type (PTYPE) </a:t>
                      </a:r>
                      <a:endParaRPr 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Hardware length (HLEN)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Protocol length (PLEN)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Operation (OPER) </a:t>
                      </a:r>
                      <a:endParaRPr 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64 </a:t>
                      </a:r>
                      <a:endParaRPr lang="en-US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Sender hardware address (SHA) 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?</a:t>
                      </a:r>
                      <a:endParaRPr lang="en-US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Sender protocol address (SPA) 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?</a:t>
                      </a:r>
                      <a:endParaRPr lang="en-US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Target hardware address (THA) 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?</a:t>
                      </a:r>
                      <a:endParaRPr lang="en-US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Target protocol address (TPA) 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85800" y="3505200"/>
            <a:ext cx="81534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Packet structure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772400" cy="5334000"/>
          </a:xfrm>
        </p:spPr>
        <p:txBody>
          <a:bodyPr>
            <a:normAutofit fontScale="55000" lnSpcReduction="20000"/>
          </a:bodyPr>
          <a:lstStyle/>
          <a:p>
            <a:pPr>
              <a:defRPr/>
            </a:pPr>
            <a:r>
              <a:rPr lang="en-US" dirty="0" smtClean="0"/>
              <a:t>Field definitions:    </a:t>
            </a:r>
          </a:p>
          <a:p>
            <a:pPr lvl="1">
              <a:defRPr/>
            </a:pPr>
            <a:r>
              <a:rPr lang="en-US" dirty="0" smtClean="0"/>
              <a:t>Hardware type (HTYPE)</a:t>
            </a:r>
          </a:p>
          <a:p>
            <a:pPr lvl="2">
              <a:defRPr/>
            </a:pPr>
            <a:r>
              <a:rPr lang="en-US" dirty="0" smtClean="0"/>
              <a:t>Each data link layer protocol is assigned a number used in this field</a:t>
            </a:r>
          </a:p>
          <a:p>
            <a:pPr lvl="2">
              <a:defRPr/>
            </a:pPr>
            <a:r>
              <a:rPr lang="en-US" dirty="0" smtClean="0"/>
              <a:t>For example, Ethernet is 1</a:t>
            </a:r>
          </a:p>
          <a:p>
            <a:pPr lvl="1">
              <a:defRPr/>
            </a:pPr>
            <a:r>
              <a:rPr lang="en-US" dirty="0" smtClean="0"/>
              <a:t>Protocol type (PTYPE)  </a:t>
            </a:r>
          </a:p>
          <a:p>
            <a:pPr lvl="2">
              <a:defRPr/>
            </a:pPr>
            <a:r>
              <a:rPr lang="en-US" dirty="0" smtClean="0"/>
              <a:t>Each protocol is assigned a number used in this field</a:t>
            </a:r>
          </a:p>
          <a:p>
            <a:pPr lvl="2">
              <a:defRPr/>
            </a:pPr>
            <a:r>
              <a:rPr lang="en-US" dirty="0" smtClean="0"/>
              <a:t>For example, IPv4 is 0x0800</a:t>
            </a:r>
          </a:p>
          <a:p>
            <a:pPr lvl="1">
              <a:defRPr/>
            </a:pPr>
            <a:r>
              <a:rPr lang="en-US" dirty="0" smtClean="0"/>
              <a:t>Hardware length (HLEN)  </a:t>
            </a:r>
          </a:p>
          <a:p>
            <a:pPr lvl="2">
              <a:defRPr/>
            </a:pPr>
            <a:r>
              <a:rPr lang="en-US" dirty="0" smtClean="0"/>
              <a:t>Length in bytes of a hardware address</a:t>
            </a:r>
          </a:p>
          <a:p>
            <a:pPr lvl="2">
              <a:defRPr/>
            </a:pPr>
            <a:r>
              <a:rPr lang="en-US" dirty="0" smtClean="0"/>
              <a:t>Ethernet addresses (MAC) are 6 bytes long</a:t>
            </a:r>
          </a:p>
          <a:p>
            <a:pPr lvl="1">
              <a:defRPr/>
            </a:pPr>
            <a:r>
              <a:rPr lang="en-US" dirty="0" smtClean="0"/>
              <a:t>Protocol length (PLEN)  </a:t>
            </a:r>
          </a:p>
          <a:p>
            <a:pPr lvl="2">
              <a:defRPr/>
            </a:pPr>
            <a:r>
              <a:rPr lang="en-US" dirty="0" smtClean="0"/>
              <a:t>Length in bytes of a logical address</a:t>
            </a:r>
          </a:p>
          <a:p>
            <a:pPr lvl="2">
              <a:defRPr/>
            </a:pPr>
            <a:r>
              <a:rPr lang="en-US" dirty="0" smtClean="0"/>
              <a:t>IPv4 address are 4 bytes long</a:t>
            </a:r>
          </a:p>
          <a:p>
            <a:pPr lvl="1">
              <a:defRPr/>
            </a:pPr>
            <a:r>
              <a:rPr lang="en-US" dirty="0" smtClean="0"/>
              <a:t>Operation  </a:t>
            </a:r>
          </a:p>
          <a:p>
            <a:pPr lvl="2">
              <a:defRPr/>
            </a:pPr>
            <a:r>
              <a:rPr lang="en-US" dirty="0" smtClean="0"/>
              <a:t>Specifies the operation the sender is performing: </a:t>
            </a:r>
          </a:p>
          <a:p>
            <a:pPr lvl="3">
              <a:defRPr/>
            </a:pPr>
            <a:r>
              <a:rPr lang="en-US" dirty="0" smtClean="0"/>
              <a:t>1 for request</a:t>
            </a:r>
          </a:p>
          <a:p>
            <a:pPr lvl="3">
              <a:defRPr/>
            </a:pPr>
            <a:r>
              <a:rPr lang="en-US" dirty="0" smtClean="0"/>
              <a:t>2 for reply</a:t>
            </a:r>
          </a:p>
          <a:p>
            <a:pPr lvl="1">
              <a:defRPr/>
            </a:pPr>
            <a:r>
              <a:rPr lang="en-US" dirty="0" smtClean="0"/>
              <a:t>Sender hardware address (SHA)  </a:t>
            </a:r>
          </a:p>
          <a:p>
            <a:pPr lvl="2">
              <a:defRPr/>
            </a:pPr>
            <a:r>
              <a:rPr lang="en-US" dirty="0" smtClean="0"/>
              <a:t>Hardware address of the sender</a:t>
            </a:r>
          </a:p>
          <a:p>
            <a:pPr lvl="1">
              <a:defRPr/>
            </a:pPr>
            <a:r>
              <a:rPr lang="en-US" dirty="0" smtClean="0"/>
              <a:t>Sender protocol address (SPA)  </a:t>
            </a:r>
          </a:p>
          <a:p>
            <a:pPr lvl="2">
              <a:defRPr/>
            </a:pPr>
            <a:r>
              <a:rPr lang="en-US" dirty="0" smtClean="0"/>
              <a:t>Protocol address of the sender</a:t>
            </a:r>
          </a:p>
          <a:p>
            <a:pPr lvl="1">
              <a:defRPr/>
            </a:pPr>
            <a:r>
              <a:rPr lang="en-US" dirty="0" smtClean="0"/>
              <a:t>Target hardware address (THA)  </a:t>
            </a:r>
          </a:p>
          <a:p>
            <a:pPr lvl="2">
              <a:defRPr/>
            </a:pPr>
            <a:r>
              <a:rPr lang="en-US" dirty="0" smtClean="0"/>
              <a:t>Hardware address of the intended receiver</a:t>
            </a:r>
          </a:p>
          <a:p>
            <a:pPr lvl="2">
              <a:defRPr/>
            </a:pPr>
            <a:r>
              <a:rPr lang="en-US" dirty="0" smtClean="0"/>
              <a:t>This field is ignored in requests (what it is searching for)</a:t>
            </a:r>
          </a:p>
          <a:p>
            <a:pPr lvl="1">
              <a:defRPr/>
            </a:pPr>
            <a:r>
              <a:rPr lang="en-US" dirty="0" smtClean="0"/>
              <a:t>Target protocol address (TPA)  </a:t>
            </a:r>
          </a:p>
          <a:p>
            <a:pPr lvl="2">
              <a:defRPr/>
            </a:pPr>
            <a:r>
              <a:rPr lang="en-US" dirty="0" smtClean="0"/>
              <a:t>Protocol address of the intended receiver</a:t>
            </a:r>
          </a:p>
          <a:p>
            <a:pPr>
              <a:defRPr/>
            </a:pP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 request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90805"/>
            <a:ext cx="7772400" cy="29563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1800" dirty="0" smtClean="0"/>
              <a:t>Host:</a:t>
            </a:r>
          </a:p>
          <a:p>
            <a:pPr lvl="1">
              <a:defRPr/>
            </a:pPr>
            <a:r>
              <a:rPr lang="en-US" sz="1600" dirty="0" smtClean="0"/>
              <a:t>IPv4 address of </a:t>
            </a:r>
            <a:r>
              <a:rPr 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10.10.10.123</a:t>
            </a:r>
            <a:r>
              <a:rPr lang="en-US" sz="1600" dirty="0" smtClean="0">
                <a:solidFill>
                  <a:srgbClr val="00B050"/>
                </a:solidFill>
              </a:rPr>
              <a:t> (</a:t>
            </a:r>
            <a:r>
              <a:rPr 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0A.0A.0A.7B</a:t>
            </a:r>
            <a:r>
              <a:rPr lang="en-US" sz="1600" dirty="0" smtClean="0">
                <a:solidFill>
                  <a:srgbClr val="00B050"/>
                </a:solidFill>
              </a:rPr>
              <a:t> in hex) </a:t>
            </a:r>
          </a:p>
          <a:p>
            <a:pPr lvl="2">
              <a:defRPr/>
            </a:pPr>
            <a:r>
              <a:rPr lang="en-US" sz="1400" dirty="0" smtClean="0"/>
              <a:t>32 bits</a:t>
            </a:r>
          </a:p>
          <a:p>
            <a:pPr lvl="1">
              <a:defRPr/>
            </a:pPr>
            <a:r>
              <a:rPr lang="en-US" sz="1600" dirty="0" smtClean="0"/>
              <a:t>MAC address of </a:t>
            </a:r>
            <a:r>
              <a:rPr lang="en-US" sz="160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00:09:58:D8:11:22</a:t>
            </a:r>
          </a:p>
          <a:p>
            <a:pPr lvl="2">
              <a:defRPr/>
            </a:pPr>
            <a:r>
              <a:rPr lang="en-US" sz="1400" dirty="0" smtClean="0"/>
              <a:t>48 bits</a:t>
            </a:r>
          </a:p>
          <a:p>
            <a:pPr>
              <a:defRPr/>
            </a:pPr>
            <a:r>
              <a:rPr lang="en-US" sz="1800" dirty="0" smtClean="0"/>
              <a:t>Wants to send a packet to another host</a:t>
            </a:r>
          </a:p>
          <a:p>
            <a:pPr lvl="1">
              <a:defRPr/>
            </a:pPr>
            <a:r>
              <a:rPr lang="en-US" sz="1600" dirty="0" smtClean="0"/>
              <a:t>IPv4 address at</a:t>
            </a:r>
            <a:r>
              <a:rPr lang="en-US" sz="1600" dirty="0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:</a:t>
            </a:r>
            <a:r>
              <a:rPr lang="en-US" sz="1600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10.10.10.140</a:t>
            </a:r>
            <a:r>
              <a:rPr lang="en-US" sz="1600" dirty="0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 (</a:t>
            </a:r>
            <a:r>
              <a:rPr lang="en-US" sz="1600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0A.0A.0A.8C</a:t>
            </a:r>
            <a:r>
              <a:rPr lang="en-US" sz="1600" dirty="0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 in hex)</a:t>
            </a:r>
          </a:p>
          <a:p>
            <a:pPr lvl="1">
              <a:defRPr/>
            </a:pPr>
            <a:r>
              <a:rPr lang="en-US" sz="1600" dirty="0" smtClean="0"/>
              <a:t>MAC </a:t>
            </a:r>
            <a:r>
              <a:rPr lang="en-US" sz="1600" dirty="0" smtClean="0">
                <a:solidFill>
                  <a:srgbClr val="00B0F0"/>
                </a:solidFill>
              </a:rPr>
              <a:t>address unknown</a:t>
            </a:r>
          </a:p>
          <a:p>
            <a:pPr>
              <a:defRPr/>
            </a:pPr>
            <a:r>
              <a:rPr lang="en-US" sz="1800" dirty="0" smtClean="0"/>
              <a:t>Must send an ARP request to discover the address</a:t>
            </a:r>
          </a:p>
          <a:p>
            <a:pPr>
              <a:defRPr/>
            </a:pPr>
            <a:r>
              <a:rPr lang="en-US" sz="1800" dirty="0" smtClean="0"/>
              <a:t>Sample packet of what would be broadcast over the local network:</a:t>
            </a:r>
          </a:p>
          <a:p>
            <a:pPr>
              <a:defRPr/>
            </a:pPr>
            <a:endParaRPr lang="en-US" sz="1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062747"/>
              </p:ext>
            </p:extLst>
          </p:nvPr>
        </p:nvGraphicFramePr>
        <p:xfrm>
          <a:off x="685800" y="4572000"/>
          <a:ext cx="8305799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1752600"/>
                <a:gridCol w="1752600"/>
                <a:gridCol w="477818"/>
                <a:gridCol w="3713181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+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Bits 0 - 7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8 - 15 </a:t>
                      </a:r>
                      <a:endParaRPr 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16 - 31 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Hardware type = 1 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Protocol type = 0x0800 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Hardware length=6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Protocol length=4</a:t>
                      </a:r>
                      <a:endParaRPr 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Operation = 1 (request) 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64 </a:t>
                      </a:r>
                      <a:endParaRPr lang="en-US" sz="12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SHA (first 32 of 48 bits) = 0x000958D8 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96</a:t>
                      </a:r>
                      <a:endParaRPr lang="en-US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SHA (last 16 of 48  bits) = 0x1122 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B050"/>
                          </a:solidFill>
                        </a:rPr>
                        <a:t>SPA (first 16 of 32 bits) = 0x0A0A </a:t>
                      </a:r>
                      <a:endParaRPr 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13716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128</a:t>
                      </a:r>
                      <a:endParaRPr lang="en-US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B050"/>
                          </a:solidFill>
                        </a:rPr>
                        <a:t>SPA (last 16 or 32 bits) = 0x0A7B </a:t>
                      </a:r>
                      <a:endParaRPr 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B0F0"/>
                          </a:solidFill>
                        </a:rPr>
                        <a:t>THA (first 16 of 48  bits) = 0xFFFF </a:t>
                      </a:r>
                      <a:endParaRPr lang="en-US" sz="12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13716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160</a:t>
                      </a:r>
                      <a:endParaRPr lang="en-US" sz="12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B0F0"/>
                          </a:solidFill>
                        </a:rPr>
                        <a:t>THA (last 32 of 48 bits) = 0xFFFFFFFF </a:t>
                      </a:r>
                      <a:endParaRPr lang="en-US" sz="12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192</a:t>
                      </a:r>
                      <a:endParaRPr lang="en-US" sz="12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TPA (32 bits) = </a:t>
                      </a:r>
                      <a:r>
                        <a:rPr lang="en-US" sz="1200" dirty="0" smtClean="0">
                          <a:solidFill>
                            <a:schemeClr val="bg2">
                              <a:lumMod val="50000"/>
                              <a:lumOff val="50000"/>
                            </a:schemeClr>
                          </a:solidFill>
                        </a:rPr>
                        <a:t>0x0A0A0A8C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 reply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772400" cy="3048000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dirty="0" smtClean="0"/>
              <a:t>If the host </a:t>
            </a: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10.10.10.140</a:t>
            </a:r>
            <a:r>
              <a:rPr lang="en-US" dirty="0" smtClean="0"/>
              <a:t> is running and available</a:t>
            </a:r>
          </a:p>
          <a:p>
            <a:pPr lvl="1">
              <a:defRPr/>
            </a:pPr>
            <a:r>
              <a:rPr lang="en-US" dirty="0" smtClean="0"/>
              <a:t>Notices the ARP request</a:t>
            </a:r>
          </a:p>
          <a:p>
            <a:pPr lvl="1">
              <a:defRPr/>
            </a:pPr>
            <a:r>
              <a:rPr lang="en-US" dirty="0" smtClean="0"/>
              <a:t>Send a reply packet as shown below</a:t>
            </a:r>
          </a:p>
          <a:p>
            <a:pPr lvl="2">
              <a:defRPr/>
            </a:pPr>
            <a:r>
              <a:rPr lang="en-US" dirty="0" smtClean="0"/>
              <a:t>Host </a:t>
            </a:r>
            <a:r>
              <a:rPr lang="en-US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10.10.10.140 (</a:t>
            </a: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0A.0A.0A.8C)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has MAC address of </a:t>
            </a:r>
            <a:r>
              <a:rPr lang="en-US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00:09:58:D8:33:AA</a:t>
            </a:r>
          </a:p>
          <a:p>
            <a:pPr lvl="2">
              <a:defRPr/>
            </a:pPr>
            <a:r>
              <a:rPr lang="en-US" dirty="0" smtClean="0"/>
              <a:t>Note that the sender and target address blocks are now swapped</a:t>
            </a:r>
          </a:p>
          <a:p>
            <a:pPr lvl="3">
              <a:defRPr/>
            </a:pPr>
            <a:r>
              <a:rPr lang="en-US" dirty="0" smtClean="0"/>
              <a:t>Sender of the reply is the target of the request</a:t>
            </a:r>
          </a:p>
          <a:p>
            <a:pPr lvl="3">
              <a:defRPr/>
            </a:pPr>
            <a:r>
              <a:rPr lang="en-US" dirty="0" smtClean="0"/>
              <a:t>The target of the reply is the sender of the request</a:t>
            </a:r>
          </a:p>
          <a:p>
            <a:pPr lvl="2">
              <a:defRPr/>
            </a:pPr>
            <a:r>
              <a:rPr lang="en-US" dirty="0" smtClean="0"/>
              <a:t>Host </a:t>
            </a:r>
            <a:r>
              <a:rPr lang="en-US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10.10.10.140</a:t>
            </a:r>
            <a:r>
              <a:rPr lang="en-US" dirty="0" smtClean="0"/>
              <a:t> has filled in its </a:t>
            </a:r>
            <a:r>
              <a:rPr lang="en-US" dirty="0" smtClean="0">
                <a:solidFill>
                  <a:srgbClr val="00B0F0"/>
                </a:solidFill>
              </a:rPr>
              <a:t>MAC address </a:t>
            </a:r>
            <a:r>
              <a:rPr lang="en-US" dirty="0" smtClean="0"/>
              <a:t>in the sender hardware address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931789"/>
              </p:ext>
            </p:extLst>
          </p:nvPr>
        </p:nvGraphicFramePr>
        <p:xfrm>
          <a:off x="685800" y="4455160"/>
          <a:ext cx="8346439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9437"/>
                <a:gridCol w="1482763"/>
                <a:gridCol w="152400"/>
                <a:gridCol w="1752600"/>
                <a:gridCol w="366058"/>
                <a:gridCol w="3713181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+</a:t>
                      </a:r>
                      <a:endParaRPr 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Bits 0 - 7 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8 - 15 </a:t>
                      </a:r>
                      <a:endParaRPr 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16 - 31 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Hardware type = 1 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Protocol type = 0x0800 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Hardware length=6</a:t>
                      </a:r>
                      <a:endParaRPr 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Protocol length=4 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Operation = 2 (reply) 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64 </a:t>
                      </a:r>
                      <a:endParaRPr lang="en-US" sz="12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SHA (first 32 of 48 bits) = 0x000958D8 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96</a:t>
                      </a:r>
                      <a:endParaRPr lang="en-US" sz="12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SHA (last 16 of 48 bits) = 0x33AA 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B050"/>
                          </a:solidFill>
                        </a:rPr>
                        <a:t>SPA (first 16 of 32 bits) = 0x0A0A </a:t>
                      </a:r>
                      <a:endParaRPr 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13716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128</a:t>
                      </a:r>
                      <a:endParaRPr lang="en-US" sz="12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B050"/>
                          </a:solidFill>
                        </a:rPr>
                        <a:t>SPA (last 16 of 32 bits) = 0x0A8C </a:t>
                      </a:r>
                      <a:endParaRPr 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B0F0"/>
                          </a:solidFill>
                        </a:rPr>
                        <a:t>THA (first 16 of 48 bits) = 0x0009 </a:t>
                      </a:r>
                      <a:endParaRPr lang="en-US" sz="12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13716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160</a:t>
                      </a:r>
                      <a:endParaRPr lang="en-US" sz="12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B0F0"/>
                          </a:solidFill>
                        </a:rPr>
                        <a:t>THA (last 32 of 48 bits) = 0x58D81122 </a:t>
                      </a:r>
                      <a:endParaRPr lang="en-US" sz="12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192</a:t>
                      </a:r>
                      <a:endParaRPr lang="en-US" sz="12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TPA (32 bits) = </a:t>
                      </a:r>
                      <a:r>
                        <a:rPr lang="en-US" sz="1200" dirty="0" smtClean="0">
                          <a:solidFill>
                            <a:schemeClr val="bg2">
                              <a:lumMod val="50000"/>
                              <a:lumOff val="50000"/>
                            </a:schemeClr>
                          </a:solidFill>
                        </a:rPr>
                        <a:t>0x0A0A0A7B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ARP Announcements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dirty="0" smtClean="0"/>
              <a:t>AKA "Gratuitous ARP“</a:t>
            </a:r>
          </a:p>
          <a:p>
            <a:pPr>
              <a:defRPr/>
            </a:pPr>
            <a:r>
              <a:rPr lang="en-US" dirty="0" smtClean="0"/>
              <a:t>A packet (usually an ARP Request) containing</a:t>
            </a:r>
          </a:p>
          <a:p>
            <a:pPr lvl="1">
              <a:defRPr/>
            </a:pPr>
            <a:r>
              <a:rPr lang="en-US" dirty="0" smtClean="0"/>
              <a:t>Valid SHA and SPA for the host which sent it</a:t>
            </a:r>
          </a:p>
          <a:p>
            <a:pPr lvl="1">
              <a:defRPr/>
            </a:pPr>
            <a:r>
              <a:rPr lang="en-US" dirty="0" smtClean="0"/>
              <a:t>TPA = SPA</a:t>
            </a:r>
          </a:p>
          <a:p>
            <a:pPr lvl="1">
              <a:defRPr/>
            </a:pPr>
            <a:r>
              <a:rPr lang="en-US" dirty="0" smtClean="0"/>
              <a:t>THA = 0s </a:t>
            </a:r>
            <a:r>
              <a:rPr lang="en-US" dirty="0" smtClean="0">
                <a:solidFill>
                  <a:srgbClr val="FF0000"/>
                </a:solidFill>
              </a:rPr>
              <a:t>–or– </a:t>
            </a:r>
            <a:r>
              <a:rPr lang="en-US" dirty="0" smtClean="0"/>
              <a:t>SHA</a:t>
            </a:r>
          </a:p>
          <a:p>
            <a:pPr lvl="1">
              <a:defRPr/>
            </a:pPr>
            <a:r>
              <a:rPr lang="en-US" dirty="0" smtClean="0"/>
              <a:t>Such a request is not intended to solicit a reply</a:t>
            </a:r>
          </a:p>
          <a:p>
            <a:pPr lvl="2">
              <a:defRPr/>
            </a:pPr>
            <a:r>
              <a:rPr lang="en-US" dirty="0" smtClean="0"/>
              <a:t>Other </a:t>
            </a:r>
            <a:r>
              <a:rPr lang="en-US" dirty="0"/>
              <a:t>hosts which receive the </a:t>
            </a:r>
            <a:r>
              <a:rPr lang="en-US" dirty="0" smtClean="0"/>
              <a:t>packet update their ARP cache</a:t>
            </a:r>
          </a:p>
          <a:p>
            <a:pPr>
              <a:defRPr/>
            </a:pPr>
            <a:r>
              <a:rPr lang="en-US" dirty="0" smtClean="0"/>
              <a:t>Commonly done by many operating systems on startup</a:t>
            </a:r>
          </a:p>
          <a:p>
            <a:pPr lvl="1">
              <a:defRPr/>
            </a:pPr>
            <a:r>
              <a:rPr lang="en-US" dirty="0" smtClean="0"/>
              <a:t>Helps to resolve problems which  might otherwise occur</a:t>
            </a:r>
          </a:p>
          <a:p>
            <a:pPr lvl="2">
              <a:defRPr/>
            </a:pPr>
            <a:r>
              <a:rPr lang="en-US" dirty="0" smtClean="0"/>
              <a:t>For example</a:t>
            </a:r>
          </a:p>
          <a:p>
            <a:pPr lvl="3">
              <a:defRPr/>
            </a:pPr>
            <a:r>
              <a:rPr lang="en-US" dirty="0" smtClean="0"/>
              <a:t>A network card had recently been changed</a:t>
            </a:r>
          </a:p>
          <a:p>
            <a:pPr lvl="4">
              <a:defRPr/>
            </a:pPr>
            <a:r>
              <a:rPr lang="en-US" dirty="0" smtClean="0"/>
              <a:t>Changing the IP-address-to-MAC-address mapping</a:t>
            </a:r>
          </a:p>
          <a:p>
            <a:pPr lvl="3">
              <a:defRPr/>
            </a:pPr>
            <a:r>
              <a:rPr lang="en-US" dirty="0" smtClean="0"/>
              <a:t>Some hosts still had the old mapping in their ARP caches</a:t>
            </a:r>
          </a:p>
          <a:p>
            <a:pPr>
              <a:defRPr/>
            </a:pPr>
            <a:r>
              <a:rPr lang="en-US" dirty="0" smtClean="0"/>
              <a:t>Other uses:</a:t>
            </a:r>
          </a:p>
          <a:p>
            <a:pPr lvl="1">
              <a:defRPr/>
            </a:pPr>
            <a:r>
              <a:rPr lang="en-US" dirty="0" smtClean="0"/>
              <a:t>Defend link-local IP addresses in the </a:t>
            </a:r>
            <a:r>
              <a:rPr lang="en-US" dirty="0" err="1" smtClean="0">
                <a:hlinkClick r:id="rId3" tooltip="Zeroconf"/>
              </a:rPr>
              <a:t>Zeroconf</a:t>
            </a:r>
            <a:r>
              <a:rPr lang="en-US" dirty="0" smtClean="0"/>
              <a:t> protocol</a:t>
            </a:r>
          </a:p>
          <a:p>
            <a:pPr lvl="1">
              <a:defRPr/>
            </a:pPr>
            <a:r>
              <a:rPr lang="en-US" dirty="0" smtClean="0"/>
              <a:t>IP address takeover within high-availability clusters</a:t>
            </a:r>
          </a:p>
          <a:p>
            <a:pPr>
              <a:defRPr/>
            </a:pP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ARP Probe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dirty="0" smtClean="0"/>
              <a:t>"IPv4 Address Conflict Detection" specification</a:t>
            </a:r>
          </a:p>
          <a:p>
            <a:pPr lvl="1">
              <a:defRPr/>
            </a:pPr>
            <a:r>
              <a:rPr lang="en-US" dirty="0" smtClean="0"/>
              <a:t>Is my address used by someone else?</a:t>
            </a:r>
          </a:p>
          <a:p>
            <a:pPr>
              <a:defRPr/>
            </a:pPr>
            <a:r>
              <a:rPr lang="en-US" dirty="0" smtClean="0"/>
              <a:t>Before beginning to use an IPv4 address</a:t>
            </a:r>
          </a:p>
          <a:p>
            <a:pPr lvl="1">
              <a:defRPr/>
            </a:pPr>
            <a:r>
              <a:rPr lang="en-US" dirty="0" smtClean="0"/>
              <a:t>No matter how assigned</a:t>
            </a:r>
          </a:p>
          <a:p>
            <a:pPr lvl="2">
              <a:defRPr/>
            </a:pPr>
            <a:r>
              <a:rPr lang="en-US" dirty="0" smtClean="0"/>
              <a:t>Manual configuration</a:t>
            </a:r>
          </a:p>
          <a:p>
            <a:pPr lvl="2">
              <a:defRPr/>
            </a:pPr>
            <a:r>
              <a:rPr lang="en-US" dirty="0" smtClean="0"/>
              <a:t>DHCP</a:t>
            </a:r>
          </a:p>
          <a:p>
            <a:pPr lvl="2">
              <a:defRPr/>
            </a:pPr>
            <a:r>
              <a:rPr lang="en-US" dirty="0" smtClean="0"/>
              <a:t>- </a:t>
            </a:r>
            <a:r>
              <a:rPr lang="en-US" b="1" i="1" dirty="0" smtClean="0"/>
              <a:t>or</a:t>
            </a:r>
            <a:r>
              <a:rPr lang="en-US" dirty="0" smtClean="0"/>
              <a:t> - some other means</a:t>
            </a:r>
          </a:p>
          <a:p>
            <a:pPr lvl="1">
              <a:defRPr/>
            </a:pPr>
            <a:r>
              <a:rPr lang="en-US" dirty="0" smtClean="0"/>
              <a:t>Host implementing an IPv4 address MUST test to see if the address is already in use</a:t>
            </a:r>
          </a:p>
          <a:p>
            <a:pPr lvl="2">
              <a:defRPr/>
            </a:pPr>
            <a:r>
              <a:rPr lang="en-US" dirty="0" smtClean="0"/>
              <a:t>broadcasting ARP probe packets</a:t>
            </a:r>
          </a:p>
          <a:p>
            <a:pPr>
              <a:defRPr/>
            </a:pPr>
            <a:r>
              <a:rPr lang="en-US" dirty="0" smtClean="0"/>
              <a:t>Details:</a:t>
            </a:r>
          </a:p>
          <a:p>
            <a:pPr lvl="1">
              <a:defRPr/>
            </a:pPr>
            <a:r>
              <a:rPr lang="en-US" dirty="0" smtClean="0"/>
              <a:t>SHA = senders real MAC address</a:t>
            </a:r>
          </a:p>
          <a:p>
            <a:pPr lvl="1">
              <a:defRPr/>
            </a:pPr>
            <a:r>
              <a:rPr lang="en-US" dirty="0" smtClean="0"/>
              <a:t>SPA = 0s (don’t use your IP address you’re checking)</a:t>
            </a:r>
          </a:p>
          <a:p>
            <a:pPr lvl="1">
              <a:defRPr/>
            </a:pPr>
            <a:r>
              <a:rPr lang="en-US" dirty="0" smtClean="0"/>
              <a:t>THA = 0s (really don’t care if there is no one)</a:t>
            </a:r>
          </a:p>
          <a:p>
            <a:pPr lvl="1">
              <a:defRPr/>
            </a:pPr>
            <a:r>
              <a:rPr lang="en-US" dirty="0" smtClean="0"/>
              <a:t>TPA = senders assumed IP address</a:t>
            </a:r>
          </a:p>
          <a:p>
            <a:pPr lvl="1">
              <a:defRPr/>
            </a:pPr>
            <a:r>
              <a:rPr lang="en-US" dirty="0" smtClean="0"/>
              <a:t>If you get a response someone is using your address</a:t>
            </a:r>
          </a:p>
          <a:p>
            <a:pPr>
              <a:defRPr/>
            </a:pP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7772400" cy="1143000"/>
          </a:xfrm>
        </p:spPr>
        <p:txBody>
          <a:bodyPr/>
          <a:lstStyle/>
          <a:p>
            <a:r>
              <a:rPr lang="en-US" dirty="0" smtClean="0"/>
              <a:t>ARP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669828575"/>
              </p:ext>
            </p:extLst>
          </p:nvPr>
        </p:nvGraphicFramePr>
        <p:xfrm>
          <a:off x="4572000" y="1702955"/>
          <a:ext cx="4572000" cy="44279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" name="Chart" r:id="rId7" imgW="4572034" imgH="5143584" progId="MSGraph.Chart.8">
                  <p:embed followColorScheme="full"/>
                </p:oleObj>
              </mc:Choice>
              <mc:Fallback>
                <p:oleObj name="Chart" r:id="rId7" imgW="4572034" imgH="5143584" progId="MSGraph.Chart.8">
                  <p:embed followColorScheme="full"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702955"/>
                        <a:ext cx="4572000" cy="442797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57200" y="1600200"/>
            <a:ext cx="4114800" cy="4530725"/>
          </a:xfrm>
        </p:spPr>
        <p:txBody>
          <a:bodyPr>
            <a:noAutofit/>
          </a:bodyPr>
          <a:lstStyle/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sz="3200" dirty="0" smtClean="0"/>
              <a:t>Is used for TCP/IP only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sz="3200" dirty="0" smtClean="0"/>
              <a:t>Is platform dependent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sz="3200" dirty="0"/>
              <a:t>Must have Ethernet to work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sz="3200" dirty="0" smtClean="0"/>
              <a:t>Is </a:t>
            </a:r>
            <a:r>
              <a:rPr lang="en-US" sz="3200" dirty="0"/>
              <a:t>flexible in its hardware/software </a:t>
            </a:r>
            <a:r>
              <a:rPr lang="en-US" sz="3200" dirty="0" smtClean="0"/>
              <a:t>formats</a:t>
            </a:r>
          </a:p>
        </p:txBody>
      </p:sp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solidFill>
            <a:schemeClr val="accent1">
              <a:alpha val="10000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8382000" y="6096000"/>
            <a:ext cx="635000" cy="635000"/>
            <a:chOff x="8318500" y="6032500"/>
            <a:chExt cx="6350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635000" cy="635000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6350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b="1" smtClean="0">
                  <a:latin typeface="Tahoma" panose="020B0604030504040204" pitchFamily="34" charset="0"/>
                </a:rPr>
                <a:t>1</a:t>
              </a:r>
              <a:endParaRPr lang="en-US" b="1">
                <a:latin typeface="Tahoma" panose="020B0604030504040204" pitchFamily="34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685800" y="6553200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 sec</a:t>
            </a:r>
            <a:endParaRPr lang="en-US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ARP is used to find the </a:t>
            </a:r>
            <a:r>
              <a:rPr lang="en-US" dirty="0"/>
              <a:t>hardware address </a:t>
            </a:r>
            <a:r>
              <a:rPr lang="en-US" dirty="0" smtClean="0"/>
              <a:t>(MAC) for a </a:t>
            </a:r>
            <a:r>
              <a:rPr lang="en-US" smtClean="0"/>
              <a:t>network protocol (IP) </a:t>
            </a:r>
            <a:r>
              <a:rPr lang="en-US" dirty="0" smtClean="0"/>
              <a:t>address</a:t>
            </a:r>
          </a:p>
          <a:p>
            <a:pPr lvl="1"/>
            <a:r>
              <a:rPr lang="en-US" dirty="0" smtClean="0"/>
              <a:t>Address of the </a:t>
            </a:r>
            <a:r>
              <a:rPr lang="en-US" dirty="0" smtClean="0">
                <a:solidFill>
                  <a:srgbClr val="FF0000"/>
                </a:solidFill>
              </a:rPr>
              <a:t>target host </a:t>
            </a:r>
            <a:r>
              <a:rPr lang="en-US" dirty="0" smtClean="0"/>
              <a:t>if the host is on the </a:t>
            </a:r>
            <a:r>
              <a:rPr lang="en-US" dirty="0" smtClean="0">
                <a:solidFill>
                  <a:srgbClr val="FF0000"/>
                </a:solidFill>
              </a:rPr>
              <a:t>local</a:t>
            </a:r>
            <a:r>
              <a:rPr lang="en-US" dirty="0" smtClean="0"/>
              <a:t> network</a:t>
            </a:r>
          </a:p>
          <a:p>
            <a:pPr lvl="1"/>
            <a:r>
              <a:rPr lang="en-US" dirty="0" smtClean="0"/>
              <a:t>Address of a</a:t>
            </a:r>
            <a:r>
              <a:rPr lang="en-US" dirty="0" smtClean="0">
                <a:solidFill>
                  <a:srgbClr val="FF0000"/>
                </a:solidFill>
              </a:rPr>
              <a:t> router </a:t>
            </a:r>
            <a:r>
              <a:rPr lang="en-US" dirty="0" smtClean="0"/>
              <a:t>if the host is </a:t>
            </a:r>
            <a:r>
              <a:rPr lang="en-US" dirty="0" smtClean="0">
                <a:solidFill>
                  <a:srgbClr val="FF0000"/>
                </a:solidFill>
              </a:rPr>
              <a:t>not</a:t>
            </a:r>
            <a:r>
              <a:rPr lang="en-US" dirty="0" smtClean="0"/>
              <a:t> on the local network</a:t>
            </a:r>
          </a:p>
          <a:p>
            <a:pPr lvl="2"/>
            <a:r>
              <a:rPr lang="en-US" dirty="0" smtClean="0"/>
              <a:t>Some router must know that it can forward it closer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Network</a:t>
            </a:r>
            <a:r>
              <a:rPr lang="en-US" dirty="0" smtClean="0"/>
              <a:t>  and Broadcast Address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14400" y="1524000"/>
            <a:ext cx="7772400" cy="5334000"/>
          </a:xfrm>
        </p:spPr>
        <p:txBody>
          <a:bodyPr>
            <a:normAutofit fontScale="70000" lnSpcReduction="20000"/>
          </a:bodyPr>
          <a:lstStyle/>
          <a:p>
            <a:r>
              <a:rPr lang="en-US" i="1" u="sng" dirty="0" smtClean="0">
                <a:solidFill>
                  <a:srgbClr val="FF0000"/>
                </a:solidFill>
              </a:rPr>
              <a:t>Network</a:t>
            </a:r>
            <a:r>
              <a:rPr lang="en-US" i="1" dirty="0" smtClean="0">
                <a:solidFill>
                  <a:srgbClr val="FF0000"/>
                </a:solidFill>
              </a:rPr>
              <a:t> Address</a:t>
            </a:r>
          </a:p>
          <a:p>
            <a:pPr lvl="1"/>
            <a:r>
              <a:rPr lang="en-US" dirty="0" smtClean="0"/>
              <a:t>First “address” in a network or subnet</a:t>
            </a:r>
          </a:p>
          <a:p>
            <a:pPr lvl="2"/>
            <a:r>
              <a:rPr lang="en-US" dirty="0" smtClean="0"/>
              <a:t>A.K.A. wire address</a:t>
            </a:r>
          </a:p>
          <a:p>
            <a:pPr lvl="1"/>
            <a:r>
              <a:rPr lang="en-US" dirty="0" smtClean="0"/>
              <a:t>Not a valid host ID</a:t>
            </a:r>
          </a:p>
          <a:p>
            <a:pPr lvl="1"/>
            <a:r>
              <a:rPr lang="en-US" dirty="0" smtClean="0"/>
              <a:t>All 0s for the network or subnet host id</a:t>
            </a:r>
          </a:p>
          <a:p>
            <a:pPr lvl="2"/>
            <a:r>
              <a:rPr lang="en-US" dirty="0" smtClean="0"/>
              <a:t>192.168.001.</a:t>
            </a:r>
            <a:r>
              <a:rPr lang="en-US" u="sng" dirty="0" smtClean="0"/>
              <a:t>000</a:t>
            </a:r>
          </a:p>
          <a:p>
            <a:pPr lvl="2"/>
            <a:r>
              <a:rPr lang="en-US" dirty="0" smtClean="0"/>
              <a:t>172.016.</a:t>
            </a:r>
            <a:r>
              <a:rPr lang="en-US" u="sng" dirty="0" smtClean="0"/>
              <a:t>000.000</a:t>
            </a:r>
          </a:p>
          <a:p>
            <a:pPr lvl="2"/>
            <a:r>
              <a:rPr lang="en-US" dirty="0" smtClean="0"/>
              <a:t>010.</a:t>
            </a:r>
            <a:r>
              <a:rPr lang="en-US" u="sng" dirty="0" smtClean="0"/>
              <a:t>000.000.000</a:t>
            </a:r>
          </a:p>
          <a:p>
            <a:pPr lvl="1"/>
            <a:r>
              <a:rPr lang="en-US" dirty="0" smtClean="0"/>
              <a:t>Useful when describing a subnet</a:t>
            </a:r>
          </a:p>
          <a:p>
            <a:pPr lvl="2"/>
            <a:r>
              <a:rPr lang="en-US" dirty="0" smtClean="0"/>
              <a:t>172.016.004.</a:t>
            </a:r>
            <a:r>
              <a:rPr lang="en-US" u="sng" dirty="0" smtClean="0"/>
              <a:t>000</a:t>
            </a:r>
            <a:r>
              <a:rPr lang="en-US" dirty="0" smtClean="0"/>
              <a:t>/24</a:t>
            </a:r>
          </a:p>
          <a:p>
            <a:pPr lvl="3"/>
            <a:r>
              <a:rPr lang="en-US" dirty="0" smtClean="0"/>
              <a:t>Class C network subdivided into Class C sizes</a:t>
            </a:r>
          </a:p>
          <a:p>
            <a:pPr lvl="3"/>
            <a:r>
              <a:rPr lang="en-US" dirty="0" smtClean="0"/>
              <a:t>172.16.4.0 – 172.16.4.255 in this case</a:t>
            </a:r>
          </a:p>
          <a:p>
            <a:pPr lvl="2"/>
            <a:r>
              <a:rPr lang="en-US" dirty="0" smtClean="0"/>
              <a:t>192.168.001.000/25</a:t>
            </a:r>
          </a:p>
          <a:p>
            <a:pPr lvl="3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.000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0</a:t>
            </a:r>
            <a:r>
              <a:rPr lang="en-US" u="sng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000 0000</a:t>
            </a:r>
            <a:endParaRPr lang="en-US" u="sng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3"/>
            <a:r>
              <a:rPr lang="en-US" dirty="0" smtClean="0"/>
              <a:t>Subnet of the </a:t>
            </a:r>
            <a:r>
              <a:rPr lang="en-US" i="1" dirty="0" smtClean="0">
                <a:solidFill>
                  <a:srgbClr val="FF0000"/>
                </a:solidFill>
              </a:rPr>
              <a:t>first</a:t>
            </a:r>
            <a:r>
              <a:rPr lang="en-US" dirty="0" smtClean="0"/>
              <a:t> 128 addresses in 192.168.1.x</a:t>
            </a:r>
          </a:p>
          <a:p>
            <a:pPr lvl="4"/>
            <a:r>
              <a:rPr lang="en-US" dirty="0" smtClean="0"/>
              <a:t> Hosts 192.168.1.1 – 192.168.1.126</a:t>
            </a:r>
          </a:p>
          <a:p>
            <a:pPr lvl="2"/>
            <a:r>
              <a:rPr lang="en-US" dirty="0" smtClean="0"/>
              <a:t>192.168.001.128/25</a:t>
            </a:r>
          </a:p>
          <a:p>
            <a:pPr lvl="3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.128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1</a:t>
            </a:r>
            <a:r>
              <a:rPr lang="en-US" u="sng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000 000</a:t>
            </a:r>
            <a:endParaRPr lang="en-US" u="sng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3"/>
            <a:r>
              <a:rPr lang="en-US" dirty="0"/>
              <a:t>Subnet of the </a:t>
            </a:r>
            <a:r>
              <a:rPr lang="en-US" i="1" dirty="0" smtClean="0">
                <a:solidFill>
                  <a:srgbClr val="FF0000"/>
                </a:solidFill>
              </a:rPr>
              <a:t>last</a:t>
            </a:r>
            <a:r>
              <a:rPr lang="en-US" dirty="0" smtClean="0"/>
              <a:t> </a:t>
            </a:r>
            <a:r>
              <a:rPr lang="en-US" dirty="0"/>
              <a:t>128 addresses in </a:t>
            </a:r>
            <a:r>
              <a:rPr lang="en-US" dirty="0" smtClean="0"/>
              <a:t>192.168.1.x</a:t>
            </a:r>
          </a:p>
          <a:p>
            <a:pPr lvl="4"/>
            <a:r>
              <a:rPr lang="en-US" dirty="0" smtClean="0"/>
              <a:t>Hosts 192.168.1.129 – 192.168.1.254</a:t>
            </a:r>
            <a:endParaRPr lang="en-US" dirty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02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 and </a:t>
            </a:r>
            <a:r>
              <a:rPr lang="en-US" u="sng" dirty="0" smtClean="0"/>
              <a:t>Broadcast</a:t>
            </a:r>
            <a:r>
              <a:rPr lang="en-US" dirty="0" smtClean="0"/>
              <a:t> Address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 marL="342900" lvl="1" indent="-342900">
              <a:buClr>
                <a:schemeClr val="folHlink"/>
              </a:buClr>
              <a:buSzPct val="90000"/>
            </a:pPr>
            <a:r>
              <a:rPr lang="en-US" i="1" u="sng" dirty="0" smtClean="0">
                <a:solidFill>
                  <a:srgbClr val="FF0000"/>
                </a:solidFill>
              </a:rPr>
              <a:t>Broadcast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>
                <a:solidFill>
                  <a:srgbClr val="FF0000"/>
                </a:solidFill>
              </a:rPr>
              <a:t>address</a:t>
            </a:r>
          </a:p>
          <a:p>
            <a:pPr lvl="1"/>
            <a:r>
              <a:rPr lang="en-US" dirty="0" smtClean="0"/>
              <a:t>Last “address” in a network or subnet</a:t>
            </a:r>
          </a:p>
          <a:p>
            <a:pPr lvl="2"/>
            <a:r>
              <a:rPr lang="en-US" dirty="0" smtClean="0"/>
              <a:t>Everyone </a:t>
            </a:r>
            <a:r>
              <a:rPr lang="en-US" dirty="0"/>
              <a:t>in the network is to listen to this </a:t>
            </a:r>
            <a:r>
              <a:rPr lang="en-US" dirty="0" smtClean="0"/>
              <a:t>message</a:t>
            </a:r>
            <a:endParaRPr lang="en-US" i="1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Not a valid host ID</a:t>
            </a:r>
          </a:p>
          <a:p>
            <a:pPr lvl="1"/>
            <a:r>
              <a:rPr lang="en-US" dirty="0" smtClean="0"/>
              <a:t>All 1s for the network or subnet host id</a:t>
            </a:r>
          </a:p>
          <a:p>
            <a:pPr lvl="2"/>
            <a:r>
              <a:rPr lang="en-US" dirty="0" smtClean="0"/>
              <a:t>172.017.</a:t>
            </a:r>
            <a:r>
              <a:rPr lang="en-US" u="sng" dirty="0" smtClean="0"/>
              <a:t>255.255</a:t>
            </a:r>
          </a:p>
          <a:p>
            <a:pPr lvl="2"/>
            <a:r>
              <a:rPr lang="en-US" dirty="0" smtClean="0"/>
              <a:t>010.</a:t>
            </a:r>
            <a:r>
              <a:rPr lang="en-US" u="sng" dirty="0" smtClean="0"/>
              <a:t>255.255.255</a:t>
            </a:r>
          </a:p>
          <a:p>
            <a:pPr lvl="2"/>
            <a:r>
              <a:rPr lang="en-US" dirty="0" smtClean="0"/>
              <a:t>192.168.005.127/25</a:t>
            </a:r>
          </a:p>
          <a:p>
            <a:pPr lvl="3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.127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0</a:t>
            </a: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111 1111</a:t>
            </a:r>
            <a:endParaRPr lang="en-US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3"/>
            <a:r>
              <a:rPr lang="en-US" dirty="0" smtClean="0"/>
              <a:t>Broadcast address for the 192.168.5.0/25 subnet</a:t>
            </a:r>
          </a:p>
          <a:p>
            <a:pPr lvl="3"/>
            <a:r>
              <a:rPr lang="en-US" dirty="0" smtClean="0"/>
              <a:t>All in the range 192.168.5.1-192.168.5.126 </a:t>
            </a:r>
          </a:p>
          <a:p>
            <a:pPr lvl="2"/>
            <a:r>
              <a:rPr lang="en-US" dirty="0" smtClean="0"/>
              <a:t>192.168.005.255/25</a:t>
            </a:r>
          </a:p>
          <a:p>
            <a:pPr lvl="3"/>
            <a:r>
              <a:rPr lang="en-US" dirty="0" smtClean="0"/>
              <a:t>.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255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1</a:t>
            </a: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111 1111</a:t>
            </a:r>
            <a:endParaRPr lang="en-US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3"/>
            <a:r>
              <a:rPr lang="en-US" dirty="0"/>
              <a:t>Broadcast address for the </a:t>
            </a:r>
            <a:r>
              <a:rPr lang="en-US" dirty="0" smtClean="0"/>
              <a:t>192.168.5.128/25 subnet</a:t>
            </a:r>
          </a:p>
          <a:p>
            <a:pPr lvl="3"/>
            <a:r>
              <a:rPr lang="en-US" dirty="0"/>
              <a:t>All in the range </a:t>
            </a:r>
            <a:r>
              <a:rPr lang="en-US" dirty="0" smtClean="0"/>
              <a:t>192.168.5.129-192.168.5.254 </a:t>
            </a:r>
            <a:endParaRPr lang="en-US" dirty="0"/>
          </a:p>
          <a:p>
            <a:pPr lvl="4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23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Side 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MAC’s have a broadcast address:</a:t>
            </a:r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ff:ff:ff:ff:ff:ff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Everybody listen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39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ARP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22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Hosts can only communicate Host to nearby Host</a:t>
            </a:r>
          </a:p>
          <a:p>
            <a:pPr lvl="1"/>
            <a:r>
              <a:rPr lang="en-US" dirty="0" smtClean="0"/>
              <a:t>This means MAC address to MAC address</a:t>
            </a:r>
          </a:p>
          <a:p>
            <a:pPr lvl="1"/>
            <a:r>
              <a:rPr lang="en-US" dirty="0" smtClean="0"/>
              <a:t>These machines must be on the same connected physical (local) network</a:t>
            </a:r>
          </a:p>
          <a:p>
            <a:pPr lvl="2"/>
            <a:r>
              <a:rPr lang="en-US" dirty="0" smtClean="0"/>
              <a:t>On the same Hub or Switch</a:t>
            </a:r>
          </a:p>
          <a:p>
            <a:r>
              <a:rPr lang="en-US" dirty="0" smtClean="0"/>
              <a:t>Programs typically want to communicate with programs on other machines on other networks</a:t>
            </a:r>
          </a:p>
          <a:p>
            <a:pPr lvl="1"/>
            <a:r>
              <a:rPr lang="en-US" dirty="0" smtClean="0"/>
              <a:t>Whether or not they are on the same network</a:t>
            </a:r>
          </a:p>
          <a:p>
            <a:pPr lvl="1"/>
            <a:r>
              <a:rPr lang="en-US" dirty="0" smtClean="0"/>
              <a:t>Specifically, working at the IP address level</a:t>
            </a:r>
          </a:p>
          <a:p>
            <a:r>
              <a:rPr lang="en-US" dirty="0" smtClean="0"/>
              <a:t>How do programs get their messages to the other machines?</a:t>
            </a:r>
          </a:p>
          <a:p>
            <a:r>
              <a:rPr lang="en-US" dirty="0" smtClean="0"/>
              <a:t>ARP is one critical key in the solution</a:t>
            </a:r>
          </a:p>
          <a:p>
            <a:pPr lvl="1"/>
            <a:r>
              <a:rPr lang="en-US" dirty="0" smtClean="0"/>
              <a:t>One machine can request the MAC address of a machine with a specific IP address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ARP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Address Resolution Protocol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Method for finding a host's hardware address (MAC) when only its network layer address (IP) is known</a:t>
            </a:r>
          </a:p>
          <a:p>
            <a:pPr lvl="2"/>
            <a:r>
              <a:rPr lang="en-US" dirty="0" smtClean="0"/>
              <a:t>Remember OSI layers?</a:t>
            </a:r>
          </a:p>
          <a:p>
            <a:r>
              <a:rPr lang="en-US" dirty="0" smtClean="0"/>
              <a:t>ARP is defined in RFC 826. </a:t>
            </a:r>
          </a:p>
          <a:p>
            <a:pPr lvl="1"/>
            <a:r>
              <a:rPr lang="en-US" dirty="0" smtClean="0"/>
              <a:t>Current Internet Standard: STD 37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ARP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001000" cy="4530725"/>
          </a:xfrm>
        </p:spPr>
        <p:txBody>
          <a:bodyPr/>
          <a:lstStyle/>
          <a:p>
            <a:r>
              <a:rPr lang="en-US" dirty="0" smtClean="0"/>
              <a:t>Not an IP-only or Ethernet-only protocol</a:t>
            </a:r>
          </a:p>
          <a:p>
            <a:pPr lvl="1"/>
            <a:r>
              <a:rPr lang="en-US" dirty="0" smtClean="0"/>
              <a:t>Can be used to resolve many different network-layer protocol addresses to hardware addresses</a:t>
            </a:r>
          </a:p>
          <a:p>
            <a:r>
              <a:rPr lang="en-US" dirty="0" smtClean="0"/>
              <a:t>However:</a:t>
            </a:r>
          </a:p>
          <a:p>
            <a:pPr lvl="1"/>
            <a:r>
              <a:rPr lang="en-US" dirty="0" smtClean="0"/>
              <a:t>Nowadays almost all traffic is IPv4 and Ethernet</a:t>
            </a:r>
          </a:p>
          <a:p>
            <a:pPr lvl="2"/>
            <a:r>
              <a:rPr lang="en-US" dirty="0" smtClean="0"/>
              <a:t>IPv6 is up and coming!</a:t>
            </a:r>
          </a:p>
          <a:p>
            <a:pPr lvl="2"/>
            <a:r>
              <a:rPr lang="en-US" dirty="0" smtClean="0"/>
              <a:t>Primarily used to translate IP addresses to Ethernet MAC addresses</a:t>
            </a:r>
          </a:p>
          <a:p>
            <a:pPr lvl="2"/>
            <a:r>
              <a:rPr lang="en-US" dirty="0" smtClean="0"/>
              <a:t>Also used for IP over other LAN technologies</a:t>
            </a:r>
          </a:p>
          <a:p>
            <a:pPr lvl="3"/>
            <a:r>
              <a:rPr lang="en-US" dirty="0" smtClean="0"/>
              <a:t>Token Ring, FDDI, or IEEE 802.11</a:t>
            </a:r>
          </a:p>
          <a:p>
            <a:pPr lvl="3"/>
            <a:r>
              <a:rPr lang="en-US" dirty="0" smtClean="0"/>
              <a:t>IP over ATM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COLORS" val="0"/>
  <p:tag name="MULTIRESPDIVISOR" val="1"/>
  <p:tag name="INCORRECTPOINTVALUE" val="0"/>
  <p:tag name="AUTOADJUSTPARTRANGE" val="True"/>
  <p:tag name="FIBNUMRESULTS" val="5"/>
  <p:tag name="PRRESPONSE2" val="9"/>
  <p:tag name="PRRESPONSE6" val="5"/>
  <p:tag name="PRRESPONSE10" val="1"/>
  <p:tag name="CSVFORMAT" val="8"/>
  <p:tag name="RESPCOUNTERFORMAT" val="0"/>
  <p:tag name="ALLOWDUPLICATES" val="False"/>
  <p:tag name="REVIEWONLY" val="False"/>
  <p:tag name="RACEANIMATIONSPEED" val="3"/>
  <p:tag name="BUBBLENAMEVISIBLE" val="True"/>
  <p:tag name="CUSTOMGRIDBACKCOLOR" val="-2830136"/>
  <p:tag name="USESCHEMECOLORS" val="True"/>
  <p:tag name="GRIDROTATIONINTERVAL" val="2"/>
  <p:tag name="POLLINGCYCLE" val="2"/>
  <p:tag name="INCLUDEPPT" val="True"/>
  <p:tag name="REALTIMEBACKUPPATH" val="(None)"/>
  <p:tag name="FIBDISPLAYRESULTS" val="True"/>
  <p:tag name="PRRESPONSE3" val="8"/>
  <p:tag name="PRRESPONSE8" val="3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RESETCHARTS" val="Tru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CHARTLABELS" val="1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INCLUDENONRESPONDERS" val="False"/>
  <p:tag name="SAVECSVWITHSESSION" val="True"/>
  <p:tag name="DISPLAYNAME" val="True"/>
  <p:tag name="PRRESPONSE7" val="4"/>
  <p:tag name="GRIDFONTSIZE" val="12"/>
  <p:tag name="STDCHART" val="1"/>
  <p:tag name="RESPTABLESTYLE" val="-1"/>
  <p:tag name="CUSTOMCELLBACKCOLOR1" val="-657956"/>
  <p:tag name="PRRESPONSE4" val="7"/>
  <p:tag name="ADVANCEDSETTINGSVIEW" val="False"/>
  <p:tag name="DELIMITERS" val="3.1"/>
  <p:tag name="POWERPOINTVERSION" val="14.0"/>
  <p:tag name="EXPANDSHOWBAR" val="True"/>
  <p:tag name="TPPRESENTATIONGUID" val="0bd9344d-8f86-4856-8c30-1b04ebd0aafb"/>
  <p:tag name="WASPOLLED" val="EDDC731D47874A9F942CED9ECD39757F"/>
  <p:tag name="TPVERSION" val="6"/>
  <p:tag name="TPFULLVERSION" val="7.2.0.80"/>
  <p:tag name="PPTVERSION" val="15"/>
  <p:tag name="TPOS" val="2"/>
  <p:tag name="TPLASTSAVEVERSION" val="6.2 PC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DD7B93FB583B4211B73A0C7FA8D1B606"/>
  <p:tag name="SLIDEID" val="DD7B93FB583B4211B73A0C7FA8D1B606"/>
  <p:tag name="SLIDEORDER" val="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ARP"/>
  <p:tag name="ANSWERSALIAS" val="Is used on TCP/IP only|smicln|Is platform dependent|smicln|Is flexible in its hardware/software formats|smicln|Must have Ethernet to work"/>
  <p:tag name="VALUES" val="Incorrect|smicln|Incorrect|smicln|Correct|smicln|Incorrect"/>
  <p:tag name="RESPONSESGATHERED" val="True"/>
  <p:tag name="TOTALRESPONSES" val="63"/>
  <p:tag name="RESPONSECOUNT" val="63"/>
  <p:tag name="SLICED" val="False"/>
  <p:tag name="RESPONSES" val="3;3;3;3;3;3;3;3;2;3;3;3;3;3;1;3;3;3;3;3;3;3;3;3;3;1;3;4;4;3;3;2;3;3;3;3;3;3;3;1;3;3;3;4;3;4;3;3;3;3;2;1;1;3;3;3;1;2;1;2;3;1;2;"/>
  <p:tag name="CHARTSTRINGSTD" val="8 6 45 4"/>
  <p:tag name="CHARTSTRINGREV" val="4 45 6 8"/>
  <p:tag name="CHARTSTRINGSTDPER" val="0.126984126984127 0.0952380952380952 0.714285714285714 0.0634920634920635"/>
  <p:tag name="CHARTSTRINGREVPER" val="0.0634920634920635 0.714285714285714 0.0952380952380952 0.126984126984127"/>
  <p:tag name="ANONYMOUSTEMP" val="False"/>
  <p:tag name="TYPE" val="MultiChoiceSlide"/>
  <p:tag name="TPQUESTIONXML" val="﻿&lt;?xml version=&quot;1.0&quot; encoding=&quot;utf-8&quot;?&gt;&#10;&lt;questionlist&gt;&#10;    &lt;properties&gt;&#10;        &lt;guid&gt;03B370380E464A948A5786A48B432F7A&lt;/guid&gt;&#10;        &lt;description /&gt;&#10;        &lt;date&gt;8/28/2013 4:12:37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EAC271B7DB448FFBBF54D63B3C32547&lt;/guid&gt;&#10;            &lt;repollguid&gt;DF49CBEA41AF4E749514C65EC5C87EE9&lt;/repollguid&gt;&#10;            &lt;sourceid&gt;CE73DABB3E6A42678C749B1DAA352D2C&lt;/sourceid&gt;&#10;            &lt;questiontext&gt;ARP&lt;/questiontext&gt;&#10;            &lt;showresults&gt;True&lt;/showresults&gt;&#10;            &lt;responsegrid&gt;0&lt;/responsegrid&gt;&#10;            &lt;countdowntimer&gt;False&lt;/countdowntimer&gt;&#10;            &lt;correctvalue&gt;1&lt;/correctvalue&gt;&#10;            &lt;incorrectvalue&gt;0&lt;/incorrectvalue&gt;&#10;            &lt;responselimit&gt;1&lt;/responselimit&gt;&#10;            &lt;bulletstyle&gt;0&lt;/bulletstyle&gt;&#10;            &lt;answers&gt;&#10;                &lt;answer&gt;&#10;                    &lt;guid&gt;CD542F37B8C14361B9BE0081EDA5C2F8&lt;/guid&gt;&#10;                    &lt;answertext&gt;Is used for TCP/IP only&lt;/answertext&gt;&#10;                    &lt;valuetype&gt;-1&lt;/valuetype&gt;&#10;                &lt;/answer&gt;&#10;                &lt;answer&gt;&#10;                    &lt;guid&gt;9F275BC43E9D4C53BBAB07EA56F25BC4&lt;/guid&gt;&#10;                    &lt;answertext&gt;Is platform dependent&lt;/answertext&gt;&#10;                    &lt;valuetype&gt;-1&lt;/valuetype&gt;&#10;                &lt;/answer&gt;&#10;                &lt;answer&gt;&#10;                    &lt;guid&gt;E220127E3EBB436FB101BF7587ABB707&lt;/guid&gt;&#10;                    &lt;answertext&gt;Must have Ethernet to work&lt;/answertext&gt;&#10;                    &lt;valuetype&gt;-1&lt;/valuetype&gt;&#10;                &lt;/answer&gt;&#10;                &lt;answer&gt;&#10;                    &lt;guid&gt;194BFB4BDB03462C84E1C4A82CD76512&lt;/guid&gt;&#10;                    &lt;answertext&gt;Is flexible in its hardware/software formats&lt;/answertext&gt;&#10;                    &lt;valuetype&gt;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  <p:tag name="RESULTS" val="ARP[;crlf;]31[;]31[;]31[;]False[;]25[;][;crlf;]3.54838709677419[;]4[;]0.978435541167942[;]0.957336108220604[;crlf;]3[;]-1[;]Is used for TCP/IP only1[;]Is used for TCP/IP only[;][;crlf;]2[;]-1[;]Is platform dependent2[;]Is platform dependent[;][;crlf;]1[;]-1[;]Must have Ethernet to work3[;]Must have Ethernet to work[;][;crlf;]25[;]1[;]Is flexible in its hardware/software formats4[;]Is flexible in its hardware/software formats[;]"/>
  <p:tag name="HASRESULTS" val="Tru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  <p:tag name="TYPE" val="0"/>
  <p:tag name="DEFINEDCOLORS" val="3,6,10,45,32,50,13,4,9,55,1"/>
  <p:tag name="LABELFORMAT" val="1"/>
  <p:tag name="NUMBERFORMAT" val="0"/>
  <p:tag name="COLORTYPE" val="CORRECTINCORRECT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116"/>
  <p:tag name="FONTSIZE" val="32"/>
  <p:tag name="BULLETTYPE" val="ppBulletArabicPeriod"/>
  <p:tag name="ANSWERTEXT" val="Is used on TCP/IP only&#10;Is platform dependent&#10;Is flexible in its hardware/software formats&#10;Must have Ethernet to work"/>
  <p:tag name="ZEROBASED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TPCOUNTDOWNSECONDS" val="3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1698</TotalTime>
  <Words>2036</Words>
  <Application>Microsoft Office PowerPoint</Application>
  <PresentationFormat>On-screen Show (4:3)</PresentationFormat>
  <Paragraphs>361</Paragraphs>
  <Slides>29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Arial</vt:lpstr>
      <vt:lpstr>Calibri</vt:lpstr>
      <vt:lpstr>Courier New</vt:lpstr>
      <vt:lpstr>Tahoma</vt:lpstr>
      <vt:lpstr>Times New Roman</vt:lpstr>
      <vt:lpstr>Wingdings</vt:lpstr>
      <vt:lpstr>Layers</vt:lpstr>
      <vt:lpstr>Microsoft Graph Chart</vt:lpstr>
      <vt:lpstr>ARP</vt:lpstr>
      <vt:lpstr>Preliminary</vt:lpstr>
      <vt:lpstr>Network  and Broadcast Address</vt:lpstr>
      <vt:lpstr>Network  and Broadcast Address</vt:lpstr>
      <vt:lpstr>MAC Side Note</vt:lpstr>
      <vt:lpstr>ARP</vt:lpstr>
      <vt:lpstr>Problem</vt:lpstr>
      <vt:lpstr>ARP</vt:lpstr>
      <vt:lpstr>ARP</vt:lpstr>
      <vt:lpstr>ARP</vt:lpstr>
      <vt:lpstr>Basic Steps </vt:lpstr>
      <vt:lpstr>Examples</vt:lpstr>
      <vt:lpstr>Sample Network</vt:lpstr>
      <vt:lpstr>Examples</vt:lpstr>
      <vt:lpstr>Examples</vt:lpstr>
      <vt:lpstr>First Case</vt:lpstr>
      <vt:lpstr>Second Case</vt:lpstr>
      <vt:lpstr>Third and Fourth Cases</vt:lpstr>
      <vt:lpstr>ARP mediation</vt:lpstr>
      <vt:lpstr>Inverse ARP</vt:lpstr>
      <vt:lpstr>Resume 2/1</vt:lpstr>
      <vt:lpstr>ARP Packet structure</vt:lpstr>
      <vt:lpstr>Packet structure</vt:lpstr>
      <vt:lpstr>Example request</vt:lpstr>
      <vt:lpstr>Example reply</vt:lpstr>
      <vt:lpstr>ARP Announcements</vt:lpstr>
      <vt:lpstr>ARP Probe</vt:lpstr>
      <vt:lpstr>ARP</vt:lpstr>
      <vt:lpstr>Summary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Kombol, Tony</cp:lastModifiedBy>
  <cp:revision>113</cp:revision>
  <cp:lastPrinted>2016-09-13T13:53:25Z</cp:lastPrinted>
  <dcterms:created xsi:type="dcterms:W3CDTF">1601-01-01T00:00:00Z</dcterms:created>
  <dcterms:modified xsi:type="dcterms:W3CDTF">2017-02-01T17:00:08Z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