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8" r:id="rId4"/>
    <p:sldId id="269" r:id="rId5"/>
    <p:sldId id="263" r:id="rId6"/>
    <p:sldId id="258" r:id="rId7"/>
    <p:sldId id="271" r:id="rId8"/>
    <p:sldId id="270" r:id="rId9"/>
    <p:sldId id="272" r:id="rId10"/>
    <p:sldId id="264" r:id="rId11"/>
    <p:sldId id="280" r:id="rId12"/>
    <p:sldId id="273" r:id="rId13"/>
    <p:sldId id="276" r:id="rId14"/>
    <p:sldId id="275" r:id="rId15"/>
    <p:sldId id="278" r:id="rId16"/>
    <p:sldId id="279" r:id="rId17"/>
    <p:sldId id="265" r:id="rId18"/>
    <p:sldId id="281" r:id="rId19"/>
    <p:sldId id="316" r:id="rId20"/>
    <p:sldId id="260" r:id="rId21"/>
    <p:sldId id="318" r:id="rId22"/>
    <p:sldId id="283" r:id="rId23"/>
    <p:sldId id="286" r:id="rId24"/>
    <p:sldId id="287" r:id="rId25"/>
    <p:sldId id="290" r:id="rId26"/>
    <p:sldId id="289" r:id="rId27"/>
    <p:sldId id="288" r:id="rId28"/>
    <p:sldId id="317" r:id="rId29"/>
    <p:sldId id="282" r:id="rId30"/>
    <p:sldId id="291" r:id="rId31"/>
    <p:sldId id="284" r:id="rId32"/>
    <p:sldId id="266" r:id="rId33"/>
    <p:sldId id="261" r:id="rId34"/>
    <p:sldId id="285" r:id="rId35"/>
    <p:sldId id="292" r:id="rId36"/>
    <p:sldId id="267" r:id="rId37"/>
    <p:sldId id="293" r:id="rId38"/>
    <p:sldId id="294" r:id="rId39"/>
    <p:sldId id="295" r:id="rId40"/>
    <p:sldId id="296" r:id="rId41"/>
    <p:sldId id="304" r:id="rId42"/>
    <p:sldId id="315" r:id="rId43"/>
    <p:sldId id="303" r:id="rId44"/>
    <p:sldId id="305" r:id="rId45"/>
    <p:sldId id="306" r:id="rId46"/>
    <p:sldId id="297" r:id="rId47"/>
    <p:sldId id="307" r:id="rId48"/>
    <p:sldId id="308" r:id="rId49"/>
    <p:sldId id="298" r:id="rId50"/>
    <p:sldId id="299" r:id="rId51"/>
    <p:sldId id="300" r:id="rId52"/>
    <p:sldId id="310" r:id="rId53"/>
    <p:sldId id="309" r:id="rId54"/>
    <p:sldId id="311" r:id="rId55"/>
    <p:sldId id="301" r:id="rId56"/>
    <p:sldId id="302" r:id="rId57"/>
    <p:sldId id="314" r:id="rId58"/>
    <p:sldId id="312" r:id="rId59"/>
  </p:sldIdLst>
  <p:sldSz cx="9144000" cy="6858000" type="screen4x3"/>
  <p:notesSz cx="6858000" cy="9144000"/>
  <p:custDataLst>
    <p:tags r:id="rId6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48" y="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97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77AB7B-0E5B-42C2-9D13-91BBCACD8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08A773-63C0-4691-B1DE-CF9C274C2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F36BE-8F30-4A86-8FA9-E4802B595C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6A0F2-3FD5-4CEC-AF42-28A1F25CAE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B547E-80FD-4059-B335-D87FD7B6E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F4D62E-1695-4CD2-A6E6-672B75E5C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C3E20D-E18A-424A-A5F1-3239049542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AC8B73-72C4-4BFA-8CE7-9E9CC2641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3A28F7-26D3-4C4B-AC99-BEC6F195A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CE4E6-5E95-4A06-80C0-CACFE1685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B934C-F1C0-4869-81DE-AFB155983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CAC05B-35E5-4C18-B350-6D1BA915C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fld id="{0E86A0F2-3FD5-4CEC-AF42-28A1F25CA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sh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25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253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252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SSAP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igital_Signature_Algorith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5" Type="http://schemas.openxmlformats.org/officeDocument/2006/relationships/hyperlink" Target="http://en.wikipedia.org/wiki/X.509" TargetMode="External"/><Relationship Id="rId4" Type="http://schemas.openxmlformats.org/officeDocument/2006/relationships/hyperlink" Target="http://en.wikipedia.org/wiki/RSA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Pluggable_authentication_module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SSAP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Relationship Id="rId6" Type="http://schemas.openxmlformats.org/officeDocument/2006/relationships/hyperlink" Target="http://en.wikipedia.org/wiki/Single_sign_on" TargetMode="External"/><Relationship Id="rId5" Type="http://schemas.openxmlformats.org/officeDocument/2006/relationships/hyperlink" Target="http://en.wikipedia.org/wiki/NTLM" TargetMode="External"/><Relationship Id="rId4" Type="http://schemas.openxmlformats.org/officeDocument/2006/relationships/hyperlink" Target="http://en.wikipedia.org/wiki/Kerberos_(protocol)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4254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Transport_Layer_Securit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hyperlink" Target="http://en.wikipedia.org/wiki/BEEP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n-in-the-middle_attack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yptographic_key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5.xml"/><Relationship Id="rId4" Type="http://schemas.openxmlformats.org/officeDocument/2006/relationships/hyperlink" Target="http://en.wikipedia.org/wiki/Passphrase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cure_copy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8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0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4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inSCP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5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SH_file_transfer_protocol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cure_Shel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imple_File_Transfer_Protoco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9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ecure_shel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0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TP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penSSH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3.xml"/><Relationship Id="rId5" Type="http://schemas.openxmlformats.org/officeDocument/2006/relationships/hyperlink" Target="http://en.wikipedia.org/wiki/Secure_copy" TargetMode="External"/><Relationship Id="rId4" Type="http://schemas.openxmlformats.org/officeDocument/2006/relationships/hyperlink" Target="http://en.wikipedia.org/wiki/File_Transfer_Protocol" TargetMode="Externa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7" Type="http://schemas.openxmlformats.org/officeDocument/2006/relationships/image" Target="../media/image1.emf"/><Relationship Id="rId2" Type="http://schemas.openxmlformats.org/officeDocument/2006/relationships/tags" Target="../tags/tag5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5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Rlogin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hyperlink" Target="http://en.wikipedia.org/wiki/SSH_Communications_Security" TargetMode="External"/><Relationship Id="rId5" Type="http://schemas.openxmlformats.org/officeDocument/2006/relationships/hyperlink" Target="http://en.wikipedia.org/wiki/Remote_Shell" TargetMode="External"/><Relationship Id="rId4" Type="http://schemas.openxmlformats.org/officeDocument/2006/relationships/hyperlink" Target="http://en.wikipedia.org/wiki/TELNET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Open_source" TargetMode="External"/><Relationship Id="rId7" Type="http://schemas.openxmlformats.org/officeDocument/2006/relationships/hyperlink" Target="http://en.wikipedia.org/wiki/As_of_2005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hyperlink" Target="http://en.wikipedia.org/wiki/OpenSSH" TargetMode="External"/><Relationship Id="rId5" Type="http://schemas.openxmlformats.org/officeDocument/2006/relationships/hyperlink" Target="http://en.wikipedia.org/wiki/Fork_(software_development)" TargetMode="External"/><Relationship Id="rId4" Type="http://schemas.openxmlformats.org/officeDocument/2006/relationships/hyperlink" Target="http://en.wikipedia.org/wiki/OpenBS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SSH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Secure Shell </a:t>
            </a:r>
            <a:r>
              <a:rPr lang="en-US" sz="2000" dirty="0" smtClean="0"/>
              <a:t>(and friends)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From: </a:t>
            </a:r>
            <a:r>
              <a:rPr lang="en-US" dirty="0" smtClean="0">
                <a:hlinkClick r:id="rId3"/>
              </a:rPr>
              <a:t>http://en.wikipedia.org/wiki/Ssh</a:t>
            </a:r>
            <a:r>
              <a:rPr lang="en-US" dirty="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Uses of SSH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2" y="4406900"/>
            <a:ext cx="8421687" cy="1362075"/>
          </a:xfrm>
        </p:spPr>
        <p:txBody>
          <a:bodyPr/>
          <a:lstStyle/>
          <a:p>
            <a:r>
              <a:rPr lang="en-US" dirty="0" smtClean="0"/>
              <a:t>most common SSH uses: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Uses of SSH: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SSH client supporting </a:t>
            </a:r>
            <a:r>
              <a:rPr lang="en-US" sz="2400" i="1" dirty="0" smtClean="0"/>
              <a:t>terminal protocols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Remote administration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Of the SSH server computer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Via terminal (character-mode) console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Used as an alternative to a terminal on a headless server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SSH with </a:t>
            </a:r>
            <a:r>
              <a:rPr lang="en-US" sz="2400" i="1" dirty="0" smtClean="0"/>
              <a:t>SFTP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Secure alternative to FTP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Can be set up more easily on a small scale without a public key infrastructure and X.509 certificates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SSH with </a:t>
            </a:r>
            <a:r>
              <a:rPr lang="en-US" sz="2400" i="1" dirty="0" err="1" smtClean="0"/>
              <a:t>rsync</a:t>
            </a:r>
            <a:endParaRPr lang="en-US" sz="2400" i="1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200" dirty="0"/>
              <a:t>B</a:t>
            </a:r>
            <a:r>
              <a:rPr lang="en-US" sz="2200" dirty="0" smtClean="0"/>
              <a:t>ackup, copy and mirror files efficiently and securely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SSH with </a:t>
            </a:r>
            <a:r>
              <a:rPr lang="en-US" sz="2400" i="1" dirty="0" smtClean="0"/>
              <a:t>SCP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Secure alternative for rcp file transfers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900" dirty="0" smtClean="0"/>
              <a:t>More often used in environments involving Unix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Uses of SSH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Port forwarding or tunneling</a:t>
            </a:r>
          </a:p>
          <a:p>
            <a:pPr lvl="1" eaLnBrk="1" hangingPunct="1"/>
            <a:r>
              <a:rPr lang="en-US" sz="2000" dirty="0" smtClean="0"/>
              <a:t>Frequently as an alternative to a full-fledged VPN</a:t>
            </a:r>
          </a:p>
          <a:p>
            <a:pPr lvl="2" eaLnBrk="1" hangingPunct="1"/>
            <a:r>
              <a:rPr lang="en-US" sz="1900" dirty="0" smtClean="0"/>
              <a:t>A (non-secure) TCP/IP connection of an external application is redirected to the SSH program (client or server)</a:t>
            </a:r>
          </a:p>
          <a:p>
            <a:pPr lvl="3" eaLnBrk="1" hangingPunct="1"/>
            <a:r>
              <a:rPr lang="en-US" sz="1600" dirty="0" smtClean="0"/>
              <a:t>Forwards it to the other SSH party (server or client)</a:t>
            </a:r>
          </a:p>
          <a:p>
            <a:pPr lvl="3" eaLnBrk="1" hangingPunct="1"/>
            <a:r>
              <a:rPr lang="en-US" sz="1600" dirty="0" smtClean="0"/>
              <a:t>In turn forwards the connection to the desired destination host</a:t>
            </a:r>
          </a:p>
          <a:p>
            <a:pPr lvl="1" eaLnBrk="1" hangingPunct="1"/>
            <a:r>
              <a:rPr lang="en-US" sz="2000" dirty="0" smtClean="0"/>
              <a:t>Forwarded connection is encrypted and protected on the path between the SSH client and server only</a:t>
            </a:r>
          </a:p>
          <a:p>
            <a:pPr lvl="1" eaLnBrk="1" hangingPunct="1"/>
            <a:r>
              <a:rPr lang="en-US" sz="2000" dirty="0" smtClean="0"/>
              <a:t>Uses of SSH port forwarding include accessing database servers, email servers, securing X11, Windows Remote Desktop and VNC connections or even forwarding Windows file shares</a:t>
            </a:r>
          </a:p>
          <a:p>
            <a:pPr lvl="1" eaLnBrk="1" hangingPunct="1"/>
            <a:r>
              <a:rPr lang="en-US" sz="2000" dirty="0" smtClean="0"/>
              <a:t>Primarily useful for tunneling connections through firewalls</a:t>
            </a:r>
          </a:p>
          <a:p>
            <a:pPr lvl="2" eaLnBrk="1" hangingPunct="1"/>
            <a:r>
              <a:rPr lang="en-US" sz="1800" dirty="0" smtClean="0"/>
              <a:t>Ordinarily block that type of connection</a:t>
            </a:r>
          </a:p>
          <a:p>
            <a:pPr lvl="2" eaLnBrk="1" hangingPunct="1"/>
            <a:r>
              <a:rPr lang="en-US" sz="1800" dirty="0" smtClean="0"/>
              <a:t>Encrypting protocols which are not normally encrypted</a:t>
            </a:r>
          </a:p>
          <a:p>
            <a:pPr lvl="3" eaLnBrk="1" hangingPunct="1"/>
            <a:r>
              <a:rPr lang="en-US" sz="1500" dirty="0" smtClean="0"/>
              <a:t>e.g. VNC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Uses of SSH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Log into one machine from your local host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Login from another machine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Run an X application (</a:t>
            </a:r>
            <a:r>
              <a:rPr lang="en-US" sz="2000" dirty="0" err="1" smtClean="0"/>
              <a:t>eg</a:t>
            </a:r>
            <a:r>
              <a:rPr lang="en-US" sz="2000" dirty="0" smtClean="0"/>
              <a:t>. </a:t>
            </a:r>
            <a:r>
              <a:rPr lang="en-US" sz="2000" dirty="0" err="1" smtClean="0"/>
              <a:t>xterm</a:t>
            </a:r>
            <a:r>
              <a:rPr lang="en-US" sz="2000" dirty="0" smtClean="0"/>
              <a:t>, </a:t>
            </a:r>
            <a:r>
              <a:rPr lang="en-US" sz="2000" dirty="0" err="1" smtClean="0"/>
              <a:t>matlab</a:t>
            </a:r>
            <a:r>
              <a:rPr lang="en-US" sz="2000" dirty="0" smtClean="0"/>
              <a:t>) on the last machine to display on your local display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Especially useful for running X applications on a department host from off campus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Had to connect through another department host which is available for ssh login through the campus firewall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Channel the X-window through a series of logins back to the host at which you are sitting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Best way to do this is to make use of the X11-forwarding feature of ssh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For </a:t>
            </a:r>
            <a:r>
              <a:rPr lang="en-US" sz="2000" dirty="0" err="1" smtClean="0"/>
              <a:t>unix</a:t>
            </a:r>
            <a:r>
              <a:rPr lang="en-US" sz="2000" dirty="0" smtClean="0"/>
              <a:t>/</a:t>
            </a:r>
            <a:r>
              <a:rPr lang="en-US" sz="2000" dirty="0" err="1" smtClean="0"/>
              <a:t>linux</a:t>
            </a:r>
            <a:r>
              <a:rPr lang="en-US" sz="2000" dirty="0" smtClean="0"/>
              <a:t> to </a:t>
            </a:r>
            <a:r>
              <a:rPr lang="en-US" sz="2000" dirty="0" err="1" smtClean="0"/>
              <a:t>unix</a:t>
            </a:r>
            <a:r>
              <a:rPr lang="en-US" sz="2000" dirty="0" smtClean="0"/>
              <a:t>/</a:t>
            </a:r>
            <a:r>
              <a:rPr lang="en-US" sz="2000" dirty="0" err="1" smtClean="0"/>
              <a:t>linux</a:t>
            </a:r>
            <a:r>
              <a:rPr lang="en-US" sz="2000" dirty="0" smtClean="0"/>
              <a:t>, force an X11-forwarding request with the '-X' option (capitalized x). ssh -X host.com 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Uses of SSH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X11-forwarding for through multiple hosts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ssh -X hostA.com </a:t>
            </a:r>
            <a:r>
              <a:rPr lang="en-US" sz="2200" dirty="0" smtClean="0"/>
              <a:t>→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ssh -X hostB.com </a:t>
            </a:r>
            <a:r>
              <a:rPr lang="en-US" sz="2200" dirty="0" smtClean="0"/>
              <a:t>→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ssh -X hostC.com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ensure the tunnel is working every step of the way by running something like </a:t>
            </a:r>
            <a:r>
              <a:rPr lang="en-US" sz="1900" dirty="0" err="1" smtClean="0"/>
              <a:t>xterm</a:t>
            </a:r>
            <a:r>
              <a:rPr lang="en-US" sz="1900" dirty="0" smtClean="0"/>
              <a:t> on host B then 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If this does not work the -Y may be needed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ssh -X -Y hostA.com → ssh -X -Y hostB.com → ssh -X -Y hostC.com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Use an SSH client that supports dynamic port forwarding (presenting to other programs a SOCKS or HTTP 'CONNECT' proxy interface)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SSH can be used to generally browse the web through an encrypted proxy connection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use the SSH server as a proxy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Uses of SSH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Automated remote monitoring and management of servers </a:t>
            </a:r>
          </a:p>
          <a:p>
            <a:pPr lvl="1" eaLnBrk="1" hangingPunct="1"/>
            <a:r>
              <a:rPr lang="en-US" dirty="0" smtClean="0"/>
              <a:t>with an SSH client that supports SSH exec requests</a:t>
            </a:r>
          </a:p>
          <a:p>
            <a:pPr lvl="1" eaLnBrk="1" hangingPunct="1"/>
            <a:r>
              <a:rPr lang="en-US" dirty="0" smtClean="0"/>
              <a:t>frequently embedded in other software, e.g. a network monitoring program</a:t>
            </a:r>
          </a:p>
          <a:p>
            <a:pPr eaLnBrk="1" hangingPunct="1"/>
            <a:r>
              <a:rPr lang="en-US" dirty="0" smtClean="0"/>
              <a:t>SSH File system </a:t>
            </a:r>
          </a:p>
          <a:p>
            <a:pPr lvl="1" eaLnBrk="1" hangingPunct="1"/>
            <a:r>
              <a:rPr lang="en-US" dirty="0" smtClean="0"/>
              <a:t>Securely mount a directory on the server</a:t>
            </a:r>
          </a:p>
          <a:p>
            <a:pPr lvl="1" eaLnBrk="1" hangingPunct="1"/>
            <a:r>
              <a:rPr lang="en-US" dirty="0" smtClean="0"/>
              <a:t>Acts as a filesystem on the local computer</a:t>
            </a:r>
          </a:p>
          <a:p>
            <a:pPr lvl="1" eaLnBrk="1" hangingPunct="1"/>
            <a:r>
              <a:rPr lang="en-US" dirty="0" smtClean="0"/>
              <a:t>Use normal </a:t>
            </a:r>
            <a:r>
              <a:rPr lang="en-US" dirty="0" err="1" smtClean="0"/>
              <a:t>ssh</a:t>
            </a:r>
            <a:r>
              <a:rPr lang="en-US" dirty="0" smtClean="0"/>
              <a:t> login on a server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SSH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SSH architecture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The SSH-2 protocol has a clean internal architecture with well-separated layers:</a:t>
            </a:r>
          </a:p>
          <a:p>
            <a:pPr lvl="1" eaLnBrk="1" hangingPunct="1"/>
            <a:r>
              <a:rPr lang="en-US" dirty="0" smtClean="0"/>
              <a:t>Transport Layer</a:t>
            </a:r>
          </a:p>
          <a:p>
            <a:pPr lvl="1" eaLnBrk="1" hangingPunct="1"/>
            <a:r>
              <a:rPr lang="en-US" dirty="0" smtClean="0"/>
              <a:t>User Authentication Layer</a:t>
            </a:r>
          </a:p>
          <a:p>
            <a:pPr lvl="1" eaLnBrk="1" hangingPunct="1"/>
            <a:r>
              <a:rPr lang="en-US" dirty="0" smtClean="0"/>
              <a:t>Connection Layer</a:t>
            </a:r>
          </a:p>
          <a:p>
            <a:pPr eaLnBrk="1" hangingPunct="1"/>
            <a:r>
              <a:rPr lang="en-US" dirty="0" smtClean="0"/>
              <a:t>Defined in </a:t>
            </a:r>
            <a:r>
              <a:rPr lang="en-US" dirty="0" smtClean="0">
                <a:hlinkClick r:id="rId3" tooltip="http://tools.ietf.org/html/rfc4251"/>
              </a:rPr>
              <a:t>RFC 4251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Transport Layer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04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SSH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Secure Shell  (SSH)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Network protocol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Allows data to be exchanged over a secure channel between two computers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>
                <a:solidFill>
                  <a:srgbClr val="FF0000"/>
                </a:solidFill>
              </a:rPr>
              <a:t>Encryption</a:t>
            </a:r>
            <a:r>
              <a:rPr lang="en-US" dirty="0" smtClean="0"/>
              <a:t> provides :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Confidentiality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Integrity of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SSH uses public-key cryptography to </a:t>
            </a:r>
            <a:r>
              <a:rPr lang="en-US" dirty="0" smtClean="0">
                <a:solidFill>
                  <a:srgbClr val="FF0000"/>
                </a:solidFill>
              </a:rPr>
              <a:t>authenticate</a:t>
            </a:r>
            <a:r>
              <a:rPr lang="en-US" dirty="0" smtClean="0"/>
              <a:t> the remote computer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Allows the remote computer to authenticate the user, if necessary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Two programs needed: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dirty="0" err="1"/>
              <a:t>s</a:t>
            </a:r>
            <a:r>
              <a:rPr lang="en-US" b="1" dirty="0" err="1" smtClean="0"/>
              <a:t>sh</a:t>
            </a:r>
            <a:r>
              <a:rPr lang="en-US" dirty="0" smtClean="0"/>
              <a:t> – </a:t>
            </a:r>
            <a:r>
              <a:rPr lang="en-US" dirty="0" err="1" smtClean="0"/>
              <a:t>ssh</a:t>
            </a:r>
            <a:r>
              <a:rPr lang="en-US" dirty="0" smtClean="0"/>
              <a:t> on the “client”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dirty="0" err="1"/>
              <a:t>s</a:t>
            </a:r>
            <a:r>
              <a:rPr lang="en-US" b="1" dirty="0" err="1" smtClean="0"/>
              <a:t>shd</a:t>
            </a:r>
            <a:r>
              <a:rPr lang="en-US" dirty="0" smtClean="0"/>
              <a:t> – </a:t>
            </a:r>
            <a:r>
              <a:rPr lang="en-US" dirty="0" err="1" smtClean="0"/>
              <a:t>ssh</a:t>
            </a:r>
            <a:r>
              <a:rPr lang="en-US" dirty="0" smtClean="0"/>
              <a:t> daemon on the “server”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SSH architecture –</a:t>
            </a:r>
            <a:br>
              <a:rPr lang="en-US" sz="3800" b="1" smtClean="0"/>
            </a:br>
            <a:r>
              <a:rPr lang="en-US" sz="3800" b="1" smtClean="0"/>
              <a:t>	Transport Layer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transport</a:t>
            </a:r>
            <a:r>
              <a:rPr lang="en-US" dirty="0" smtClean="0"/>
              <a:t> layer (</a:t>
            </a:r>
            <a:r>
              <a:rPr lang="en-US" dirty="0" smtClean="0">
                <a:hlinkClick r:id="rId3" tooltip="http://tools.ietf.org/html/rfc4253"/>
              </a:rPr>
              <a:t>RFC 4253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Handles initial key exchange and server authentication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Sets up: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Encryption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Compression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Integrity verification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Exposes to the upper layer an interface for sending and receiving plaintext packets of up to 32,768 bytes each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More can be allowed by the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Transport layer also arranges for key re-exchange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After 1 GB of data has been transferred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US" dirty="0" smtClean="0"/>
              <a:t>- or -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After 1 hour has passed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Whichever is sooner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Authentication Layer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67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smtClean="0"/>
              <a:t>SSH architecture – </a:t>
            </a:r>
            <a:br>
              <a:rPr lang="en-US" sz="3800" b="1" smtClean="0"/>
            </a:br>
            <a:r>
              <a:rPr lang="en-US" sz="3800" b="1" smtClean="0"/>
              <a:t>	User Authentication Layer	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i="1" dirty="0" smtClean="0"/>
              <a:t>User authentication</a:t>
            </a:r>
            <a:r>
              <a:rPr lang="en-US" dirty="0" smtClean="0"/>
              <a:t> layer (</a:t>
            </a:r>
            <a:r>
              <a:rPr lang="en-US" dirty="0" smtClean="0">
                <a:hlinkClick r:id="rId3" tooltip="http://tools.ietf.org/html/rfc4252"/>
              </a:rPr>
              <a:t>RFC 4252</a:t>
            </a:r>
            <a:r>
              <a:rPr lang="en-US" dirty="0" smtClean="0"/>
              <a:t>)</a:t>
            </a:r>
          </a:p>
          <a:p>
            <a:pPr lvl="1" eaLnBrk="1" hangingPunct="1"/>
            <a:r>
              <a:rPr lang="en-US" dirty="0" smtClean="0"/>
              <a:t>Handles client authentication</a:t>
            </a:r>
          </a:p>
          <a:p>
            <a:pPr lvl="1" eaLnBrk="1" hangingPunct="1"/>
            <a:r>
              <a:rPr lang="en-US" dirty="0" smtClean="0"/>
              <a:t>Provides several authentication methods</a:t>
            </a:r>
          </a:p>
          <a:p>
            <a:pPr lvl="2" eaLnBrk="1" hangingPunct="1"/>
            <a:r>
              <a:rPr lang="en-US" dirty="0" smtClean="0"/>
              <a:t>Authentication is </a:t>
            </a:r>
            <a:r>
              <a:rPr lang="en-US" i="1" dirty="0" smtClean="0"/>
              <a:t>client-driven</a:t>
            </a:r>
          </a:p>
          <a:p>
            <a:pPr lvl="3" eaLnBrk="1" hangingPunct="1"/>
            <a:r>
              <a:rPr lang="en-US" dirty="0" smtClean="0"/>
              <a:t>Commonly misunderstood by users</a:t>
            </a:r>
          </a:p>
          <a:p>
            <a:pPr lvl="3" eaLnBrk="1" hangingPunct="1"/>
            <a:r>
              <a:rPr lang="en-US" dirty="0" smtClean="0"/>
              <a:t>When prompted for a password</a:t>
            </a:r>
          </a:p>
          <a:p>
            <a:pPr lvl="4" eaLnBrk="1" hangingPunct="1"/>
            <a:r>
              <a:rPr lang="en-US" dirty="0" smtClean="0"/>
              <a:t>May be the SSH client prompting</a:t>
            </a:r>
          </a:p>
          <a:p>
            <a:pPr lvl="4" eaLnBrk="1" hangingPunct="1"/>
            <a:r>
              <a:rPr lang="en-US" dirty="0" smtClean="0"/>
              <a:t>Not the server</a:t>
            </a:r>
          </a:p>
          <a:p>
            <a:pPr lvl="3" eaLnBrk="1" hangingPunct="1"/>
            <a:r>
              <a:rPr lang="en-US" dirty="0" smtClean="0"/>
              <a:t>Server responds to client's authentication requests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dirty="0" smtClean="0"/>
              <a:t>SSH architecture – </a:t>
            </a:r>
            <a:br>
              <a:rPr lang="en-US" sz="3800" b="1" dirty="0" smtClean="0"/>
            </a:br>
            <a:r>
              <a:rPr lang="en-US" sz="3800" b="1" dirty="0" smtClean="0"/>
              <a:t>	User Authentication Layer	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dirty="0" smtClean="0"/>
              <a:t>Widely used user authentication methods include the following: </a:t>
            </a:r>
          </a:p>
          <a:p>
            <a:pPr lvl="1" eaLnBrk="1" hangingPunct="1"/>
            <a:r>
              <a:rPr lang="en-US" sz="2900" dirty="0" smtClean="0"/>
              <a:t>"password"</a:t>
            </a:r>
          </a:p>
          <a:p>
            <a:pPr lvl="1" eaLnBrk="1" hangingPunct="1"/>
            <a:r>
              <a:rPr lang="en-US" sz="2900" dirty="0" smtClean="0"/>
              <a:t>"publickey"</a:t>
            </a:r>
          </a:p>
          <a:p>
            <a:pPr lvl="1" eaLnBrk="1" hangingPunct="1"/>
            <a:r>
              <a:rPr lang="en-US" sz="2900" dirty="0" smtClean="0"/>
              <a:t>"keyboard-interactive”</a:t>
            </a:r>
            <a:endParaRPr lang="en-US" sz="2700" dirty="0" smtClean="0"/>
          </a:p>
          <a:p>
            <a:pPr lvl="1" eaLnBrk="1" hangingPunct="1"/>
            <a:r>
              <a:rPr lang="en-US" sz="2900" dirty="0" smtClean="0">
                <a:hlinkClick r:id="rId3" tooltip="GSSAPI"/>
              </a:rPr>
              <a:t>GSSAPI</a:t>
            </a:r>
            <a:r>
              <a:rPr lang="en-US" sz="2900" dirty="0" smtClean="0"/>
              <a:t> authentication</a:t>
            </a:r>
            <a:endParaRPr lang="en-US" sz="27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dirty="0" smtClean="0"/>
              <a:t>SSH architecture – </a:t>
            </a:r>
            <a:br>
              <a:rPr lang="en-US" sz="3800" b="1" dirty="0" smtClean="0"/>
            </a:br>
            <a:r>
              <a:rPr lang="en-US" sz="3800" b="1" dirty="0" smtClean="0"/>
              <a:t>	</a:t>
            </a:r>
            <a:r>
              <a:rPr lang="en-US" sz="3200" b="1" dirty="0"/>
              <a:t> User Authentication Layer </a:t>
            </a:r>
            <a:r>
              <a:rPr lang="en-US" sz="3800" b="1" dirty="0" smtClean="0"/>
              <a:t>	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sz="3100" dirty="0" smtClean="0"/>
              <a:t>"password“ style</a:t>
            </a:r>
          </a:p>
          <a:p>
            <a:pPr lvl="1" eaLnBrk="1" hangingPunct="1"/>
            <a:r>
              <a:rPr lang="en-US" sz="2900" dirty="0" smtClean="0"/>
              <a:t>Method for straightforward password authentication</a:t>
            </a:r>
          </a:p>
          <a:p>
            <a:pPr lvl="2" eaLnBrk="1" hangingPunct="1"/>
            <a:r>
              <a:rPr lang="en-US" sz="2600" dirty="0" smtClean="0"/>
              <a:t>Includes a facility allowing a password to be changed </a:t>
            </a:r>
          </a:p>
          <a:p>
            <a:pPr lvl="1" eaLnBrk="1" hangingPunct="1"/>
            <a:r>
              <a:rPr lang="en-US" sz="2700" dirty="0" smtClean="0"/>
              <a:t>Method not implemented by all programs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dirty="0" smtClean="0"/>
              <a:t>SSH architecture – </a:t>
            </a:r>
            <a:br>
              <a:rPr lang="en-US" sz="3800" b="1" dirty="0" smtClean="0"/>
            </a:br>
            <a:r>
              <a:rPr lang="en-US" sz="3800" b="1" dirty="0" smtClean="0"/>
              <a:t>	</a:t>
            </a:r>
            <a:r>
              <a:rPr lang="en-US" sz="3200" b="1" dirty="0"/>
              <a:t> User Authentication Layer </a:t>
            </a:r>
            <a:r>
              <a:rPr lang="en-US" sz="3200" b="1" dirty="0" smtClean="0"/>
              <a:t>	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sz="3100" dirty="0" smtClean="0"/>
              <a:t>"publickey" style</a:t>
            </a:r>
          </a:p>
          <a:p>
            <a:pPr lvl="1" eaLnBrk="1" hangingPunct="1"/>
            <a:r>
              <a:rPr lang="en-US" sz="2900" dirty="0" smtClean="0"/>
              <a:t>Method for public key-based authentication</a:t>
            </a:r>
          </a:p>
          <a:p>
            <a:pPr lvl="2" eaLnBrk="1" hangingPunct="1"/>
            <a:r>
              <a:rPr lang="en-US" sz="2500" dirty="0" smtClean="0"/>
              <a:t>Usually supporting at least </a:t>
            </a:r>
            <a:r>
              <a:rPr lang="en-US" sz="2500" dirty="0" smtClean="0">
                <a:hlinkClick r:id="rId3" tooltip="Digital Signature Algorithm"/>
              </a:rPr>
              <a:t>DSA</a:t>
            </a:r>
            <a:r>
              <a:rPr lang="en-US" sz="2500" dirty="0" smtClean="0"/>
              <a:t> or </a:t>
            </a:r>
            <a:r>
              <a:rPr lang="en-US" sz="2500" dirty="0" smtClean="0">
                <a:hlinkClick r:id="rId4" tooltip="RSA"/>
              </a:rPr>
              <a:t>RSA</a:t>
            </a:r>
            <a:r>
              <a:rPr lang="en-US" sz="2500" dirty="0" smtClean="0"/>
              <a:t> </a:t>
            </a:r>
            <a:r>
              <a:rPr lang="en-US" sz="2500" dirty="0" err="1" smtClean="0"/>
              <a:t>keypairs</a:t>
            </a:r>
            <a:endParaRPr lang="en-US" sz="2500" dirty="0" smtClean="0"/>
          </a:p>
          <a:p>
            <a:pPr lvl="2" eaLnBrk="1" hangingPunct="1"/>
            <a:r>
              <a:rPr lang="en-US" sz="2500" dirty="0" smtClean="0"/>
              <a:t>Other implementations also supporting </a:t>
            </a:r>
            <a:r>
              <a:rPr lang="en-US" sz="2500" dirty="0" smtClean="0">
                <a:hlinkClick r:id="rId5" tooltip="X.509"/>
              </a:rPr>
              <a:t>X.509</a:t>
            </a:r>
            <a:r>
              <a:rPr lang="en-US" sz="2500" dirty="0" smtClean="0"/>
              <a:t> certificates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dirty="0" smtClean="0"/>
              <a:t>SSH architecture – </a:t>
            </a:r>
            <a:br>
              <a:rPr lang="en-US" sz="3800" b="1" dirty="0" smtClean="0"/>
            </a:br>
            <a:r>
              <a:rPr lang="en-US" sz="3800" b="1" dirty="0" smtClean="0"/>
              <a:t>	</a:t>
            </a:r>
            <a:r>
              <a:rPr lang="en-US" sz="3200" b="1" dirty="0"/>
              <a:t> User Authentication Layer </a:t>
            </a:r>
            <a:r>
              <a:rPr lang="en-US" sz="3800" b="1" dirty="0" smtClean="0"/>
              <a:t>	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"keyboard-interactive" style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 smtClean="0"/>
              <a:t>Server sends one or more prompts to enter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 smtClean="0"/>
              <a:t>Client displays them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 smtClean="0"/>
              <a:t>Sends back responses keyed-in by the user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Used to provide one-time password authentication such as S/Key or </a:t>
            </a:r>
            <a:r>
              <a:rPr lang="en-US" sz="2400" dirty="0" err="1" smtClean="0"/>
              <a:t>SecurID</a:t>
            </a:r>
            <a:r>
              <a:rPr lang="en-US" sz="2400" dirty="0" smtClean="0"/>
              <a:t>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Used by some OpenSSH configurations when </a:t>
            </a:r>
            <a:r>
              <a:rPr lang="en-US" sz="2400" dirty="0" smtClean="0">
                <a:hlinkClick r:id="rId3" tooltip="Pluggable authentication modules"/>
              </a:rPr>
              <a:t>PAM</a:t>
            </a:r>
            <a:r>
              <a:rPr lang="en-US" sz="2400" dirty="0" smtClean="0"/>
              <a:t> is the underlying host authentication provider to effectively provide password authentication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Sometimes leads to inability to log in with a client that supports just the plain "password" authentication method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dirty="0" smtClean="0"/>
              <a:t>SSH architecture – </a:t>
            </a:r>
            <a:br>
              <a:rPr lang="en-US" sz="3800" b="1" dirty="0" smtClean="0"/>
            </a:br>
            <a:r>
              <a:rPr lang="en-US" sz="3800" b="1" dirty="0" smtClean="0"/>
              <a:t>	</a:t>
            </a:r>
            <a:r>
              <a:rPr lang="en-US" sz="3200" b="1" dirty="0"/>
              <a:t> User Authentication Layer </a:t>
            </a:r>
            <a:r>
              <a:rPr lang="en-US" sz="3800" b="1" dirty="0" smtClean="0"/>
              <a:t>	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hlinkClick r:id="rId3" tooltip="GSSAPI"/>
              </a:rPr>
              <a:t>GSSAPI</a:t>
            </a:r>
            <a:r>
              <a:rPr lang="en-US" dirty="0" smtClean="0"/>
              <a:t> authentication methods</a:t>
            </a:r>
          </a:p>
          <a:p>
            <a:pPr lvl="1" eaLnBrk="1" hangingPunct="1"/>
            <a:r>
              <a:rPr lang="en-US" sz="2800" dirty="0" smtClean="0"/>
              <a:t>API to allow SSH authentication</a:t>
            </a:r>
          </a:p>
          <a:p>
            <a:pPr lvl="2" eaLnBrk="1" hangingPunct="1"/>
            <a:r>
              <a:rPr lang="en-US" sz="2000" u="sng" dirty="0" smtClean="0"/>
              <a:t>G</a:t>
            </a:r>
            <a:r>
              <a:rPr lang="en-US" sz="2000" dirty="0" smtClean="0"/>
              <a:t>eneric </a:t>
            </a:r>
            <a:r>
              <a:rPr lang="en-US" sz="2000" u="sng" dirty="0" smtClean="0"/>
              <a:t>S</a:t>
            </a:r>
            <a:r>
              <a:rPr lang="en-US" sz="2000" dirty="0" smtClean="0"/>
              <a:t>ecurity </a:t>
            </a:r>
            <a:r>
              <a:rPr lang="en-US" sz="2000" u="sng" dirty="0" smtClean="0"/>
              <a:t>S</a:t>
            </a:r>
            <a:r>
              <a:rPr lang="en-US" sz="2000" dirty="0" smtClean="0"/>
              <a:t>ervices </a:t>
            </a:r>
            <a:r>
              <a:rPr lang="en-US" sz="2000" u="sng" dirty="0" smtClean="0"/>
              <a:t>A</a:t>
            </a:r>
            <a:r>
              <a:rPr lang="en-US" sz="2000" dirty="0" smtClean="0"/>
              <a:t>pplication </a:t>
            </a:r>
            <a:r>
              <a:rPr lang="en-US" sz="2000" u="sng" dirty="0" smtClean="0"/>
              <a:t>P</a:t>
            </a:r>
            <a:r>
              <a:rPr lang="en-US" sz="2000" dirty="0" smtClean="0"/>
              <a:t>rogram </a:t>
            </a:r>
            <a:r>
              <a:rPr lang="en-US" sz="2000" u="sng" dirty="0" smtClean="0"/>
              <a:t>I</a:t>
            </a:r>
            <a:r>
              <a:rPr lang="en-US" sz="2000" dirty="0" smtClean="0"/>
              <a:t>nterface</a:t>
            </a:r>
          </a:p>
          <a:p>
            <a:pPr lvl="1" eaLnBrk="1" hangingPunct="1"/>
            <a:r>
              <a:rPr lang="en-US" sz="2800" dirty="0" smtClean="0"/>
              <a:t>Provide an extensible scheme to perform SSH authentication using external mechanisms such as </a:t>
            </a:r>
            <a:r>
              <a:rPr lang="en-US" sz="2800" dirty="0" smtClean="0">
                <a:hlinkClick r:id="rId4" tooltip="Kerberos (protocol)"/>
              </a:rPr>
              <a:t>Kerberos 5</a:t>
            </a:r>
            <a:r>
              <a:rPr lang="en-US" sz="2800" dirty="0" smtClean="0"/>
              <a:t> or </a:t>
            </a:r>
            <a:r>
              <a:rPr lang="en-US" sz="2800" dirty="0" smtClean="0">
                <a:hlinkClick r:id="rId5" tooltip="NTLM"/>
              </a:rPr>
              <a:t>NTLM</a:t>
            </a:r>
            <a:r>
              <a:rPr lang="en-US" sz="2800" dirty="0" smtClean="0"/>
              <a:t>, providing </a:t>
            </a:r>
            <a:r>
              <a:rPr lang="en-US" sz="2800" dirty="0" smtClean="0">
                <a:hlinkClick r:id="rId6" tooltip="Single sign on"/>
              </a:rPr>
              <a:t>single sign on</a:t>
            </a:r>
            <a:r>
              <a:rPr lang="en-US" sz="2800" dirty="0" smtClean="0"/>
              <a:t> capability to SSH sessions. </a:t>
            </a:r>
          </a:p>
          <a:p>
            <a:pPr lvl="2" eaLnBrk="1" hangingPunct="1"/>
            <a:r>
              <a:rPr lang="en-US" sz="2400" dirty="0" smtClean="0"/>
              <a:t>Used by commercial SSH implementations </a:t>
            </a:r>
          </a:p>
          <a:p>
            <a:pPr lvl="3" eaLnBrk="1" hangingPunct="1"/>
            <a:r>
              <a:rPr lang="en-US" sz="2100" dirty="0" smtClean="0"/>
              <a:t>Used in organizations</a:t>
            </a:r>
          </a:p>
          <a:p>
            <a:pPr lvl="3" eaLnBrk="1" hangingPunct="1"/>
            <a:r>
              <a:rPr lang="en-US" sz="2100" dirty="0" smtClean="0"/>
              <a:t>Note: OpenSSH does have a working GSSAPI implementation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Layer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90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dirty="0" smtClean="0"/>
              <a:t>SSH architecture – </a:t>
            </a:r>
            <a:br>
              <a:rPr lang="en-US" sz="3800" b="1" dirty="0" smtClean="0"/>
            </a:br>
            <a:r>
              <a:rPr lang="en-US" sz="3800" b="1" dirty="0" smtClean="0"/>
              <a:t>	</a:t>
            </a:r>
            <a:r>
              <a:rPr lang="en-US" sz="3200" b="1" dirty="0" smtClean="0"/>
              <a:t>Connection Layer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82000" cy="5257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smtClean="0"/>
              <a:t>C</a:t>
            </a:r>
            <a:r>
              <a:rPr lang="en-US" sz="2400" i="1" dirty="0" smtClean="0"/>
              <a:t>onnection</a:t>
            </a:r>
            <a:r>
              <a:rPr lang="en-US" sz="2400" dirty="0" smtClean="0"/>
              <a:t> layer (</a:t>
            </a:r>
            <a:r>
              <a:rPr lang="en-US" sz="2400" dirty="0" smtClean="0">
                <a:hlinkClick r:id="rId3" tooltip="http://tools.ietf.org/html/rfc4254"/>
              </a:rPr>
              <a:t>RFC 4254</a:t>
            </a:r>
            <a:r>
              <a:rPr lang="en-US" sz="2400" dirty="0" smtClean="0"/>
              <a:t>) </a:t>
            </a:r>
          </a:p>
          <a:p>
            <a:pPr lvl="1" eaLnBrk="1" hangingPunct="1"/>
            <a:r>
              <a:rPr lang="en-US" sz="2400" dirty="0" smtClean="0"/>
              <a:t>Defines which SSH services are provided:</a:t>
            </a:r>
          </a:p>
          <a:p>
            <a:pPr lvl="2" eaLnBrk="1" hangingPunct="1"/>
            <a:r>
              <a:rPr lang="en-US" sz="2100" dirty="0" smtClean="0"/>
              <a:t>Channels</a:t>
            </a:r>
          </a:p>
          <a:p>
            <a:pPr lvl="2" eaLnBrk="1" hangingPunct="1"/>
            <a:r>
              <a:rPr lang="en-US" sz="2100" dirty="0"/>
              <a:t>C</a:t>
            </a:r>
            <a:r>
              <a:rPr lang="en-US" sz="2100" dirty="0" smtClean="0"/>
              <a:t>hannel requests</a:t>
            </a:r>
          </a:p>
          <a:p>
            <a:pPr lvl="2" eaLnBrk="1" hangingPunct="1"/>
            <a:r>
              <a:rPr lang="en-US" sz="2100" dirty="0"/>
              <a:t>G</a:t>
            </a:r>
            <a:r>
              <a:rPr lang="en-US" sz="2100" dirty="0" smtClean="0"/>
              <a:t>lobal requests</a:t>
            </a:r>
          </a:p>
          <a:p>
            <a:pPr lvl="1" eaLnBrk="1" hangingPunct="1"/>
            <a:r>
              <a:rPr lang="en-US" sz="2400" dirty="0" smtClean="0"/>
              <a:t>Single SSH connection can host multiple channels simultaneously</a:t>
            </a:r>
          </a:p>
          <a:p>
            <a:pPr lvl="2" eaLnBrk="1" hangingPunct="1"/>
            <a:r>
              <a:rPr lang="en-US" sz="2100" dirty="0" smtClean="0"/>
              <a:t>Each transfers data in both directions</a:t>
            </a:r>
          </a:p>
          <a:p>
            <a:pPr lvl="1" eaLnBrk="1" hangingPunct="1"/>
            <a:r>
              <a:rPr lang="en-US" sz="2400" dirty="0" smtClean="0"/>
              <a:t>Channel requests are used to relay out-of-band channel specific data, e.g.:</a:t>
            </a:r>
          </a:p>
          <a:p>
            <a:pPr lvl="2" eaLnBrk="1" hangingPunct="1"/>
            <a:r>
              <a:rPr lang="en-US" sz="2100" dirty="0"/>
              <a:t>C</a:t>
            </a:r>
            <a:r>
              <a:rPr lang="en-US" sz="2100" dirty="0" smtClean="0"/>
              <a:t>hanged size of a terminal window</a:t>
            </a:r>
          </a:p>
          <a:p>
            <a:pPr lvl="2" eaLnBrk="1" hangingPunct="1"/>
            <a:r>
              <a:rPr lang="en-US" sz="2100" dirty="0" smtClean="0"/>
              <a:t>Exit code of a server-side process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SSH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Used to log into a remote machine and execute commands</a:t>
            </a:r>
          </a:p>
          <a:p>
            <a:pPr lvl="1" eaLnBrk="1" hangingPunct="1"/>
            <a:r>
              <a:rPr lang="en-US" dirty="0" smtClean="0"/>
              <a:t>Supports tunneling</a:t>
            </a:r>
          </a:p>
          <a:p>
            <a:pPr lvl="2" eaLnBrk="1" hangingPunct="1"/>
            <a:r>
              <a:rPr lang="en-US" dirty="0" smtClean="0"/>
              <a:t>Forwards arbitrary TCP ports and X11 connections</a:t>
            </a:r>
          </a:p>
          <a:p>
            <a:pPr eaLnBrk="1" hangingPunct="1"/>
            <a:r>
              <a:rPr lang="en-US" b="1" i="1" dirty="0" smtClean="0"/>
              <a:t>Basis for other secure protocols</a:t>
            </a:r>
          </a:p>
          <a:p>
            <a:pPr lvl="1" eaLnBrk="1" hangingPunct="1"/>
            <a:r>
              <a:rPr lang="en-US" dirty="0" smtClean="0"/>
              <a:t>Transferring files</a:t>
            </a:r>
          </a:p>
          <a:p>
            <a:pPr lvl="2" eaLnBrk="1" hangingPunct="1"/>
            <a:r>
              <a:rPr lang="en-US" dirty="0" smtClean="0"/>
              <a:t>SFTP</a:t>
            </a:r>
          </a:p>
          <a:p>
            <a:pPr lvl="2" eaLnBrk="1" hangingPunct="1"/>
            <a:r>
              <a:rPr lang="en-US" dirty="0" smtClean="0"/>
              <a:t>SCP</a:t>
            </a:r>
          </a:p>
          <a:p>
            <a:pPr lvl="1" eaLnBrk="1" hangingPunct="1"/>
            <a:r>
              <a:rPr lang="en-US" dirty="0" smtClean="0"/>
              <a:t>Used by VPNs</a:t>
            </a:r>
          </a:p>
          <a:p>
            <a:pPr lvl="1" eaLnBrk="1" hangingPunct="1"/>
            <a:r>
              <a:rPr lang="en-US" dirty="0" smtClean="0"/>
              <a:t>Secure remote mounting of file systems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b="1" dirty="0" smtClean="0"/>
              <a:t>SSH architecture – </a:t>
            </a:r>
            <a:br>
              <a:rPr lang="en-US" sz="3800" b="1" dirty="0" smtClean="0"/>
            </a:br>
            <a:r>
              <a:rPr lang="en-US" sz="3800" b="1" dirty="0" smtClean="0"/>
              <a:t>	</a:t>
            </a:r>
            <a:r>
              <a:rPr lang="en-US" sz="3200" b="1" dirty="0" smtClean="0"/>
              <a:t>Connection Layer</a:t>
            </a:r>
            <a:endParaRPr lang="en-US" sz="3800" b="1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lvl="1" eaLnBrk="1" hangingPunct="1"/>
            <a:r>
              <a:rPr lang="en-US" sz="2400" dirty="0"/>
              <a:t>SSH client requests a server-side port to be forwarded using a global request</a:t>
            </a:r>
          </a:p>
          <a:p>
            <a:pPr lvl="1" eaLnBrk="1" hangingPunct="1"/>
            <a:r>
              <a:rPr lang="en-US" sz="2400" dirty="0" smtClean="0"/>
              <a:t>Standard channel types include: </a:t>
            </a:r>
          </a:p>
          <a:p>
            <a:pPr lvl="2" eaLnBrk="1" hangingPunct="1"/>
            <a:r>
              <a:rPr lang="en-US" sz="2400" dirty="0" smtClean="0"/>
              <a:t>"shell" for terminal shells, SFTP and exec requests (including SCP transfers) </a:t>
            </a:r>
          </a:p>
          <a:p>
            <a:pPr lvl="2" eaLnBrk="1" hangingPunct="1"/>
            <a:r>
              <a:rPr lang="en-US" sz="2400" dirty="0" smtClean="0"/>
              <a:t>"direct-</a:t>
            </a:r>
            <a:r>
              <a:rPr lang="en-US" sz="2400" dirty="0" err="1" smtClean="0"/>
              <a:t>tcpip</a:t>
            </a:r>
            <a:r>
              <a:rPr lang="en-US" sz="2400" dirty="0" smtClean="0"/>
              <a:t>" for client-to-server forwarded connections </a:t>
            </a:r>
          </a:p>
          <a:p>
            <a:pPr lvl="2" eaLnBrk="1" hangingPunct="1"/>
            <a:r>
              <a:rPr lang="en-US" sz="2400" dirty="0" smtClean="0"/>
              <a:t>"forwarded-</a:t>
            </a:r>
            <a:r>
              <a:rPr lang="en-US" sz="2400" dirty="0" err="1" smtClean="0"/>
              <a:t>tcpip</a:t>
            </a:r>
            <a:r>
              <a:rPr lang="en-US" sz="2400" dirty="0" smtClean="0"/>
              <a:t>" for server-to-client forwarded connections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SSH architecture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876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Open architecture provides considerable flexibility</a:t>
            </a:r>
          </a:p>
          <a:p>
            <a:pPr lvl="1" eaLnBrk="1" hangingPunct="1"/>
            <a:r>
              <a:rPr lang="en-US" dirty="0" smtClean="0"/>
              <a:t>Allows SSH to be used for a variety of purposes beyond secure shell</a:t>
            </a:r>
          </a:p>
          <a:p>
            <a:pPr lvl="1" eaLnBrk="1" hangingPunct="1"/>
            <a:r>
              <a:rPr lang="en-US" dirty="0" smtClean="0"/>
              <a:t>Transport layer works similar to </a:t>
            </a:r>
            <a:r>
              <a:rPr lang="en-US" dirty="0" smtClean="0">
                <a:hlinkClick r:id="rId3" tooltip="Transport Layer Security"/>
              </a:rPr>
              <a:t>TLS</a:t>
            </a:r>
            <a:endParaRPr lang="en-US" dirty="0" smtClean="0"/>
          </a:p>
          <a:p>
            <a:pPr lvl="2" eaLnBrk="1" hangingPunct="1"/>
            <a:r>
              <a:rPr lang="en-US" dirty="0" smtClean="0"/>
              <a:t>User authentication layer is highly extensible with custom authentication methods;</a:t>
            </a:r>
          </a:p>
          <a:p>
            <a:pPr lvl="2" eaLnBrk="1" hangingPunct="1"/>
            <a:r>
              <a:rPr lang="en-US" dirty="0" smtClean="0"/>
              <a:t>Connection layer provides the ability to multiplex many secondary sessions into a single SSH connection</a:t>
            </a:r>
          </a:p>
          <a:p>
            <a:pPr lvl="3" eaLnBrk="1" hangingPunct="1"/>
            <a:r>
              <a:rPr lang="en-US" dirty="0" smtClean="0"/>
              <a:t>a feature comparable to </a:t>
            </a:r>
            <a:r>
              <a:rPr lang="en-US" dirty="0" smtClean="0">
                <a:hlinkClick r:id="rId4" tooltip="BEEP"/>
              </a:rPr>
              <a:t>BEEP</a:t>
            </a:r>
            <a:r>
              <a:rPr lang="en-US" dirty="0" smtClean="0"/>
              <a:t> and not available in </a:t>
            </a:r>
            <a:r>
              <a:rPr lang="en-US" dirty="0" smtClean="0">
                <a:hlinkClick r:id="rId3" tooltip="Transport Layer Security"/>
              </a:rPr>
              <a:t>TLS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cautions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cautions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1534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SSH-1 has inherent design flaws which make it vulnerable to </a:t>
            </a:r>
            <a:r>
              <a:rPr lang="en-US" dirty="0" smtClean="0">
                <a:hlinkClick r:id="rId3" tooltip="Man-in-the-middle attack"/>
              </a:rPr>
              <a:t>man-in-the-middle </a:t>
            </a:r>
            <a:r>
              <a:rPr lang="en-US" dirty="0" smtClean="0"/>
              <a:t>type attacks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Avoid by explicitly disabling fallback to SSH-1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Most modern servers and clients support SSH-2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Some organizations still use software with no support for SSH-2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SSH-1 cannot always be avoided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cautions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all versions of SSH</a:t>
            </a:r>
          </a:p>
          <a:p>
            <a:pPr lvl="1" eaLnBrk="1" hangingPunct="1"/>
            <a:r>
              <a:rPr lang="en-US" smtClean="0"/>
              <a:t>Important to verify unknown public keys before accepting them as valid</a:t>
            </a:r>
          </a:p>
          <a:p>
            <a:pPr lvl="1" eaLnBrk="1" hangingPunct="1"/>
            <a:r>
              <a:rPr lang="en-US" smtClean="0"/>
              <a:t>Accepting an attacker's public key as a valid public key has the effect of disclosing the transmitted password and allowing man in the middle attacks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Security cautions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As with any encrypted protocol: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SSH can be considered a security risk by companies or governments who do not trust their users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Wish to eavesdrop on their communications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SSH has built in tunneling features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make it easier for users to achieve passage of large volumes of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establish an entry point for unauthorized inward access over a SSH link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Not using the other protocols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How SSH uses public-key cryptography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300" b="1" smtClean="0"/>
              <a:t>How SSH uses public-key cryptography </a:t>
            </a:r>
            <a:br>
              <a:rPr lang="en-US" sz="3300" b="1" smtClean="0"/>
            </a:br>
            <a:r>
              <a:rPr lang="en-US" sz="3300" b="1" smtClean="0"/>
              <a:t>(with analogy)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First, a pair of </a:t>
            </a:r>
            <a:r>
              <a:rPr lang="en-US" sz="2000" dirty="0" smtClean="0">
                <a:hlinkClick r:id="rId3" tooltip="Cryptographic key"/>
              </a:rPr>
              <a:t>cryptographic keys</a:t>
            </a:r>
            <a:r>
              <a:rPr lang="en-US" sz="2000" dirty="0" smtClean="0"/>
              <a:t> is generated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900" dirty="0" smtClean="0"/>
              <a:t>One is the private key, the other is the public key.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As an analogy, think of as a matching private-key and a public padlock 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The public padlock is what is installed on the remote machine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600" dirty="0" smtClean="0"/>
              <a:t>Used by ssh to authenticate users using the matching private key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As a user of the system, don’t care who can see or copy the padlock (i.e. the public key)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Only the secret private key fits it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Private key is the part you keep secret inside a secure box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Can only be opened with the correct </a:t>
            </a:r>
            <a:r>
              <a:rPr lang="en-US" sz="1600" dirty="0" smtClean="0">
                <a:hlinkClick r:id="rId4" tooltip="Passphrase"/>
              </a:rPr>
              <a:t>passphrase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When the user wants to access a remote system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opens the secure box with his passphrase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600" dirty="0" smtClean="0"/>
              <a:t>uses the private-key to authenticate him with the padlock on the remote computer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Neither the passphrase nor the private key leave the user's machine</a:t>
            </a:r>
          </a:p>
          <a:p>
            <a:pPr lvl="3" eaLnBrk="1" hangingPunct="1">
              <a:lnSpc>
                <a:spcPct val="80000"/>
              </a:lnSpc>
            </a:pPr>
            <a:r>
              <a:rPr lang="en-US" sz="1500" dirty="0" smtClean="0"/>
              <a:t>User still needs to trust the local machine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500" dirty="0" smtClean="0"/>
              <a:t>not to scrape his passphrase</a:t>
            </a:r>
          </a:p>
          <a:p>
            <a:pPr lvl="4" eaLnBrk="1" hangingPunct="1">
              <a:lnSpc>
                <a:spcPct val="80000"/>
              </a:lnSpc>
            </a:pPr>
            <a:r>
              <a:rPr lang="en-US" sz="1500" dirty="0" smtClean="0"/>
              <a:t>copy his private-key while it's out of the secure box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SCP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hlinkClick r:id="rId3"/>
              </a:rPr>
              <a:t>http://en.wikipedia.org/wiki/Secure_copy</a:t>
            </a:r>
            <a:r>
              <a:rPr lang="en-US" b="1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/>
              <a:t>Secure Copy</a:t>
            </a:r>
          </a:p>
          <a:p>
            <a:pPr lvl="1" eaLnBrk="1" hangingPunct="1"/>
            <a:r>
              <a:rPr lang="en-US" dirty="0" smtClean="0"/>
              <a:t>Securely transferring computer files using the Secure Shell (SSH) protocol</a:t>
            </a:r>
          </a:p>
          <a:p>
            <a:pPr lvl="2" eaLnBrk="1" hangingPunct="1"/>
            <a:r>
              <a:rPr lang="en-US" dirty="0" smtClean="0"/>
              <a:t>Between a local computer and a remote host</a:t>
            </a:r>
          </a:p>
          <a:p>
            <a:pPr lvl="2" eaLnBrk="1" hangingPunct="1"/>
            <a:r>
              <a:rPr lang="en-US" dirty="0"/>
              <a:t>B</a:t>
            </a:r>
            <a:r>
              <a:rPr lang="en-US" dirty="0" smtClean="0"/>
              <a:t>etween two remote hosts </a:t>
            </a:r>
          </a:p>
          <a:p>
            <a:pPr eaLnBrk="1" hangingPunct="1"/>
            <a:r>
              <a:rPr lang="en-US" dirty="0" smtClean="0"/>
              <a:t>SCP can refer to two related things:</a:t>
            </a:r>
          </a:p>
          <a:p>
            <a:pPr lvl="1" eaLnBrk="1" hangingPunct="1"/>
            <a:r>
              <a:rPr lang="en-US" b="1" dirty="0" smtClean="0"/>
              <a:t>SCP protocol</a:t>
            </a:r>
          </a:p>
          <a:p>
            <a:pPr lvl="1" eaLnBrk="1" hangingPunct="1"/>
            <a:r>
              <a:rPr lang="en-US" b="1" dirty="0" smtClean="0"/>
              <a:t>SCP program</a:t>
            </a:r>
            <a:endParaRPr lang="en-US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SSH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An SSH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Listens on TCP port 22 (default)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s</a:t>
            </a:r>
            <a:r>
              <a:rPr lang="en-US" dirty="0" err="1" smtClean="0"/>
              <a:t>sh</a:t>
            </a:r>
            <a:r>
              <a:rPr lang="en-US" dirty="0" smtClean="0"/>
              <a:t> clients connect to </a:t>
            </a:r>
            <a:r>
              <a:rPr lang="en-US" dirty="0" err="1" smtClean="0"/>
              <a:t>ssh</a:t>
            </a:r>
            <a:r>
              <a:rPr lang="en-US" dirty="0" smtClean="0"/>
              <a:t> daemons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err="1" smtClean="0"/>
              <a:t>ssh</a:t>
            </a:r>
            <a:r>
              <a:rPr lang="en-US" dirty="0" smtClean="0"/>
              <a:t> clients establish connections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i="1" dirty="0" err="1" smtClean="0"/>
              <a:t>sshd</a:t>
            </a:r>
            <a:r>
              <a:rPr lang="en-US" dirty="0" smtClean="0"/>
              <a:t> daemons accept remote connections</a:t>
            </a:r>
          </a:p>
          <a:p>
            <a:pPr lvl="3" eaLnBrk="1" hangingPunct="1">
              <a:lnSpc>
                <a:spcPct val="90000"/>
              </a:lnSpc>
            </a:pPr>
            <a:r>
              <a:rPr lang="en-US" dirty="0" smtClean="0"/>
              <a:t>Both typically available for current </a:t>
            </a:r>
            <a:r>
              <a:rPr lang="en-US" dirty="0" err="1" smtClean="0"/>
              <a:t>OSs</a:t>
            </a:r>
            <a:endParaRPr lang="en-US" dirty="0" smtClean="0"/>
          </a:p>
          <a:p>
            <a:pPr lvl="4" eaLnBrk="1" hangingPunct="1">
              <a:lnSpc>
                <a:spcPct val="90000"/>
              </a:lnSpc>
            </a:pPr>
            <a:r>
              <a:rPr lang="en-US" dirty="0" smtClean="0"/>
              <a:t>Mac OS X, Linux, Solaris, OpenVMS, … </a:t>
            </a:r>
          </a:p>
          <a:p>
            <a:pPr lvl="4" eaLnBrk="1" hangingPunct="1">
              <a:lnSpc>
                <a:spcPct val="90000"/>
              </a:lnSpc>
            </a:pPr>
            <a:r>
              <a:rPr lang="en-US" dirty="0" smtClean="0"/>
              <a:t>Server and clients versions for Windows available also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Proprietary, freeware and open source versions of various levels of complexity and completeness exist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protocol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Similar to the BSD </a:t>
            </a:r>
            <a:r>
              <a:rPr lang="en-US" b="1" i="1" dirty="0" err="1" smtClean="0"/>
              <a:t>rcp</a:t>
            </a:r>
            <a:r>
              <a:rPr lang="en-US" dirty="0" smtClean="0"/>
              <a:t> protocol</a:t>
            </a:r>
          </a:p>
          <a:p>
            <a:pPr eaLnBrk="1" hangingPunct="1"/>
            <a:r>
              <a:rPr lang="en-US" dirty="0" smtClean="0"/>
              <a:t>Unlike </a:t>
            </a:r>
            <a:r>
              <a:rPr lang="en-US" i="1" dirty="0" err="1" smtClean="0"/>
              <a:t>rcp</a:t>
            </a:r>
            <a:r>
              <a:rPr lang="en-US" dirty="0" smtClean="0"/>
              <a:t>, data is encrypted during transfer</a:t>
            </a:r>
          </a:p>
          <a:p>
            <a:pPr lvl="1" eaLnBrk="1" hangingPunct="1"/>
            <a:r>
              <a:rPr lang="en-US" dirty="0" smtClean="0"/>
              <a:t>Avoid potential packet sniffers extracting usable information from the data packets</a:t>
            </a:r>
          </a:p>
          <a:p>
            <a:pPr eaLnBrk="1" hangingPunct="1"/>
            <a:r>
              <a:rPr lang="en-US" dirty="0" smtClean="0"/>
              <a:t>Copy Protocol itself does not provide authentication and security</a:t>
            </a:r>
          </a:p>
          <a:p>
            <a:pPr lvl="1" eaLnBrk="1" hangingPunct="1"/>
            <a:r>
              <a:rPr lang="en-US" dirty="0" smtClean="0"/>
              <a:t>Relies on SSH to provide these features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protocol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SCP can interactively request any passwords or passphrases required to make a connection to a remote host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Unlike </a:t>
            </a:r>
            <a:r>
              <a:rPr lang="en-US" i="1" dirty="0" err="1" smtClean="0"/>
              <a:t>rcp</a:t>
            </a:r>
            <a:r>
              <a:rPr lang="en-US" dirty="0" smtClean="0"/>
              <a:t> which fails in this situation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SCP protocol implements file transfers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Does by connecting to the host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using SSH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executes an SCP server (</a:t>
            </a:r>
            <a:r>
              <a:rPr lang="en-US" dirty="0" err="1" smtClean="0"/>
              <a:t>scp</a:t>
            </a:r>
            <a:r>
              <a:rPr lang="en-US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SCP server program is typically the same program as the SCP client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30725"/>
          </a:xfrm>
        </p:spPr>
        <p:txBody>
          <a:bodyPr/>
          <a:lstStyle/>
          <a:p>
            <a:r>
              <a:rPr lang="en-US" b="1" dirty="0" smtClean="0"/>
              <a:t>Base command:</a:t>
            </a:r>
          </a:p>
          <a:p>
            <a:pPr lvl="1"/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 [</a:t>
            </a:r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@]</a:t>
            </a:r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host1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file1 ...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[ [</a:t>
            </a:r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@]</a:t>
            </a:r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host2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  <a:r>
              <a:rPr lang="en-US" sz="18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file2 </a:t>
            </a:r>
          </a:p>
          <a:p>
            <a:r>
              <a:rPr lang="en-US" b="1" dirty="0" smtClean="0"/>
              <a:t>Complete syntax:</a:t>
            </a:r>
          </a:p>
          <a:p>
            <a:pPr lvl="1"/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scp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-1246BCpqrv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cipher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ssh_config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identity_file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-l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limit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-o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ssh_option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port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[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-S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]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@]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host1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file1 ...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[ [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user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@]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host2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:]</a:t>
            </a:r>
            <a:r>
              <a:rPr 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file2 </a:t>
            </a:r>
            <a:endParaRPr lang="en-US" sz="1800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Notes:</a:t>
            </a:r>
          </a:p>
          <a:p>
            <a:pPr lvl="1"/>
            <a:r>
              <a:rPr lang="en-US" dirty="0" smtClean="0"/>
              <a:t>Can copy:</a:t>
            </a:r>
          </a:p>
          <a:p>
            <a:pPr lvl="2"/>
            <a:r>
              <a:rPr lang="en-US" dirty="0" smtClean="0"/>
              <a:t>Remote to Local</a:t>
            </a:r>
          </a:p>
          <a:p>
            <a:pPr lvl="2"/>
            <a:r>
              <a:rPr lang="en-US" dirty="0" smtClean="0"/>
              <a:t>Local to Remote</a:t>
            </a:r>
          </a:p>
          <a:p>
            <a:pPr lvl="2"/>
            <a:r>
              <a:rPr lang="en-US" dirty="0" smtClean="0"/>
              <a:t>Remote1 to Remote2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11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protocol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upload:</a:t>
            </a:r>
          </a:p>
          <a:p>
            <a:pPr lvl="1" eaLnBrk="1" hangingPunct="1"/>
            <a:r>
              <a:rPr lang="en-US" dirty="0" smtClean="0"/>
              <a:t>Client feeds the server with files to be uploaded</a:t>
            </a:r>
          </a:p>
          <a:p>
            <a:pPr lvl="2" eaLnBrk="1" hangingPunct="1"/>
            <a:r>
              <a:rPr lang="en-US" dirty="0" smtClean="0"/>
              <a:t>Optionally including their basic attributes </a:t>
            </a:r>
          </a:p>
          <a:p>
            <a:pPr lvl="3" eaLnBrk="1" hangingPunct="1"/>
            <a:r>
              <a:rPr lang="en-US" dirty="0" smtClean="0"/>
              <a:t>Permissions</a:t>
            </a:r>
          </a:p>
          <a:p>
            <a:pPr lvl="3" eaLnBrk="1" hangingPunct="1"/>
            <a:r>
              <a:rPr lang="en-US" dirty="0" smtClean="0"/>
              <a:t>Timestamps</a:t>
            </a:r>
          </a:p>
          <a:p>
            <a:pPr lvl="1" eaLnBrk="1" hangingPunct="1"/>
            <a:r>
              <a:rPr lang="en-US" dirty="0" smtClean="0"/>
              <a:t>An advantage over the common FTP protocol</a:t>
            </a:r>
          </a:p>
          <a:p>
            <a:pPr lvl="2" eaLnBrk="1" hangingPunct="1"/>
            <a:r>
              <a:rPr lang="en-US" dirty="0" smtClean="0"/>
              <a:t>FTP does not have provision for uploads to include the original date/timestamp attribute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protocol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downloads</a:t>
            </a:r>
          </a:p>
          <a:p>
            <a:pPr lvl="1" eaLnBrk="1" hangingPunct="1"/>
            <a:r>
              <a:rPr lang="en-US" dirty="0" smtClean="0"/>
              <a:t>Client sends a request for files or directories to be downloaded</a:t>
            </a:r>
          </a:p>
          <a:p>
            <a:pPr lvl="1" eaLnBrk="1" hangingPunct="1"/>
            <a:r>
              <a:rPr lang="en-US" dirty="0" smtClean="0"/>
              <a:t>Server feeds the client with its subdirectories and files</a:t>
            </a:r>
          </a:p>
          <a:p>
            <a:pPr lvl="1" eaLnBrk="1" hangingPunct="1"/>
            <a:r>
              <a:rPr lang="en-US" dirty="0" smtClean="0"/>
              <a:t>Download is server-driven</a:t>
            </a:r>
          </a:p>
          <a:p>
            <a:pPr lvl="2" eaLnBrk="1" hangingPunct="1"/>
            <a:r>
              <a:rPr lang="en-US" dirty="0" smtClean="0"/>
              <a:t>Imposes a security risk when connected to a malicious server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protocol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most applications, the SCP protocol is superseded by the more comprehensive SFTP protocol</a:t>
            </a:r>
          </a:p>
          <a:p>
            <a:pPr lvl="1" eaLnBrk="1" hangingPunct="1"/>
            <a:r>
              <a:rPr lang="en-US" dirty="0" smtClean="0"/>
              <a:t>Also based on SSH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program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Client implementing the SCP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Program to perform secure copying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Most widely used SCP client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CLI </a:t>
            </a:r>
            <a:r>
              <a:rPr lang="en-US" dirty="0" err="1" smtClean="0"/>
              <a:t>scp</a:t>
            </a:r>
            <a:r>
              <a:rPr lang="en-US" dirty="0" smtClean="0"/>
              <a:t>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Provided in most SSH implementations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scp</a:t>
            </a:r>
            <a:r>
              <a:rPr lang="en-US" dirty="0" smtClean="0"/>
              <a:t> program is the secure analog of the </a:t>
            </a:r>
            <a:r>
              <a:rPr lang="en-US" dirty="0" err="1" smtClean="0"/>
              <a:t>rcp</a:t>
            </a:r>
            <a:r>
              <a:rPr lang="en-US" dirty="0" smtClean="0"/>
              <a:t> command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 smtClean="0"/>
              <a:t>scp</a:t>
            </a:r>
            <a:r>
              <a:rPr lang="en-US" dirty="0" smtClean="0"/>
              <a:t> program must be part of all SSH servers that want to provide SCP service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err="1" smtClean="0"/>
              <a:t>scp</a:t>
            </a:r>
            <a:r>
              <a:rPr lang="en-US" dirty="0" smtClean="0"/>
              <a:t> functions as SCP server too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program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 SSH implementations provide the scp2 program</a:t>
            </a:r>
          </a:p>
          <a:p>
            <a:pPr lvl="1" eaLnBrk="1" hangingPunct="1"/>
            <a:r>
              <a:rPr lang="en-US" dirty="0" smtClean="0"/>
              <a:t>Uses the SFTP protocol instead of SCP</a:t>
            </a:r>
          </a:p>
          <a:p>
            <a:pPr lvl="1" eaLnBrk="1" hangingPunct="1"/>
            <a:r>
              <a:rPr lang="en-US" dirty="0" smtClean="0"/>
              <a:t>Provides same command line interface as scp</a:t>
            </a:r>
          </a:p>
          <a:p>
            <a:pPr lvl="1" eaLnBrk="1" hangingPunct="1"/>
            <a:r>
              <a:rPr lang="en-US" dirty="0" smtClean="0"/>
              <a:t>scp is typically a symbolic link to scp2</a:t>
            </a:r>
          </a:p>
          <a:p>
            <a:pPr eaLnBrk="1" hangingPunct="1"/>
            <a:r>
              <a:rPr lang="en-US" dirty="0" smtClean="0"/>
              <a:t>Syntax of the </a:t>
            </a:r>
            <a:r>
              <a:rPr lang="en-US" dirty="0" err="1" smtClean="0"/>
              <a:t>scp</a:t>
            </a:r>
            <a:r>
              <a:rPr lang="en-US" dirty="0" smtClean="0"/>
              <a:t> program is like that of </a:t>
            </a:r>
            <a:r>
              <a:rPr lang="en-US" dirty="0" err="1" smtClean="0"/>
              <a:t>cp</a:t>
            </a:r>
            <a:r>
              <a:rPr lang="en-US" dirty="0" smtClean="0"/>
              <a:t>:</a:t>
            </a:r>
          </a:p>
          <a:p>
            <a:pPr lvl="1" eaLnBrk="1" hangingPunct="1"/>
            <a:r>
              <a:rPr lang="en-US" dirty="0" smtClean="0"/>
              <a:t>Simple examples:</a:t>
            </a:r>
          </a:p>
          <a:p>
            <a:pPr lvl="2" eaLnBrk="1" hangingPunct="1"/>
            <a:r>
              <a:rPr lang="en-US" sz="1600" dirty="0" smtClean="0">
                <a:latin typeface="Courier New" pitchFamily="49" charset="0"/>
              </a:rPr>
              <a:t>scp </a:t>
            </a:r>
            <a:r>
              <a:rPr lang="en-US" sz="1600" i="1" dirty="0" err="1" smtClean="0">
                <a:latin typeface="Courier New" pitchFamily="49" charset="0"/>
              </a:rPr>
              <a:t>SourceFile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i="1" dirty="0" err="1" smtClean="0">
                <a:latin typeface="Courier New" pitchFamily="49" charset="0"/>
              </a:rPr>
              <a:t>user</a:t>
            </a:r>
            <a:r>
              <a:rPr lang="en-US" sz="1600" dirty="0" err="1" smtClean="0">
                <a:latin typeface="Courier New" pitchFamily="49" charset="0"/>
              </a:rPr>
              <a:t>@</a:t>
            </a:r>
            <a:r>
              <a:rPr lang="en-US" sz="1600" i="1" dirty="0" err="1" smtClean="0">
                <a:latin typeface="Courier New" pitchFamily="49" charset="0"/>
              </a:rPr>
              <a:t>host</a:t>
            </a:r>
            <a:r>
              <a:rPr lang="en-US" sz="1600" dirty="0" err="1" smtClean="0">
                <a:latin typeface="Courier New" pitchFamily="49" charset="0"/>
              </a:rPr>
              <a:t>:</a:t>
            </a:r>
            <a:r>
              <a:rPr lang="en-US" sz="1600" i="1" dirty="0" err="1" smtClean="0">
                <a:latin typeface="Courier New" pitchFamily="49" charset="0"/>
              </a:rPr>
              <a:t>directory</a:t>
            </a:r>
            <a:r>
              <a:rPr lang="en-US" sz="1600" dirty="0" smtClean="0">
                <a:latin typeface="Courier New" pitchFamily="49" charset="0"/>
              </a:rPr>
              <a:t>/</a:t>
            </a:r>
            <a:r>
              <a:rPr lang="en-US" sz="1600" i="1" dirty="0" err="1" smtClean="0">
                <a:latin typeface="Courier New" pitchFamily="49" charset="0"/>
              </a:rPr>
              <a:t>TargetFile</a:t>
            </a:r>
            <a:r>
              <a:rPr lang="en-US" sz="1600" dirty="0" smtClean="0">
                <a:latin typeface="Courier New" pitchFamily="49" charset="0"/>
              </a:rPr>
              <a:t> </a:t>
            </a:r>
            <a:br>
              <a:rPr lang="en-US" sz="1600" dirty="0" smtClean="0">
                <a:latin typeface="Courier New" pitchFamily="49" charset="0"/>
              </a:rPr>
            </a:br>
            <a:r>
              <a:rPr lang="en-US" sz="1600" dirty="0" smtClean="0">
                <a:latin typeface="Courier New" pitchFamily="49" charset="0"/>
              </a:rPr>
              <a:t>scp </a:t>
            </a:r>
            <a:r>
              <a:rPr lang="en-US" sz="1600" i="1" dirty="0" err="1" smtClean="0">
                <a:latin typeface="Courier New" pitchFamily="49" charset="0"/>
              </a:rPr>
              <a:t>user</a:t>
            </a:r>
            <a:r>
              <a:rPr lang="en-US" sz="1600" dirty="0" err="1" smtClean="0">
                <a:latin typeface="Courier New" pitchFamily="49" charset="0"/>
              </a:rPr>
              <a:t>@</a:t>
            </a:r>
            <a:r>
              <a:rPr lang="en-US" sz="1600" i="1" dirty="0" err="1" smtClean="0">
                <a:latin typeface="Courier New" pitchFamily="49" charset="0"/>
              </a:rPr>
              <a:t>host</a:t>
            </a:r>
            <a:r>
              <a:rPr lang="en-US" sz="1600" dirty="0" err="1" smtClean="0">
                <a:latin typeface="Courier New" pitchFamily="49" charset="0"/>
              </a:rPr>
              <a:t>:</a:t>
            </a:r>
            <a:r>
              <a:rPr lang="en-US" sz="1600" i="1" dirty="0" err="1" smtClean="0">
                <a:latin typeface="Courier New" pitchFamily="49" charset="0"/>
              </a:rPr>
              <a:t>folder</a:t>
            </a:r>
            <a:r>
              <a:rPr lang="en-US" sz="1600" dirty="0" smtClean="0">
                <a:latin typeface="Courier New" pitchFamily="49" charset="0"/>
              </a:rPr>
              <a:t>/</a:t>
            </a:r>
            <a:r>
              <a:rPr lang="en-US" sz="1600" i="1" dirty="0" err="1" smtClean="0">
                <a:latin typeface="Courier New" pitchFamily="49" charset="0"/>
              </a:rPr>
              <a:t>SourceFile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i="1" dirty="0" err="1" smtClean="0">
                <a:latin typeface="Courier New" pitchFamily="49" charset="0"/>
              </a:rPr>
              <a:t>TargetFile</a:t>
            </a:r>
            <a:endParaRPr lang="en-US" sz="1600" i="1" dirty="0" smtClean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SCP program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As the SCP protocol implements file transfers only, GUI SCP clients are rare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Implementing it requires additional functionality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Directory listing at least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For example, </a:t>
            </a:r>
            <a:r>
              <a:rPr lang="en-US" sz="1800" dirty="0" err="1" smtClean="0">
                <a:hlinkClick r:id="rId3" tooltip="WinSCP"/>
              </a:rPr>
              <a:t>WinSCP</a:t>
            </a:r>
            <a:r>
              <a:rPr lang="en-US" sz="1800" dirty="0" smtClean="0"/>
              <a:t> defaults to the SFTP protocol.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Even when operating in SCP mode, clients like </a:t>
            </a:r>
            <a:r>
              <a:rPr lang="en-US" sz="1800" dirty="0" err="1" smtClean="0"/>
              <a:t>WinSCP</a:t>
            </a:r>
            <a:r>
              <a:rPr lang="en-US" sz="1800" dirty="0" smtClean="0"/>
              <a:t> are typically not pure SCP clients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They must use other means to implement the additional functionality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This in turn brings platform-dependency problems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Thus it may not be possible to work with a particular SCP server using a GUI SCP client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800" dirty="0" smtClean="0"/>
              <a:t>Even if you are able to work with the same server using a traditional command line client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More comprehensive tools for managing files over SSH are SFTP clients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SFTP</a:t>
            </a:r>
            <a:br>
              <a:rPr lang="en-US" smtClean="0"/>
            </a:br>
            <a:endParaRPr lang="en-US" smtClean="0"/>
          </a:p>
        </p:txBody>
      </p:sp>
      <p:sp>
        <p:nvSpPr>
          <p:cNvPr id="49155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>
                <a:hlinkClick r:id="rId3"/>
              </a:rPr>
              <a:t>http://en.wikipedia.org/wiki/SSH_file_transfer_protocol</a:t>
            </a:r>
            <a:r>
              <a:rPr lang="en-US" sz="2000" smtClean="0"/>
              <a:t>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SFTP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SSH File Transfer Protocol</a:t>
            </a:r>
          </a:p>
          <a:p>
            <a:pPr lvl="1" eaLnBrk="1" hangingPunct="1"/>
            <a:r>
              <a:rPr lang="en-US" smtClean="0"/>
              <a:t>A network protocol that provides file transfer and manipulation functionality over any reliable data stream</a:t>
            </a:r>
          </a:p>
          <a:p>
            <a:pPr lvl="1" eaLnBrk="1" hangingPunct="1"/>
            <a:r>
              <a:rPr lang="en-US" smtClean="0"/>
              <a:t>It is typically used with the </a:t>
            </a:r>
            <a:r>
              <a:rPr lang="en-US" smtClean="0">
                <a:hlinkClick r:id="rId3" tooltip="Secure Shell"/>
              </a:rPr>
              <a:t>SSH</a:t>
            </a:r>
            <a:r>
              <a:rPr lang="en-US" smtClean="0"/>
              <a:t>-2 protocol (TCP port 22) to provide secure file transfer</a:t>
            </a:r>
          </a:p>
          <a:p>
            <a:pPr lvl="2" eaLnBrk="1" hangingPunct="1"/>
            <a:r>
              <a:rPr lang="en-US" smtClean="0"/>
              <a:t>Intended to be usable with other protocols as well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Capabilities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SFTP protocol allows for a range of operations on remote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More like a remote file system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SFTP client's extra capabilities compared to  SCP client’s include: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Resuming interrupted transfers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Directory listings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Remote file removal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For the same reason it is reasonable to implement a GUI SFTP client, but not a GUI SCP client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Capabilities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SFTP attempts to be more platform-independent than SCP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With SCP, the expansion of wildcards specified by the client was up to the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err="1" smtClean="0"/>
              <a:t>SFTP's</a:t>
            </a:r>
            <a:r>
              <a:rPr lang="en-US" sz="2200" dirty="0" smtClean="0"/>
              <a:t> design avoids this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While SCP was most frequently implemented on Unix platforms, there exist SFTP servers for most platforms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 common misconception is that SFTP is simply FTP run over SSH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In fact it is a new protocol designed from the ground up by the IETF SECSH working group.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It is sometimes confused with </a:t>
            </a:r>
            <a:r>
              <a:rPr lang="en-US" sz="2200" dirty="0" smtClean="0">
                <a:hlinkClick r:id="rId3" tooltip="Simple File Transfer Protocol"/>
              </a:rPr>
              <a:t>Simple File Transfer Protocol</a:t>
            </a: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Capabilities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The protocol itself does not provide authentication and security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Expects the underlying protocol to secure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SFTP is most often used as subsystem of </a:t>
            </a:r>
            <a:r>
              <a:rPr lang="en-US" sz="2200" dirty="0" smtClean="0">
                <a:hlinkClick r:id="rId3" tooltip="Secure shell"/>
              </a:rPr>
              <a:t>SSH</a:t>
            </a:r>
            <a:r>
              <a:rPr lang="en-US" sz="2200" dirty="0" smtClean="0"/>
              <a:t> protocol version 2 implementations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Designed by the same working group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However, it is possible to run it over SSH-1 or other data streams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Running SFTP server over SSH-1 is not platform independent as SSH-1 does not support the concept of subsystems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An SFTP client willing to connect to an SSH-1 server needs to know the path to the SFTP server binary on the server side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Capabilities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Secure Internet Live Conferencing (SILC) protocol defines the SFTP as its default file transfer protocol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In SILC the SFTP data is not protected with SSH but SILC's secure packet protocol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Used to encapsulate the SFTP data into SILC packet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Deliver it peer-to-peer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SFTP is designed to be protocol independent.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dirty="0" smtClean="0"/>
              <a:t>For uploads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Transferred files may be associated with their basic attributes, such as timestamps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200" dirty="0" smtClean="0"/>
              <a:t>An advantage over the common </a:t>
            </a:r>
            <a:r>
              <a:rPr lang="en-US" sz="2200" dirty="0" smtClean="0">
                <a:hlinkClick r:id="rId3" tooltip="FTP"/>
              </a:rPr>
              <a:t>FTP</a:t>
            </a:r>
            <a:r>
              <a:rPr lang="en-US" sz="2200" dirty="0" smtClean="0"/>
              <a:t> protocol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100" dirty="0" smtClean="0"/>
              <a:t>Does not have provision for uploads to include the original date/timestamp attribute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Standardization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protocol is not yet an Internet standard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The latest specification is an expired Internet Draft 	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Defines version 6 of the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Currently the most widely used version is 3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900" dirty="0" smtClean="0"/>
              <a:t>Implemented by the popular OpenSSH SFTP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Many Microsoft Windows-based SFTP implementations use version 4 of the protocol, which lessened its ties with the Unix platform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Internet Engineering Task Force (IETF) "</a:t>
            </a:r>
            <a:r>
              <a:rPr lang="en-US" sz="2400" dirty="0" err="1" smtClean="0"/>
              <a:t>Secsh</a:t>
            </a:r>
            <a:r>
              <a:rPr lang="en-US" sz="2400" dirty="0" smtClean="0"/>
              <a:t> Status Pages" search tool contains links to all versions of the Internet draft-</a:t>
            </a:r>
            <a:r>
              <a:rPr lang="en-US" sz="2400" dirty="0" err="1" smtClean="0"/>
              <a:t>ietf</a:t>
            </a:r>
            <a:r>
              <a:rPr lang="en-US" sz="2400" dirty="0" smtClean="0"/>
              <a:t>-</a:t>
            </a:r>
            <a:r>
              <a:rPr lang="en-US" sz="2400" dirty="0" err="1" smtClean="0"/>
              <a:t>secsh</a:t>
            </a:r>
            <a:r>
              <a:rPr lang="en-US" sz="2400" dirty="0" smtClean="0"/>
              <a:t>-</a:t>
            </a:r>
            <a:r>
              <a:rPr lang="en-US" sz="2400" dirty="0" err="1" smtClean="0"/>
              <a:t>filexfer</a:t>
            </a:r>
            <a:r>
              <a:rPr lang="en-US" sz="2400" dirty="0" smtClean="0"/>
              <a:t> which describes this protocol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SFTP client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The term </a:t>
            </a:r>
            <a:r>
              <a:rPr lang="en-US" sz="2400" b="1" dirty="0" smtClean="0"/>
              <a:t>SFTP</a:t>
            </a:r>
            <a:r>
              <a:rPr lang="en-US" sz="2400" dirty="0" smtClean="0"/>
              <a:t> can also refer to </a:t>
            </a:r>
            <a:r>
              <a:rPr lang="en-US" sz="2400" b="1" dirty="0" smtClean="0"/>
              <a:t>Secure file transfer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A command-line program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Implements the client part of this protocol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Such as that supplied with </a:t>
            </a:r>
            <a:r>
              <a:rPr lang="en-US" sz="2100" dirty="0" smtClean="0">
                <a:hlinkClick r:id="rId3" tooltip="OpenSSH"/>
              </a:rPr>
              <a:t>OpenSSH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sftp</a:t>
            </a:r>
            <a:r>
              <a:rPr lang="en-US" sz="2400" dirty="0" smtClean="0"/>
              <a:t> program provides an interactive interface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Similar to that of traditional </a:t>
            </a:r>
            <a:r>
              <a:rPr lang="en-US" sz="2200" dirty="0" smtClean="0">
                <a:hlinkClick r:id="rId4" tooltip="File Transfer Protocol"/>
              </a:rPr>
              <a:t>FTP</a:t>
            </a:r>
            <a:r>
              <a:rPr lang="en-US" sz="2200" dirty="0" smtClean="0"/>
              <a:t> clients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Some implementations of the </a:t>
            </a:r>
            <a:r>
              <a:rPr lang="en-US" sz="2400" dirty="0" smtClean="0">
                <a:hlinkClick r:id="rId5" tooltip="Secure copy"/>
              </a:rPr>
              <a:t>scp</a:t>
            </a:r>
            <a:r>
              <a:rPr lang="en-US" sz="2400" dirty="0" smtClean="0"/>
              <a:t> </a:t>
            </a:r>
            <a:r>
              <a:rPr lang="en-US" sz="2400" i="1" dirty="0" smtClean="0"/>
              <a:t>program</a:t>
            </a:r>
            <a:r>
              <a:rPr lang="en-US" sz="2400" dirty="0" smtClean="0"/>
              <a:t> actually use the SFTP </a:t>
            </a:r>
            <a:r>
              <a:rPr lang="en-US" sz="2400" i="1" dirty="0" smtClean="0"/>
              <a:t>protocol</a:t>
            </a:r>
            <a:r>
              <a:rPr lang="en-US" sz="2400" dirty="0" smtClean="0"/>
              <a:t> to perform file transfers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Some such implementations are still able to fallback to the SCP protocol if the server does not provide SFTP service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7"/>
            <a:ext cx="7772400" cy="1143000"/>
          </a:xfrm>
        </p:spPr>
        <p:txBody>
          <a:bodyPr/>
          <a:lstStyle/>
          <a:p>
            <a:r>
              <a:rPr lang="en-US" dirty="0" smtClean="0"/>
              <a:t>In which case would it be desirable to use </a:t>
            </a:r>
            <a:r>
              <a:rPr lang="en-US" dirty="0" err="1" smtClean="0"/>
              <a:t>rcp</a:t>
            </a:r>
            <a:r>
              <a:rPr lang="en-US" dirty="0" smtClean="0"/>
              <a:t> instead of </a:t>
            </a:r>
            <a:r>
              <a:rPr lang="en-US" dirty="0" err="1" smtClean="0"/>
              <a:t>scp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257800" cy="4572000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Too difficult to enter a password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Transferring a large public domain file 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Copying sensitive files in a local network</a:t>
            </a:r>
          </a:p>
          <a:p>
            <a:pPr marL="514350" indent="-514350">
              <a:spcAft>
                <a:spcPts val="0"/>
              </a:spcAft>
              <a:buFont typeface="Wingdings" pitchFamily="2" charset="2"/>
              <a:buAutoNum type="arabicPeriod"/>
            </a:pPr>
            <a:r>
              <a:rPr lang="en-US" sz="3200" dirty="0" smtClean="0"/>
              <a:t>It is never acceptable to use an insecure protocol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16146501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4" name="Chart" r:id="rId6" imgW="4572034" imgH="5143584" progId="MSGraph.Chart.8">
                  <p:embed followColorScheme="full"/>
                </p:oleObj>
              </mc:Choice>
              <mc:Fallback>
                <p:oleObj name="Chart" r:id="rId6" imgW="4572034" imgH="5143584" progId="MSGraph.Chart.8">
                  <p:embed followColorScheme="full"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secure methods </a:t>
            </a:r>
            <a:r>
              <a:rPr lang="en-US" smtClean="0"/>
              <a:t>when possible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SSH-1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1995: Tatu Ylönen designed the first version of the protocol (</a:t>
            </a:r>
            <a:r>
              <a:rPr lang="en-US" sz="2200" b="1" smtClean="0"/>
              <a:t>SSH-1</a:t>
            </a:r>
            <a:r>
              <a:rPr lang="en-US" sz="2200" smtClean="0"/>
              <a:t>)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smtClean="0"/>
              <a:t>Prompted by a password-sniffing attack at his university’s network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smtClean="0"/>
              <a:t>Goal of SSH was to replace the earlier </a:t>
            </a:r>
            <a:r>
              <a:rPr lang="en-US" sz="1700" smtClean="0">
                <a:hlinkClick r:id="rId3" tooltip="Rlogin"/>
              </a:rPr>
              <a:t>rlogin</a:t>
            </a:r>
            <a:r>
              <a:rPr lang="en-US" sz="1700" smtClean="0"/>
              <a:t>, </a:t>
            </a:r>
            <a:r>
              <a:rPr lang="en-US" sz="1700" smtClean="0">
                <a:hlinkClick r:id="rId4" tooltip="TELNET"/>
              </a:rPr>
              <a:t>TELNET</a:t>
            </a:r>
            <a:r>
              <a:rPr lang="en-US" sz="1700" smtClean="0"/>
              <a:t> and </a:t>
            </a:r>
            <a:r>
              <a:rPr lang="en-US" sz="1700" smtClean="0">
                <a:hlinkClick r:id="rId5" tooltip="Remote Shell"/>
              </a:rPr>
              <a:t>rsh</a:t>
            </a:r>
            <a:r>
              <a:rPr lang="en-US" sz="1700" smtClean="0"/>
              <a:t> protocols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Did not provide strong authentication or guarantee confidentiality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smtClean="0"/>
              <a:t>Ylönen released his implementation as freeware in July 1995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Tool quickly gained in popularity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smtClean="0"/>
              <a:t>Towards the end of 1995, the SSH user base had grown to 20,000 users in fifty countries.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smtClean="0"/>
              <a:t>December 1995: </a:t>
            </a:r>
            <a:r>
              <a:rPr lang="en-US" sz="2200" b="1" smtClean="0"/>
              <a:t>Ylönen</a:t>
            </a:r>
            <a:r>
              <a:rPr lang="en-US" sz="2200" smtClean="0"/>
              <a:t> founded </a:t>
            </a:r>
            <a:r>
              <a:rPr lang="en-US" sz="2200" smtClean="0">
                <a:hlinkClick r:id="rId6" tooltip="SSH Communications Security"/>
              </a:rPr>
              <a:t>SSH Communications Security</a:t>
            </a:r>
            <a:r>
              <a:rPr lang="en-US" sz="2200" smtClean="0"/>
              <a:t> to market and develop SSH.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smtClean="0"/>
              <a:t>Original version of the SSH software used various pieces of free software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smtClean="0"/>
              <a:t>such as GNU libgmp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700" smtClean="0"/>
              <a:t>Later versions released by SSH Secure Communications evolved into increasingly proprietary software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eaLnBrk="1" hangingPunct="1"/>
            <a:r>
              <a:rPr lang="en-US" sz="2400" smtClean="0"/>
              <a:t>SSH-2</a:t>
            </a:r>
          </a:p>
          <a:p>
            <a:pPr lvl="1" eaLnBrk="1" hangingPunct="1"/>
            <a:r>
              <a:rPr lang="en-US" sz="2200" smtClean="0"/>
              <a:t>1996: </a:t>
            </a:r>
            <a:r>
              <a:rPr lang="en-US" sz="2200" b="1" smtClean="0"/>
              <a:t>SSH-2</a:t>
            </a:r>
            <a:r>
              <a:rPr lang="en-US" sz="2200" smtClean="0"/>
              <a:t> designed</a:t>
            </a:r>
          </a:p>
          <a:p>
            <a:pPr lvl="2" eaLnBrk="1" hangingPunct="1"/>
            <a:r>
              <a:rPr lang="en-US" sz="2100" smtClean="0"/>
              <a:t>incompatible with SSH-1. </a:t>
            </a:r>
          </a:p>
          <a:p>
            <a:pPr lvl="1" eaLnBrk="1" hangingPunct="1"/>
            <a:r>
              <a:rPr lang="en-US" sz="2200" smtClean="0"/>
              <a:t>SSH-2 featured both security and feature improvements over SSH-1 </a:t>
            </a:r>
          </a:p>
          <a:p>
            <a:pPr lvl="2" eaLnBrk="1" hangingPunct="1"/>
            <a:r>
              <a:rPr lang="en-US" sz="2100" smtClean="0"/>
              <a:t>Better security through Diffie-Hellman key exchange</a:t>
            </a:r>
          </a:p>
          <a:p>
            <a:pPr lvl="2" eaLnBrk="1" hangingPunct="1"/>
            <a:r>
              <a:rPr lang="en-US" sz="2100" smtClean="0"/>
              <a:t>Strong integrity checking via message authentication codes</a:t>
            </a:r>
          </a:p>
          <a:p>
            <a:pPr lvl="1" eaLnBrk="1" hangingPunct="1"/>
            <a:r>
              <a:rPr lang="en-US" sz="2200" smtClean="0"/>
              <a:t>New features of SSH-2 included the ability to run any number of shell sessions over a single SSH connection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1999: developers wanted a free software version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Went back to the 1.2.12 release of the original ssh program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Last released under an </a:t>
            </a:r>
            <a:r>
              <a:rPr lang="en-US" sz="2100" dirty="0" smtClean="0">
                <a:hlinkClick r:id="rId3" tooltip="Open source"/>
              </a:rPr>
              <a:t>open source</a:t>
            </a:r>
            <a:r>
              <a:rPr lang="en-US" sz="2100" dirty="0" smtClean="0"/>
              <a:t> license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/>
              <a:t>Björn</a:t>
            </a:r>
            <a:r>
              <a:rPr lang="en-US" sz="2400" dirty="0" smtClean="0"/>
              <a:t> </a:t>
            </a:r>
            <a:r>
              <a:rPr lang="en-US" sz="2400" dirty="0" err="1" smtClean="0"/>
              <a:t>Grönvall's</a:t>
            </a:r>
            <a:r>
              <a:rPr lang="en-US" sz="2400" dirty="0" smtClean="0"/>
              <a:t> OSSH developed from this codebase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err="1" smtClean="0">
                <a:hlinkClick r:id="rId4" tooltip="OpenBSD"/>
              </a:rPr>
              <a:t>OpenBSD</a:t>
            </a:r>
            <a:r>
              <a:rPr lang="en-US" sz="2400" dirty="0" smtClean="0"/>
              <a:t> developers </a:t>
            </a:r>
            <a:r>
              <a:rPr lang="en-US" sz="2400" dirty="0" smtClean="0">
                <a:hlinkClick r:id="rId5" tooltip="Fork (software development)"/>
              </a:rPr>
              <a:t>forked</a:t>
            </a:r>
            <a:r>
              <a:rPr lang="en-US" sz="2400" dirty="0" smtClean="0"/>
              <a:t> </a:t>
            </a:r>
            <a:r>
              <a:rPr lang="en-US" sz="2400" dirty="0" err="1" smtClean="0"/>
              <a:t>Björn's</a:t>
            </a:r>
            <a:r>
              <a:rPr lang="en-US" sz="2400" dirty="0" smtClean="0"/>
              <a:t> code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Extensive work done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Created </a:t>
            </a:r>
            <a:r>
              <a:rPr lang="en-US" sz="2100" dirty="0" smtClean="0">
                <a:hlinkClick r:id="rId6" tooltip="OpenSSH"/>
              </a:rPr>
              <a:t>OpenSSH</a:t>
            </a:r>
            <a:endParaRPr lang="en-US" sz="2100" dirty="0" smtClean="0"/>
          </a:p>
          <a:p>
            <a:pPr lvl="3" eaLnBrk="1" hangingPunct="1">
              <a:lnSpc>
                <a:spcPct val="90000"/>
              </a:lnSpc>
            </a:pPr>
            <a:r>
              <a:rPr lang="en-US" sz="1900" dirty="0" smtClean="0"/>
              <a:t>Shipped with the 2.6 release of </a:t>
            </a:r>
            <a:r>
              <a:rPr lang="en-US" sz="1900" dirty="0" err="1" smtClean="0"/>
              <a:t>OpenBSD</a:t>
            </a:r>
            <a:endParaRPr lang="en-US" sz="19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2200" dirty="0" smtClean="0"/>
              <a:t>“Portability" branch was formed to port OpenSSH to other operating systems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At the end of 2000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Estimated 2,000,000 users of SSH</a:t>
            </a:r>
            <a:endParaRPr lang="en-US" sz="2200" dirty="0" smtClean="0">
              <a:hlinkClick r:id="rId7" tooltip="As of 2005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History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As of 2005</a:t>
            </a:r>
          </a:p>
          <a:p>
            <a:pPr lvl="1" eaLnBrk="1" hangingPunct="1"/>
            <a:r>
              <a:rPr lang="en-US" sz="2200" dirty="0" smtClean="0"/>
              <a:t>OpenSSH is the single most popular ssh implementation</a:t>
            </a:r>
          </a:p>
          <a:p>
            <a:pPr lvl="1" eaLnBrk="1" hangingPunct="1"/>
            <a:r>
              <a:rPr lang="en-US" sz="2200" dirty="0" smtClean="0"/>
              <a:t>Default in a large number of operating systems</a:t>
            </a:r>
          </a:p>
          <a:p>
            <a:pPr lvl="1" eaLnBrk="1" hangingPunct="1"/>
            <a:r>
              <a:rPr lang="en-US" sz="2200" dirty="0" smtClean="0"/>
              <a:t>OSSH has become obsolete</a:t>
            </a:r>
          </a:p>
          <a:p>
            <a:pPr eaLnBrk="1" hangingPunct="1"/>
            <a:r>
              <a:rPr lang="en-US" sz="2400" dirty="0" smtClean="0"/>
              <a:t>SSH-2 protocol</a:t>
            </a:r>
          </a:p>
          <a:p>
            <a:pPr lvl="1" eaLnBrk="1" hangingPunct="1"/>
            <a:r>
              <a:rPr lang="en-US" sz="2200" dirty="0" smtClean="0"/>
              <a:t>Became a proposed Internet standard in 2006</a:t>
            </a:r>
          </a:p>
          <a:p>
            <a:pPr lvl="1" eaLnBrk="1" hangingPunct="1"/>
            <a:r>
              <a:rPr lang="en-US" sz="2200" dirty="0" smtClean="0"/>
              <a:t>Publication by the IETF "</a:t>
            </a:r>
            <a:r>
              <a:rPr lang="en-US" sz="2200" dirty="0" err="1" smtClean="0"/>
              <a:t>secsh</a:t>
            </a:r>
            <a:r>
              <a:rPr lang="en-US" sz="2200" dirty="0" smtClean="0"/>
              <a:t>" working group of RFCs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8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False"/>
  <p:tag name="DELIMITERS" val="3.1"/>
  <p:tag name="EXPANDSHOWBAR" val="True"/>
  <p:tag name="WASPOLLED" val="AC4B2C1880BA45B88E45980E4059DFB9"/>
  <p:tag name="TPVERSION" val="6"/>
  <p:tag name="TPFULLVERSION" val="7.2.0.80"/>
  <p:tag name="PPTVERSION" val="15"/>
  <p:tag name="TPOS" val="2"/>
  <p:tag name="TPLASTSAVEVERSION" val="6.2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7603DCCF87F84F4D98A89AD582669D6C&lt;/guid&gt;&#10;        &lt;description /&gt;&#10;        &lt;date&gt;10/17/2013 3:02:39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202724082BD464AB539A50C353C2ADF&lt;/guid&gt;&#10;            &lt;repollguid&gt;208E8B24E58742CC9BC50737DF40D0AC&lt;/repollguid&gt;&#10;            &lt;sourceid&gt;A8C4F0A6CA204F1F81AA8BE8420142B7&lt;/sourceid&gt;&#10;            &lt;questiontext&gt;In which case would it be desirable to use rcp instead of scp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answers&gt;&#10;                &lt;answer&gt;&#10;                    &lt;guid&gt;9D63ECE016F44E03B14EFFC261B792F2&lt;/guid&gt;&#10;                    &lt;answertext&gt;Too difficult to enter a password&lt;/answertext&gt;&#10;                    &lt;valuetype&gt;-1&lt;/valuetype&gt;&#10;                &lt;/answer&gt;&#10;                &lt;answer&gt;&#10;                    &lt;guid&gt;3F8D4AB5D8154FFCB40F74F4F3494D23&lt;/guid&gt;&#10;                    &lt;answertext&gt;Transferring a large public domain file &lt;/answertext&gt;&#10;                    &lt;valuetype&gt;1&lt;/valuetype&gt;&#10;                &lt;/answer&gt;&#10;                &lt;answer&gt;&#10;                    &lt;guid&gt;5A687EF521D84B25BE9D81FC765615F1&lt;/guid&gt;&#10;                    &lt;answertext&gt;Copying sensitive files in a local network&lt;/answertext&gt;&#10;                    &lt;valuetype&gt;-1&lt;/valuetype&gt;&#10;                &lt;/answer&gt;&#10;                &lt;answer&gt;&#10;                    &lt;guid&gt;8D72066A4B3A4092917721860EE71F36&lt;/guid&gt;&#10;                    &lt;answertext&gt;It is never acceptable to use an insecure protocol&lt;/answertext&gt;&#10;                    &lt;valuetype&gt;-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RESULTS" val="In which case would it be desirable to use rcp instead of scp[;crlf;]24[;]25[;]24[;]False[;]20[;][;crlf;]2.29166666666667[;]2[;]0.675719780842786[;]0.456597222222222[;crlf;]0[;]-1[;]Too difficult to enter a password1[;]Too difficult to enter a password[;][;crlf;]20[;]1[;]Transferring a large public domain file 2[;]Transferring a large public domain file [;][;crlf;]1[;]-1[;]Copying sensitive files in a local network3[;]Copying sensitive files in a local network[;][;crlf;]3[;]-1[;]It is never acceptable to use an insecure protocol4[;]It is never acceptable to use an insecure protocol[;]"/>
  <p:tag name="HASRESULTS" val="True"/>
  <p:tag name="LIVECHARTING" val="False"/>
  <p:tag name="AUTOOPENPOLL" val="True"/>
  <p:tag name="AUTOFORMATCHART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1534</TotalTime>
  <Words>2877</Words>
  <Application>Microsoft Office PowerPoint</Application>
  <PresentationFormat>On-screen Show (4:3)</PresentationFormat>
  <Paragraphs>404</Paragraphs>
  <Slides>58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64" baseType="lpstr">
      <vt:lpstr>Arial</vt:lpstr>
      <vt:lpstr>Courier New</vt:lpstr>
      <vt:lpstr>Times New Roman</vt:lpstr>
      <vt:lpstr>Wingdings</vt:lpstr>
      <vt:lpstr>Layers</vt:lpstr>
      <vt:lpstr>Microsoft Graph Chart</vt:lpstr>
      <vt:lpstr>SSH</vt:lpstr>
      <vt:lpstr>SSH</vt:lpstr>
      <vt:lpstr>SSH</vt:lpstr>
      <vt:lpstr>SSH</vt:lpstr>
      <vt:lpstr>History</vt:lpstr>
      <vt:lpstr>History</vt:lpstr>
      <vt:lpstr>History</vt:lpstr>
      <vt:lpstr>History</vt:lpstr>
      <vt:lpstr>History</vt:lpstr>
      <vt:lpstr>Uses of SSH</vt:lpstr>
      <vt:lpstr>most common SSH uses: </vt:lpstr>
      <vt:lpstr>Uses of SSH:</vt:lpstr>
      <vt:lpstr>Uses of SSH</vt:lpstr>
      <vt:lpstr>Uses of SSH</vt:lpstr>
      <vt:lpstr>Uses of SSH</vt:lpstr>
      <vt:lpstr>Uses of SSH</vt:lpstr>
      <vt:lpstr>SSH architecture</vt:lpstr>
      <vt:lpstr>SSH architecture</vt:lpstr>
      <vt:lpstr>Transport Layer</vt:lpstr>
      <vt:lpstr>SSH architecture –  Transport Layer</vt:lpstr>
      <vt:lpstr>Authentication Layer</vt:lpstr>
      <vt:lpstr>SSH architecture –   User Authentication Layer </vt:lpstr>
      <vt:lpstr>SSH architecture –   User Authentication Layer </vt:lpstr>
      <vt:lpstr>SSH architecture –    User Authentication Layer  </vt:lpstr>
      <vt:lpstr>SSH architecture –    User Authentication Layer  </vt:lpstr>
      <vt:lpstr>SSH architecture –    User Authentication Layer  </vt:lpstr>
      <vt:lpstr>SSH architecture –    User Authentication Layer  </vt:lpstr>
      <vt:lpstr>Connection Layer</vt:lpstr>
      <vt:lpstr>SSH architecture –   Connection Layer</vt:lpstr>
      <vt:lpstr>SSH architecture –   Connection Layer</vt:lpstr>
      <vt:lpstr>SSH architecture</vt:lpstr>
      <vt:lpstr>Security cautions</vt:lpstr>
      <vt:lpstr>Security cautions</vt:lpstr>
      <vt:lpstr>Security cautions</vt:lpstr>
      <vt:lpstr>Security cautions</vt:lpstr>
      <vt:lpstr>How SSH uses public-key cryptography</vt:lpstr>
      <vt:lpstr>How SSH uses public-key cryptography  (with analogy)</vt:lpstr>
      <vt:lpstr>SCP</vt:lpstr>
      <vt:lpstr>SCP</vt:lpstr>
      <vt:lpstr>SCP protocol</vt:lpstr>
      <vt:lpstr>SCP protocol</vt:lpstr>
      <vt:lpstr>SCP</vt:lpstr>
      <vt:lpstr>SCP protocol</vt:lpstr>
      <vt:lpstr>SCP protocol</vt:lpstr>
      <vt:lpstr>SCP protocol</vt:lpstr>
      <vt:lpstr>SCP program</vt:lpstr>
      <vt:lpstr>SCP program</vt:lpstr>
      <vt:lpstr>SCP program</vt:lpstr>
      <vt:lpstr>SFTP </vt:lpstr>
      <vt:lpstr>SFTP</vt:lpstr>
      <vt:lpstr>Capabilities</vt:lpstr>
      <vt:lpstr>Capabilities</vt:lpstr>
      <vt:lpstr>Capabilities</vt:lpstr>
      <vt:lpstr>Capabilities</vt:lpstr>
      <vt:lpstr>Standardization</vt:lpstr>
      <vt:lpstr>SFTP client</vt:lpstr>
      <vt:lpstr>In which case would it be desirable to use rcp instead of scp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Kombol, Tony</cp:lastModifiedBy>
  <cp:revision>86</cp:revision>
  <cp:lastPrinted>1601-01-01T00:00:00Z</cp:lastPrinted>
  <dcterms:created xsi:type="dcterms:W3CDTF">1601-01-01T00:00:00Z</dcterms:created>
  <dcterms:modified xsi:type="dcterms:W3CDTF">2017-03-20T16:02:24Z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