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07" r:id="rId2"/>
    <p:sldId id="278" r:id="rId3"/>
    <p:sldId id="256" r:id="rId4"/>
    <p:sldId id="257" r:id="rId5"/>
    <p:sldId id="261" r:id="rId6"/>
    <p:sldId id="263" r:id="rId7"/>
    <p:sldId id="258" r:id="rId8"/>
    <p:sldId id="262" r:id="rId9"/>
    <p:sldId id="259" r:id="rId10"/>
    <p:sldId id="265" r:id="rId11"/>
    <p:sldId id="281" r:id="rId12"/>
    <p:sldId id="282" r:id="rId13"/>
    <p:sldId id="266" r:id="rId14"/>
    <p:sldId id="285" r:id="rId15"/>
    <p:sldId id="264" r:id="rId16"/>
    <p:sldId id="260" r:id="rId17"/>
    <p:sldId id="268" r:id="rId18"/>
    <p:sldId id="267" r:id="rId19"/>
    <p:sldId id="269" r:id="rId20"/>
    <p:sldId id="270" r:id="rId21"/>
    <p:sldId id="287" r:id="rId22"/>
    <p:sldId id="288" r:id="rId23"/>
    <p:sldId id="289" r:id="rId24"/>
    <p:sldId id="272" r:id="rId25"/>
    <p:sldId id="273" r:id="rId26"/>
    <p:sldId id="277" r:id="rId27"/>
    <p:sldId id="274" r:id="rId28"/>
    <p:sldId id="275" r:id="rId29"/>
    <p:sldId id="276" r:id="rId30"/>
    <p:sldId id="306" r:id="rId31"/>
    <p:sldId id="279" r:id="rId32"/>
    <p:sldId id="280" r:id="rId33"/>
    <p:sldId id="296" r:id="rId34"/>
    <p:sldId id="291" r:id="rId35"/>
    <p:sldId id="292" r:id="rId36"/>
    <p:sldId id="297" r:id="rId37"/>
    <p:sldId id="293" r:id="rId38"/>
    <p:sldId id="298" r:id="rId39"/>
    <p:sldId id="299" r:id="rId40"/>
    <p:sldId id="294" r:id="rId41"/>
    <p:sldId id="295" r:id="rId42"/>
    <p:sldId id="300" r:id="rId43"/>
    <p:sldId id="301" r:id="rId44"/>
    <p:sldId id="304" r:id="rId45"/>
    <p:sldId id="305" r:id="rId46"/>
    <p:sldId id="290" r:id="rId47"/>
  </p:sldIdLst>
  <p:sldSz cx="9144000" cy="6858000" type="screen4x3"/>
  <p:notesSz cx="6858000" cy="9144000"/>
  <p:custDataLst>
    <p:tags r:id="rId48"/>
  </p:custDataLst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SzPct val="100000"/>
      <a:buFont typeface="Wingdings" pitchFamily="2" charset="2"/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SzPct val="100000"/>
      <a:buFont typeface="Wingdings" pitchFamily="2" charset="2"/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SzPct val="100000"/>
      <a:buFont typeface="Wingdings" pitchFamily="2" charset="2"/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SzPct val="100000"/>
      <a:buFont typeface="Wingdings" pitchFamily="2" charset="2"/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SzPct val="100000"/>
      <a:buFont typeface="Wingdings" pitchFamily="2" charset="2"/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5ED5A-A96C-45F7-8BD9-2FFBCE595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27612-786C-43AA-ADD8-E30938D2A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2ACCF-BD73-465E-953A-8AAFBD018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18103-EA67-4FB0-ADF8-8607A486B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D972B-4FA1-463B-AF1F-79819D061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D3A2F-16A7-44CF-B13E-04595ECB4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87B2-69F5-489F-91E2-FC85DFE87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897E9-4E88-4A85-A3DE-ACCF3B336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027E5-3BDE-4151-975D-F5C6D9608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21AC3-D779-460B-9C2B-237639BAE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30F94-A5C9-415B-997E-D5FFCE85E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85385-1F3A-4FF2-8128-62A874688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789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smtClean="0"/>
            </a:lvl1pPr>
          </a:lstStyle>
          <a:p>
            <a:pPr>
              <a:defRPr/>
            </a:pPr>
            <a:fld id="{7C918103-EA67-4FB0-ADF8-8607A486B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Comp.os.linux.security&amp;action=edit" TargetMode="External"/><Relationship Id="rId2" Type="http://schemas.openxmlformats.org/officeDocument/2006/relationships/hyperlink" Target="http://en.wikipedia.org/wiki/SANS_Institu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Newsgrou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reshark" TargetMode="External"/><Relationship Id="rId2" Type="http://schemas.openxmlformats.org/officeDocument/2006/relationships/hyperlink" Target="http://en.wikipedia.org/wiki/Tcpdum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ecure_Shel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imple_Authentication_and_Security_Layer" TargetMode="External"/><Relationship Id="rId2" Type="http://schemas.openxmlformats.org/officeDocument/2006/relationships/hyperlink" Target="http://en.wikipedia.org/wiki/Transport_Layer_Securit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TTY" TargetMode="External"/><Relationship Id="rId2" Type="http://schemas.openxmlformats.org/officeDocument/2006/relationships/hyperlink" Target="http://en.wikipedia.org/wiki/Netca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alker" TargetMode="External"/><Relationship Id="rId7" Type="http://schemas.openxmlformats.org/officeDocument/2006/relationships/hyperlink" Target="http://en.wikipedia.org/wiki/BBS" TargetMode="External"/><Relationship Id="rId2" Type="http://schemas.openxmlformats.org/officeDocument/2006/relationships/hyperlink" Target="http://en.wikipedia.org/wiki/MU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O" TargetMode="External"/><Relationship Id="rId5" Type="http://schemas.openxmlformats.org/officeDocument/2006/relationships/hyperlink" Target="http://en.wikipedia.org/wiki/MUCK" TargetMode="External"/><Relationship Id="rId4" Type="http://schemas.openxmlformats.org/officeDocument/2006/relationships/hyperlink" Target="http://en.wikipedia.org/wiki/MUS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elnet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mote_Shell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mmand_line_interfac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logi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etwork_Information_Servic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cp_(Unix)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net_Engineering_Task_Force" TargetMode="External"/><Relationship Id="rId2" Type="http://schemas.openxmlformats.org/officeDocument/2006/relationships/hyperlink" Target="http://tools.ietf.org/html/rfc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TD_8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etwork_Control_Progra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5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Experts in computer security</a:t>
            </a:r>
            <a:r>
              <a:rPr lang="en-US" sz="4000" b="1" baseline="30000" dirty="0" smtClean="0">
                <a:solidFill>
                  <a:srgbClr val="FF0000"/>
                </a:solidFill>
                <a:latin typeface="+mj-lt"/>
              </a:rPr>
              <a:t>1 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recommend that the use of TELNET for remote logins should be discontinued under all normal circumstances for the following reasons: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9925" y="6203950"/>
            <a:ext cx="801687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baseline="30000" dirty="0"/>
              <a:t>1</a:t>
            </a:r>
            <a:r>
              <a:rPr lang="en-US" dirty="0">
                <a:hlinkClick r:id="rId2" tooltip="SANS Institute"/>
              </a:rPr>
              <a:t>SANS Institute</a:t>
            </a:r>
            <a:r>
              <a:rPr lang="en-US" dirty="0"/>
              <a:t>, </a:t>
            </a:r>
            <a:r>
              <a:rPr lang="en-US" dirty="0" smtClean="0"/>
              <a:t>members </a:t>
            </a:r>
            <a:r>
              <a:rPr lang="en-US" dirty="0"/>
              <a:t>of the </a:t>
            </a:r>
            <a:r>
              <a:rPr lang="en-US" dirty="0">
                <a:hlinkClick r:id="rId3" tooltip="Comp.os.linux.security"/>
              </a:rPr>
              <a:t>comp.os.linux.security</a:t>
            </a:r>
            <a:r>
              <a:rPr lang="en-US" dirty="0"/>
              <a:t> </a:t>
            </a:r>
            <a:r>
              <a:rPr lang="en-US" dirty="0">
                <a:hlinkClick r:id="rId4" tooltip="Newsgroup"/>
              </a:rPr>
              <a:t>newsgroup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769225" cy="4802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TELNET, by default, does not encrypt any data sent over the connection </a:t>
            </a:r>
            <a:r>
              <a:rPr lang="en-US" b="1" dirty="0" smtClean="0"/>
              <a:t>including passwords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Easy to eavesdrop on communications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b="1" i="1" dirty="0" smtClean="0">
                <a:solidFill>
                  <a:srgbClr val="FF0000"/>
                </a:solidFill>
              </a:rPr>
              <a:t>Easy to intercept ids and passwords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u="sng" dirty="0" smtClean="0"/>
              <a:t>Anybody</a:t>
            </a:r>
            <a:r>
              <a:rPr lang="en-US" dirty="0" smtClean="0"/>
              <a:t> with access to a router, switch, or gateway located on the network between the two hosts where TELNET is being used: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Can intercept the packets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Obtain login and password information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700" dirty="0" smtClean="0"/>
              <a:t>Any of several common utilities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700" dirty="0" smtClean="0"/>
              <a:t>E.g. </a:t>
            </a:r>
            <a:r>
              <a:rPr lang="en-US" sz="1700" dirty="0" err="1" smtClean="0">
                <a:hlinkClick r:id="rId2" tooltip="Tcpdump"/>
              </a:rPr>
              <a:t>tcpdump</a:t>
            </a:r>
            <a:r>
              <a:rPr lang="en-US" sz="1700" dirty="0" smtClean="0"/>
              <a:t> and </a:t>
            </a:r>
            <a:r>
              <a:rPr lang="en-US" sz="1700" dirty="0" err="1" smtClean="0">
                <a:hlinkClick r:id="rId3" tooltip="Wireshark"/>
              </a:rPr>
              <a:t>Wireshark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Most implementations of TELNET lack an authentication scheme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700" dirty="0" smtClean="0"/>
              <a:t>Cannot ensure that communication is carried out between the two desired hosts, and not intercepted in the middle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Commonly used TELNET daemons have several vulnerabilities discovered over the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Security-related shortcomings have seen the usage of the TELNET protocol drop rapidly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Especially on the public Internet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 smtClean="0"/>
              <a:t>In favor of a the </a:t>
            </a:r>
            <a:r>
              <a:rPr lang="en-US" sz="2700" dirty="0" smtClean="0">
                <a:hlinkClick r:id="rId2" tooltip="Secure Shell"/>
              </a:rPr>
              <a:t>ssh</a:t>
            </a:r>
            <a:r>
              <a:rPr lang="en-US" sz="2700" dirty="0" smtClean="0"/>
              <a:t> protocol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300" dirty="0" smtClean="0"/>
              <a:t>First released in 1995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300" dirty="0" smtClean="0"/>
              <a:t>SSH provides much of the functionality of telnet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300" dirty="0" smtClean="0"/>
              <a:t>Also has: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 smtClean="0"/>
              <a:t>Strong encryption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700" dirty="0" smtClean="0"/>
              <a:t>Prevents sensitive data such as passwords from being intercepted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 smtClean="0"/>
              <a:t>Public key authentication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700" dirty="0" smtClean="0"/>
              <a:t>Ensures that the remote computer is actually who it claims to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924800" cy="4878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As has happened with other early Internet protocols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Extensions to the TELNET protocol provide </a:t>
            </a:r>
            <a:r>
              <a:rPr lang="en-US" sz="1800" dirty="0" smtClean="0">
                <a:hlinkClick r:id="rId2" tooltip="Transport Layer Security"/>
              </a:rPr>
              <a:t>TLS</a:t>
            </a:r>
            <a:r>
              <a:rPr lang="en-US" sz="1800" dirty="0" smtClean="0"/>
              <a:t> security and </a:t>
            </a:r>
            <a:r>
              <a:rPr lang="en-US" sz="1800" dirty="0" smtClean="0">
                <a:hlinkClick r:id="rId3" tooltip="Simple Authentication and Security Layer"/>
              </a:rPr>
              <a:t>SASL</a:t>
            </a:r>
            <a:r>
              <a:rPr lang="en-US" sz="1800" dirty="0" smtClean="0"/>
              <a:t> authentication that address many security issues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Most TELNET implementations do not support these extensions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Relatively little interest in implementing these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SSH is adequate for most purposes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Main advantage of TLS-TELNET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Ability to use certificate-authority signed server certificates: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Authenticate a server host to a client that does not yet have the server key stored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SSH weakness: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User must trust the first session to a host when it has not yet acquired the server key</a:t>
            </a: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Current status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Current status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TELNET clients are still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(as of 2010ish)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Often when diagnosing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Manually "talk" to other services without specialized client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Sometimes used in debugging network services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SMTP, IRC or HTTP servers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Serves as a simple way to send commands to the server and examine the responses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Current status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64978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Other software is finding greater favor with some system administrators for testing purposes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nc</a:t>
            </a:r>
            <a:r>
              <a:rPr lang="en-US" dirty="0" smtClean="0"/>
              <a:t> (</a:t>
            </a:r>
            <a:r>
              <a:rPr lang="en-US" dirty="0" err="1" smtClean="0">
                <a:hlinkClick r:id="rId2" tooltip="Netcat"/>
              </a:rPr>
              <a:t>netcat</a:t>
            </a:r>
            <a:r>
              <a:rPr lang="en-US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socat</a:t>
            </a:r>
            <a:r>
              <a:rPr lang="en-US" dirty="0" smtClean="0"/>
              <a:t> on Unix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hlinkClick r:id="rId3" tooltip="PuTTY"/>
              </a:rPr>
              <a:t>PuTTY</a:t>
            </a:r>
            <a:r>
              <a:rPr lang="en-US" dirty="0" smtClean="0"/>
              <a:t> on Windows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be called with arguments to not send any terminal control handshaking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netcat</a:t>
            </a:r>
            <a:r>
              <a:rPr lang="en-US" dirty="0" smtClean="0"/>
              <a:t> does not distort the \377 octet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which allows raw access to TCP socket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unlike any standard-compliant TELNET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Current TELNET status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Still very popular in enterprise networks to access host applications</a:t>
            </a:r>
          </a:p>
          <a:p>
            <a:pPr lvl="1" eaLnBrk="1" hangingPunct="1">
              <a:defRPr/>
            </a:pPr>
            <a:r>
              <a:rPr lang="en-US" dirty="0" smtClean="0"/>
              <a:t>IBM Mainframes</a:t>
            </a:r>
          </a:p>
          <a:p>
            <a:pPr lvl="1" eaLnBrk="1" hangingPunct="1">
              <a:defRPr/>
            </a:pPr>
            <a:r>
              <a:rPr lang="en-US" dirty="0" smtClean="0"/>
              <a:t>Typically within a </a:t>
            </a:r>
            <a:r>
              <a:rPr lang="en-US" b="1" i="1" dirty="0" smtClean="0"/>
              <a:t>secure</a:t>
            </a:r>
            <a:r>
              <a:rPr lang="en-US" dirty="0" smtClean="0"/>
              <a:t> internal environment</a:t>
            </a:r>
          </a:p>
          <a:p>
            <a:pPr eaLnBrk="1" hangingPunct="1">
              <a:defRPr/>
            </a:pPr>
            <a:r>
              <a:rPr lang="en-US" dirty="0" smtClean="0"/>
              <a:t>Still widely used for administration of network elements</a:t>
            </a:r>
          </a:p>
          <a:p>
            <a:pPr lvl="1" eaLnBrk="1" hangingPunct="1">
              <a:defRPr/>
            </a:pPr>
            <a:r>
              <a:rPr lang="en-US" dirty="0" smtClean="0"/>
              <a:t>Commissioning</a:t>
            </a:r>
          </a:p>
          <a:p>
            <a:pPr lvl="1" eaLnBrk="1" hangingPunct="1">
              <a:defRPr/>
            </a:pPr>
            <a:r>
              <a:rPr lang="en-US" dirty="0" smtClean="0"/>
              <a:t>Integration</a:t>
            </a:r>
          </a:p>
          <a:p>
            <a:pPr lvl="1" eaLnBrk="1" hangingPunct="1">
              <a:defRPr/>
            </a:pPr>
            <a:r>
              <a:rPr lang="en-US" dirty="0" smtClean="0"/>
              <a:t>Maintenance</a:t>
            </a:r>
          </a:p>
          <a:p>
            <a:pPr eaLnBrk="1" hangingPunct="1">
              <a:defRPr/>
            </a:pPr>
            <a:r>
              <a:rPr lang="en-US" dirty="0" smtClean="0"/>
              <a:t>Core network elements in mobile communication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Current status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TELNET is also heavily used for</a:t>
            </a:r>
          </a:p>
          <a:p>
            <a:pPr lvl="1" eaLnBrk="1" hangingPunct="1"/>
            <a:r>
              <a:rPr lang="en-US" dirty="0" smtClean="0">
                <a:hlinkClick r:id="rId2" tooltip="MUD"/>
              </a:rPr>
              <a:t>MUD</a:t>
            </a:r>
            <a:r>
              <a:rPr lang="en-US" dirty="0" smtClean="0"/>
              <a:t> games played over the Internet</a:t>
            </a:r>
          </a:p>
          <a:p>
            <a:pPr lvl="2" eaLnBrk="1" hangingPunct="1"/>
            <a:r>
              <a:rPr lang="en-US" dirty="0" smtClean="0">
                <a:hlinkClick r:id="rId3" tooltip="Talker"/>
              </a:rPr>
              <a:t>talkers</a:t>
            </a:r>
            <a:r>
              <a:rPr lang="en-US" dirty="0" smtClean="0"/>
              <a:t>, </a:t>
            </a:r>
            <a:r>
              <a:rPr lang="en-US" dirty="0" smtClean="0">
                <a:hlinkClick r:id="rId4" tooltip="MUSH"/>
              </a:rPr>
              <a:t>MUSHes</a:t>
            </a:r>
            <a:r>
              <a:rPr lang="en-US" dirty="0" smtClean="0"/>
              <a:t>, </a:t>
            </a:r>
            <a:r>
              <a:rPr lang="en-US" dirty="0" smtClean="0">
                <a:hlinkClick r:id="rId5" tooltip="MUCK"/>
              </a:rPr>
              <a:t>MUCKs</a:t>
            </a:r>
            <a:r>
              <a:rPr lang="en-US" dirty="0" smtClean="0"/>
              <a:t>, </a:t>
            </a:r>
            <a:r>
              <a:rPr lang="en-US" dirty="0" smtClean="0">
                <a:hlinkClick r:id="rId6" tooltip="MOO"/>
              </a:rPr>
              <a:t>MOOes</a:t>
            </a:r>
            <a:endParaRPr lang="en-US" dirty="0" smtClean="0"/>
          </a:p>
          <a:p>
            <a:pPr lvl="1" eaLnBrk="1" hangingPunct="1"/>
            <a:r>
              <a:rPr lang="en-US" dirty="0" smtClean="0"/>
              <a:t>Resurgent </a:t>
            </a:r>
            <a:r>
              <a:rPr lang="en-US" dirty="0" smtClean="0">
                <a:hlinkClick r:id="rId7" tooltip="BBS"/>
              </a:rPr>
              <a:t>BBS</a:t>
            </a:r>
            <a:r>
              <a:rPr lang="en-US" dirty="0" smtClean="0"/>
              <a:t> community</a:t>
            </a:r>
          </a:p>
          <a:p>
            <a:pPr eaLnBrk="1" hangingPunct="1"/>
            <a:r>
              <a:rPr lang="en-US" dirty="0" smtClean="0"/>
              <a:t>Windows Vista and after:</a:t>
            </a:r>
          </a:p>
          <a:p>
            <a:pPr lvl="1" eaLnBrk="1" hangingPunct="1"/>
            <a:r>
              <a:rPr lang="en-US" dirty="0" smtClean="0"/>
              <a:t>Telnet.exe no longer installed by default</a:t>
            </a:r>
          </a:p>
          <a:p>
            <a:pPr lvl="1" eaLnBrk="1" hangingPunct="1"/>
            <a:r>
              <a:rPr lang="en-US" dirty="0" smtClean="0"/>
              <a:t>Still available as an installable feature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Remote Access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1800" dirty="0" smtClean="0">
                <a:hlinkClick r:id="rId2"/>
              </a:rPr>
              <a:t>http://en.wikipedia.org/wiki/Telnet</a:t>
            </a:r>
            <a:r>
              <a:rPr lang="en-US" sz="1800" dirty="0" smtClean="0"/>
              <a:t> </a:t>
            </a:r>
          </a:p>
          <a:p>
            <a:pPr eaLnBrk="1" hangingPunct="1"/>
            <a:r>
              <a:rPr lang="en-US" dirty="0" smtClean="0"/>
              <a:t>The old, “safe” world:</a:t>
            </a:r>
          </a:p>
          <a:p>
            <a:pPr marL="457200" lvl="1" indent="0" algn="ctr" eaLnBrk="1" hangingPunct="1">
              <a:buFont typeface="Wingdings" pitchFamily="2" charset="2"/>
              <a:buNone/>
            </a:pPr>
            <a:r>
              <a:rPr lang="en-US" dirty="0" smtClean="0"/>
              <a:t>telnet, rlogin, rsh, rcp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rsh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500" smtClean="0">
                <a:hlinkClick r:id="rId2"/>
              </a:rPr>
              <a:t>http://en.wikipedia.org/wiki/Remote_Shell</a:t>
            </a:r>
            <a:r>
              <a:rPr lang="en-US" sz="2500" smtClean="0"/>
              <a:t> </a:t>
            </a:r>
          </a:p>
          <a:p>
            <a:pPr eaLnBrk="1" hangingPunct="1"/>
            <a:endParaRPr lang="en-US" sz="2500" smtClean="0"/>
          </a:p>
          <a:p>
            <a:pPr eaLnBrk="1" hangingPunct="1"/>
            <a:r>
              <a:rPr lang="en-US" sz="2500" smtClean="0"/>
              <a:t>Remote SHell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Remote Shell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dirty="0" smtClean="0"/>
              <a:t>rsh</a:t>
            </a:r>
            <a:r>
              <a:rPr lang="en-US" sz="2200" dirty="0" smtClean="0"/>
              <a:t> (</a:t>
            </a:r>
            <a:r>
              <a:rPr lang="en-US" sz="2200" b="1" i="1" dirty="0" smtClean="0"/>
              <a:t>r</a:t>
            </a:r>
            <a:r>
              <a:rPr lang="en-US" sz="2200" i="1" dirty="0" smtClean="0"/>
              <a:t>emote </a:t>
            </a:r>
            <a:r>
              <a:rPr lang="en-US" sz="2200" b="1" i="1" dirty="0" smtClean="0"/>
              <a:t>sh</a:t>
            </a:r>
            <a:r>
              <a:rPr lang="en-US" sz="2200" i="1" dirty="0" smtClean="0"/>
              <a:t>ell</a:t>
            </a:r>
            <a:r>
              <a:rPr lang="en-US" sz="2200" dirty="0" smtClean="0"/>
              <a:t>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Command line computer program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Executes </a:t>
            </a:r>
            <a:r>
              <a:rPr lang="en-US" sz="1900" dirty="0" smtClean="0">
                <a:hlinkClick r:id="rId2" tooltip="Command line interface"/>
              </a:rPr>
              <a:t>shell commands</a:t>
            </a:r>
            <a:endParaRPr lang="en-US" sz="19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As another user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On another computer in a computer network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One command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Remote system which </a:t>
            </a:r>
            <a:r>
              <a:rPr lang="en-US" sz="2000" dirty="0" err="1" smtClean="0"/>
              <a:t>rsh</a:t>
            </a:r>
            <a:r>
              <a:rPr lang="en-US" sz="2000" dirty="0" smtClean="0"/>
              <a:t> accesses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Must have the </a:t>
            </a:r>
            <a:r>
              <a:rPr lang="en-US" sz="1700" b="1" dirty="0" err="1" smtClean="0"/>
              <a:t>rshd</a:t>
            </a:r>
            <a:r>
              <a:rPr lang="en-US" sz="1700" dirty="0" smtClean="0"/>
              <a:t> daemon running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err="1" smtClean="0"/>
              <a:t>rsh</a:t>
            </a:r>
            <a:r>
              <a:rPr lang="en-US" sz="2000" dirty="0" smtClean="0"/>
              <a:t> uses well-known port TCP 514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i="1" dirty="0" smtClean="0"/>
              <a:t>Note:</a:t>
            </a:r>
            <a:r>
              <a:rPr lang="en-US" sz="2200" dirty="0" smtClean="0"/>
              <a:t> rsh command shares the same name as another common UNIX utility, the </a:t>
            </a:r>
            <a:r>
              <a:rPr lang="en-US" sz="2200" i="1" dirty="0" smtClean="0"/>
              <a:t>restricted shell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First appeared in PWB/UNIX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System V Release 4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Restricted shell is often located at /</a:t>
            </a:r>
            <a:r>
              <a:rPr lang="en-US" sz="2000" dirty="0" err="1" smtClean="0"/>
              <a:t>usr</a:t>
            </a:r>
            <a:r>
              <a:rPr lang="en-US" sz="2000" dirty="0" smtClean="0"/>
              <a:t>/lib/rsh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Remote Shell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25987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rsh</a:t>
            </a:r>
            <a:r>
              <a:rPr lang="en-US" sz="2400" dirty="0" smtClean="0"/>
              <a:t> originated as part of the BSD Unix operating system, along with </a:t>
            </a:r>
            <a:r>
              <a:rPr lang="en-US" sz="2400" i="1" dirty="0" smtClean="0"/>
              <a:t>rcp</a:t>
            </a:r>
            <a:r>
              <a:rPr lang="en-US" sz="2400" dirty="0" smtClean="0"/>
              <a:t>, as part of the</a:t>
            </a:r>
            <a:r>
              <a:rPr lang="en-US" sz="2400" i="1" dirty="0" smtClean="0"/>
              <a:t> rlogin</a:t>
            </a:r>
            <a:r>
              <a:rPr lang="en-US" sz="2400" dirty="0" smtClean="0"/>
              <a:t> package on 4.2BSD in 1983</a:t>
            </a:r>
          </a:p>
          <a:p>
            <a:pPr lvl="1" eaLnBrk="1" hangingPunct="1"/>
            <a:r>
              <a:rPr lang="en-US" sz="2000" dirty="0" smtClean="0"/>
              <a:t>rsh has been ported to other operating systems</a:t>
            </a:r>
          </a:p>
          <a:p>
            <a:pPr eaLnBrk="1" hangingPunct="1"/>
            <a:r>
              <a:rPr lang="en-US" sz="2400" i="1" dirty="0" smtClean="0"/>
              <a:t>rsh</a:t>
            </a:r>
            <a:r>
              <a:rPr lang="en-US" sz="2400" dirty="0" smtClean="0"/>
              <a:t> protocol is </a:t>
            </a:r>
            <a:r>
              <a:rPr lang="en-US" sz="2400" dirty="0" smtClean="0">
                <a:solidFill>
                  <a:srgbClr val="FF0000"/>
                </a:solidFill>
              </a:rPr>
              <a:t>not</a:t>
            </a:r>
            <a:r>
              <a:rPr lang="en-US" sz="2400" dirty="0" smtClean="0"/>
              <a:t> secure for network use</a:t>
            </a:r>
          </a:p>
          <a:p>
            <a:pPr lvl="1" eaLnBrk="1" hangingPunct="1"/>
            <a:r>
              <a:rPr lang="en-US" sz="2000" dirty="0" smtClean="0"/>
              <a:t>Sends unencrypted information over the network</a:t>
            </a:r>
          </a:p>
          <a:p>
            <a:pPr lvl="1" eaLnBrk="1" hangingPunct="1"/>
            <a:r>
              <a:rPr lang="en-US" sz="2000" dirty="0" smtClean="0"/>
              <a:t>Some implementations also authenticate by sending unencrypted passwords over the network</a:t>
            </a:r>
          </a:p>
          <a:p>
            <a:pPr lvl="1" eaLnBrk="1" hangingPunct="1"/>
            <a:r>
              <a:rPr lang="en-US" sz="2000" i="1" dirty="0" smtClean="0"/>
              <a:t>rsh </a:t>
            </a:r>
            <a:r>
              <a:rPr lang="en-US" sz="2000" dirty="0" smtClean="0"/>
              <a:t>has largely been replaced by the very similar </a:t>
            </a:r>
            <a:r>
              <a:rPr lang="en-US" sz="2000" i="1" dirty="0" smtClean="0"/>
              <a:t>ssh</a:t>
            </a:r>
            <a:r>
              <a:rPr lang="en-US" sz="2000" dirty="0" smtClean="0"/>
              <a:t> (</a:t>
            </a:r>
            <a:r>
              <a:rPr lang="en-US" sz="2000" i="1" dirty="0" smtClean="0"/>
              <a:t>secure shell</a:t>
            </a:r>
            <a:r>
              <a:rPr lang="en-US" sz="2000" dirty="0" smtClean="0"/>
              <a:t>) program on </a:t>
            </a:r>
            <a:r>
              <a:rPr lang="en-US" sz="2000" dirty="0" err="1" smtClean="0"/>
              <a:t>untrusted</a:t>
            </a:r>
            <a:r>
              <a:rPr lang="en-US" sz="2000" dirty="0" smtClean="0"/>
              <a:t> networks like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Remote Shell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305800" cy="4725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rsh</a:t>
            </a:r>
            <a:r>
              <a:rPr lang="en-US" sz="2800" dirty="0" smtClean="0"/>
              <a:t>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To execute the command </a:t>
            </a:r>
            <a:r>
              <a:rPr lang="en-US" sz="2400" i="1" dirty="0" err="1" smtClean="0"/>
              <a:t>mkdir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testdir</a:t>
            </a:r>
            <a:endParaRPr lang="en-US" sz="24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as user </a:t>
            </a:r>
            <a:r>
              <a:rPr lang="en-US" sz="2100" i="1" dirty="0" err="1" smtClean="0"/>
              <a:t>remoteuser</a:t>
            </a:r>
            <a:endParaRPr lang="en-US" sz="21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on the computer </a:t>
            </a:r>
            <a:r>
              <a:rPr lang="en-US" sz="2100" i="1" dirty="0" smtClean="0"/>
              <a:t>host.example.com</a:t>
            </a:r>
            <a:r>
              <a:rPr lang="en-US" sz="2100" dirty="0" smtClean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err="1" smtClean="0">
                <a:latin typeface="Courier New" pitchFamily="49" charset="0"/>
              </a:rPr>
              <a:t>rsh</a:t>
            </a:r>
            <a:r>
              <a:rPr lang="en-US" sz="1800" dirty="0" smtClean="0">
                <a:latin typeface="Courier New" pitchFamily="49" charset="0"/>
              </a:rPr>
              <a:t> -l </a:t>
            </a:r>
            <a:r>
              <a:rPr lang="en-US" sz="1800" dirty="0" err="1" smtClean="0">
                <a:latin typeface="Courier New" pitchFamily="49" charset="0"/>
              </a:rPr>
              <a:t>remoteuser</a:t>
            </a:r>
            <a:r>
              <a:rPr lang="en-US" sz="1800" dirty="0" smtClean="0">
                <a:latin typeface="Courier New" pitchFamily="49" charset="0"/>
              </a:rPr>
              <a:t> host.example.com "</a:t>
            </a:r>
            <a:r>
              <a:rPr lang="en-US" sz="1800" dirty="0" err="1" smtClean="0">
                <a:latin typeface="Courier New" pitchFamily="49" charset="0"/>
              </a:rPr>
              <a:t>mkdir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testdir</a:t>
            </a:r>
            <a:r>
              <a:rPr lang="en-US" sz="1800" dirty="0" smtClean="0">
                <a:latin typeface="Courier New" pitchFamily="49" charset="0"/>
              </a:rPr>
              <a:t>"</a:t>
            </a:r>
            <a:r>
              <a:rPr lang="en-US" sz="18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After the command has finished </a:t>
            </a:r>
            <a:r>
              <a:rPr lang="en-US" sz="2400" i="1" dirty="0" err="1" smtClean="0"/>
              <a:t>rsh</a:t>
            </a:r>
            <a:r>
              <a:rPr lang="en-US" sz="2400" i="1" dirty="0" smtClean="0"/>
              <a:t> </a:t>
            </a:r>
            <a:r>
              <a:rPr lang="en-US" sz="2400" dirty="0" smtClean="0"/>
              <a:t>terminates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If no command is specified then </a:t>
            </a:r>
            <a:r>
              <a:rPr lang="en-US" sz="2100" i="1" dirty="0" err="1" smtClean="0"/>
              <a:t>rsh</a:t>
            </a:r>
            <a:r>
              <a:rPr lang="en-US" sz="2100" dirty="0" smtClean="0"/>
              <a:t> will log in on the remote system using </a:t>
            </a:r>
            <a:r>
              <a:rPr lang="en-US" sz="2100" i="1" dirty="0" smtClean="0"/>
              <a:t>rlogin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Network location of the remote computer is looked up via the Domain Name System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rlogin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http://en.wikipedia.org/wiki/Rlogin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Remote Login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rlogin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848599" cy="4341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dirty="0" smtClean="0"/>
              <a:t>rlogin:</a:t>
            </a:r>
            <a:r>
              <a:rPr lang="en-US" sz="2100" dirty="0" smtClean="0"/>
              <a:t> Unix software utility that allows users to log in on another host via a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TCP port 513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First distributed as part of the 4.2BSD release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i="1" dirty="0" smtClean="0"/>
              <a:t>Note:</a:t>
            </a:r>
            <a:r>
              <a:rPr lang="en-US" sz="1800" i="1" dirty="0" smtClean="0"/>
              <a:t> rlogin</a:t>
            </a:r>
            <a:r>
              <a:rPr lang="en-US" sz="1800" dirty="0" smtClean="0"/>
              <a:t> is also the name of the application layer protocol used by the software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part of the TCP/IP protocol suite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Authenticated users can act as if physically present at the computer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From RFC 1258: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"The </a:t>
            </a:r>
            <a:r>
              <a:rPr lang="en-US" sz="1800" i="1" dirty="0" smtClean="0"/>
              <a:t>rlogin</a:t>
            </a:r>
            <a:r>
              <a:rPr lang="en-US" sz="1800" dirty="0" smtClean="0"/>
              <a:t> facility provides a remote-echoed, locally flow-controlled virtual terminal with proper flushing of output."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i="1" dirty="0" smtClean="0"/>
              <a:t>rlogin</a:t>
            </a:r>
            <a:r>
              <a:rPr lang="en-US" sz="1900" dirty="0" smtClean="0"/>
              <a:t> communicates with a daemon on the remote host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b="1" dirty="0" err="1" smtClean="0"/>
              <a:t>rlogind</a:t>
            </a:r>
            <a:r>
              <a:rPr lang="en-US" sz="16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i="1" dirty="0" smtClean="0"/>
              <a:t>rlogin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Similar to the Telnet command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Not customizable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Can connect only to Unix hosts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rlogin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sz="2500" dirty="0" smtClean="0"/>
              <a:t>Most commonly deployed on corporate or academic networks</a:t>
            </a:r>
          </a:p>
          <a:p>
            <a:pPr lvl="1" eaLnBrk="1" hangingPunct="1"/>
            <a:r>
              <a:rPr lang="en-US" sz="2100" dirty="0" smtClean="0"/>
              <a:t>User account information is shared between all the Unix machines on the network</a:t>
            </a:r>
          </a:p>
          <a:p>
            <a:pPr lvl="2" eaLnBrk="1" hangingPunct="1"/>
            <a:r>
              <a:rPr lang="en-US" sz="2000" dirty="0" smtClean="0"/>
              <a:t>often using </a:t>
            </a:r>
            <a:r>
              <a:rPr lang="en-US" sz="2000" dirty="0" smtClean="0">
                <a:hlinkClick r:id="rId2" tooltip="Network Information Service"/>
              </a:rPr>
              <a:t>NIS</a:t>
            </a:r>
            <a:endParaRPr lang="en-US" sz="2000" dirty="0" smtClean="0"/>
          </a:p>
          <a:p>
            <a:pPr lvl="1" eaLnBrk="1" hangingPunct="1"/>
            <a:r>
              <a:rPr lang="en-US" sz="2100" dirty="0" smtClean="0"/>
              <a:t>Deployments essentially trust most other machines (and the network infrastructure itself)</a:t>
            </a:r>
          </a:p>
          <a:p>
            <a:pPr lvl="2" eaLnBrk="1" hangingPunct="1"/>
            <a:r>
              <a:rPr lang="en-US" sz="2000" dirty="0" smtClean="0"/>
              <a:t>the </a:t>
            </a:r>
            <a:r>
              <a:rPr lang="en-US" sz="2000" i="1" dirty="0" smtClean="0"/>
              <a:t>rlogin</a:t>
            </a:r>
            <a:r>
              <a:rPr lang="en-US" sz="2000" dirty="0" smtClean="0"/>
              <a:t> protocol relies on this trust</a:t>
            </a:r>
          </a:p>
          <a:p>
            <a:pPr lvl="1" eaLnBrk="1" hangingPunct="1"/>
            <a:r>
              <a:rPr lang="en-US" sz="2100" b="1" i="1" dirty="0" err="1" smtClean="0"/>
              <a:t>rlogind</a:t>
            </a:r>
            <a:r>
              <a:rPr lang="en-US" sz="2100" dirty="0" smtClean="0"/>
              <a:t> allows logins without password </a:t>
            </a:r>
            <a:br>
              <a:rPr lang="en-US" sz="2100" dirty="0" smtClean="0"/>
            </a:br>
            <a:r>
              <a:rPr lang="en-US" sz="2100" dirty="0" smtClean="0"/>
              <a:t>(where </a:t>
            </a:r>
            <a:r>
              <a:rPr lang="en-US" sz="2100" i="1" dirty="0" err="1" smtClean="0"/>
              <a:t>rlogind</a:t>
            </a:r>
            <a:r>
              <a:rPr lang="en-US" sz="2100" dirty="0" smtClean="0"/>
              <a:t> trusts a remote rlogin client)</a:t>
            </a:r>
          </a:p>
          <a:p>
            <a:pPr lvl="2" eaLnBrk="1" hangingPunct="1"/>
            <a:r>
              <a:rPr lang="en-US" sz="2000" dirty="0" smtClean="0"/>
              <a:t>Remote host must be in the </a:t>
            </a:r>
            <a:r>
              <a:rPr lang="en-US" sz="2000" i="1" dirty="0" smtClean="0"/>
              <a:t>/etc/</a:t>
            </a:r>
            <a:r>
              <a:rPr lang="en-US" sz="2000" i="1" dirty="0" err="1" smtClean="0"/>
              <a:t>hosts.equiv</a:t>
            </a:r>
            <a:r>
              <a:rPr lang="en-US" sz="2000" dirty="0" smtClean="0"/>
              <a:t> file</a:t>
            </a:r>
          </a:p>
          <a:p>
            <a:pPr lvl="3" eaLnBrk="1" hangingPunct="1"/>
            <a:r>
              <a:rPr lang="en-US" sz="1700" dirty="0" smtClean="0"/>
              <a:t>If user has a </a:t>
            </a:r>
            <a:r>
              <a:rPr lang="en-US" sz="1700" i="1" dirty="0" smtClean="0"/>
              <a:t>.</a:t>
            </a:r>
            <a:r>
              <a:rPr lang="en-US" sz="1700" i="1" dirty="0" err="1" smtClean="0"/>
              <a:t>rhosts</a:t>
            </a:r>
            <a:r>
              <a:rPr lang="en-US" sz="1700" i="1" dirty="0" smtClean="0"/>
              <a:t> </a:t>
            </a:r>
            <a:r>
              <a:rPr lang="en-US" sz="1700" dirty="0" smtClean="0"/>
              <a:t>file in their home directory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rlogin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i="1" dirty="0" smtClean="0"/>
              <a:t>rlogin</a:t>
            </a:r>
            <a:r>
              <a:rPr lang="en-US" sz="2100" dirty="0" smtClean="0"/>
              <a:t> has several serious security problems: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All information is transmitted unencrypted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Including passwords!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b="1" i="1" dirty="0" smtClean="0"/>
              <a:t>.rlogin </a:t>
            </a:r>
            <a:r>
              <a:rPr lang="en-US" sz="1900" dirty="0" smtClean="0"/>
              <a:t>(or .</a:t>
            </a:r>
            <a:r>
              <a:rPr lang="en-US" sz="1900" dirty="0" err="1" smtClean="0"/>
              <a:t>rhosts</a:t>
            </a:r>
            <a:r>
              <a:rPr lang="en-US" sz="1900" dirty="0" smtClean="0"/>
              <a:t>) file is easy to misuse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Potentially allows </a:t>
            </a:r>
            <a:r>
              <a:rPr lang="en-US" sz="1800" i="1" dirty="0" smtClean="0"/>
              <a:t>anyone</a:t>
            </a:r>
            <a:r>
              <a:rPr lang="en-US" sz="1800" dirty="0" smtClean="0"/>
              <a:t> to login without a password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Many corporate system administrators prohibit </a:t>
            </a:r>
            <a:r>
              <a:rPr lang="en-US" sz="1800" i="1" dirty="0" smtClean="0"/>
              <a:t>.rlogin </a:t>
            </a:r>
            <a:r>
              <a:rPr lang="en-US" sz="1800" dirty="0" smtClean="0"/>
              <a:t>files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Actively search their networks for offenders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Protocol partly relies on the remote party's rlogin client providing information honestly (including source port and source host name)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corrupt client is able to forge and gain access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i="1" dirty="0" smtClean="0"/>
              <a:t>rlogin</a:t>
            </a:r>
            <a:r>
              <a:rPr lang="en-US" sz="1800" dirty="0" smtClean="0"/>
              <a:t> protocol has no means of authenticating other machines' identities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Or ensuring that the rlogin client on a trusted machine is the </a:t>
            </a:r>
            <a:r>
              <a:rPr lang="en-US" sz="1500" i="1" dirty="0" smtClean="0"/>
              <a:t>real</a:t>
            </a:r>
            <a:r>
              <a:rPr lang="en-US" sz="1500" dirty="0" smtClean="0"/>
              <a:t> rlogin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Common practice of mounting users' home directories via NFS exposes rlogin to attack by means of fake </a:t>
            </a:r>
            <a:r>
              <a:rPr lang="en-US" sz="1900" i="1" dirty="0" smtClean="0"/>
              <a:t>.</a:t>
            </a:r>
            <a:r>
              <a:rPr lang="en-US" sz="1900" i="1" dirty="0" err="1" smtClean="0"/>
              <a:t>rho</a:t>
            </a:r>
            <a:r>
              <a:rPr lang="en-US" sz="1900" dirty="0" err="1" smtClean="0"/>
              <a:t>sts</a:t>
            </a:r>
            <a:r>
              <a:rPr lang="en-US" sz="1900" dirty="0" smtClean="0"/>
              <a:t> files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Any of NFS' security faults automatically plague </a:t>
            </a:r>
            <a:r>
              <a:rPr lang="en-US" sz="1800" i="1" dirty="0" smtClean="0"/>
              <a:t>rlogin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rlogin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dirty="0" smtClean="0"/>
              <a:t>Due to these serious problems rlogin is rarely used across untrusted networks 	e.g. like the public internet</a:t>
            </a:r>
          </a:p>
          <a:p>
            <a:pPr lvl="1" eaLnBrk="1" hangingPunct="1"/>
            <a:r>
              <a:rPr lang="en-US" sz="2100" dirty="0" smtClean="0"/>
              <a:t>Even in closed deployments it has fallen into relative disuse</a:t>
            </a:r>
          </a:p>
          <a:p>
            <a:pPr lvl="2" eaLnBrk="1" hangingPunct="1"/>
            <a:r>
              <a:rPr lang="en-US" sz="2000" dirty="0" smtClean="0"/>
              <a:t>many Unix and Linux distributions no longer include it by default</a:t>
            </a:r>
          </a:p>
          <a:p>
            <a:pPr lvl="1" eaLnBrk="1" hangingPunct="1"/>
            <a:r>
              <a:rPr lang="en-US" sz="2100" dirty="0" smtClean="0"/>
              <a:t>Many networks which formerly relied on rlogin and telnet</a:t>
            </a:r>
          </a:p>
          <a:p>
            <a:pPr lvl="2" eaLnBrk="1" hangingPunct="1"/>
            <a:r>
              <a:rPr lang="en-US" sz="2000" dirty="0" smtClean="0"/>
              <a:t>Replaced them with SSH and its rlogin-equivalent </a:t>
            </a:r>
            <a:r>
              <a:rPr lang="en-US" sz="2000" dirty="0" err="1" smtClean="0"/>
              <a:t>slogin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rlogin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dirty="0" smtClean="0"/>
              <a:t>Original Berkeley package which provides </a:t>
            </a:r>
            <a:r>
              <a:rPr lang="en-US" sz="2500" i="1" dirty="0" smtClean="0"/>
              <a:t>rlogin</a:t>
            </a:r>
            <a:r>
              <a:rPr lang="en-US" sz="2500" dirty="0" smtClean="0"/>
              <a:t> also features </a:t>
            </a:r>
            <a:r>
              <a:rPr lang="en-US" sz="2500" i="1" dirty="0" smtClean="0"/>
              <a:t>rcp</a:t>
            </a:r>
            <a:r>
              <a:rPr lang="en-US" sz="2500" dirty="0" smtClean="0"/>
              <a:t> and </a:t>
            </a:r>
            <a:r>
              <a:rPr lang="en-US" sz="2500" i="1" dirty="0" smtClean="0"/>
              <a:t>rsh</a:t>
            </a:r>
          </a:p>
          <a:p>
            <a:pPr lvl="1" eaLnBrk="1" hangingPunct="1"/>
            <a:r>
              <a:rPr lang="en-US" sz="2100" dirty="0" smtClean="0"/>
              <a:t>Share the </a:t>
            </a:r>
            <a:r>
              <a:rPr lang="en-US" sz="2100" i="1" dirty="0" err="1" smtClean="0"/>
              <a:t>hosts.equiv</a:t>
            </a:r>
            <a:r>
              <a:rPr lang="en-US" sz="2100" dirty="0" smtClean="0"/>
              <a:t> and </a:t>
            </a:r>
            <a:r>
              <a:rPr lang="en-US" sz="2100" i="1" dirty="0" smtClean="0"/>
              <a:t>.</a:t>
            </a:r>
            <a:r>
              <a:rPr lang="en-US" sz="2100" i="1" dirty="0" err="1" smtClean="0"/>
              <a:t>rhosts</a:t>
            </a:r>
            <a:r>
              <a:rPr lang="en-US" sz="2100" i="1" dirty="0" smtClean="0"/>
              <a:t> </a:t>
            </a:r>
            <a:r>
              <a:rPr lang="en-US" sz="2100" dirty="0" smtClean="0"/>
              <a:t>access-control scheme</a:t>
            </a:r>
          </a:p>
          <a:p>
            <a:pPr lvl="2" eaLnBrk="1" hangingPunct="1"/>
            <a:r>
              <a:rPr lang="en-US" sz="2000" dirty="0" smtClean="0"/>
              <a:t>Suffer from the same security problems</a:t>
            </a:r>
          </a:p>
          <a:p>
            <a:pPr lvl="2" eaLnBrk="1" hangingPunct="1"/>
            <a:r>
              <a:rPr lang="en-US" sz="2000" dirty="0" smtClean="0"/>
              <a:t>Connects to a different daemon: </a:t>
            </a:r>
            <a:r>
              <a:rPr lang="en-US" sz="2000" b="1" i="1" dirty="0" err="1" smtClean="0"/>
              <a:t>rshd</a:t>
            </a:r>
            <a:endParaRPr lang="en-US" sz="2000" b="1" i="1" dirty="0" smtClean="0"/>
          </a:p>
          <a:p>
            <a:pPr lvl="1" eaLnBrk="1" hangingPunct="1"/>
            <a:r>
              <a:rPr lang="en-US" sz="2100" b="1" dirty="0" smtClean="0"/>
              <a:t>Note:</a:t>
            </a:r>
            <a:r>
              <a:rPr lang="en-US" sz="2100" dirty="0" smtClean="0"/>
              <a:t> </a:t>
            </a:r>
            <a:r>
              <a:rPr lang="en-US" sz="2100" dirty="0" err="1" smtClean="0"/>
              <a:t>ssh</a:t>
            </a:r>
            <a:r>
              <a:rPr lang="en-US" sz="2100" dirty="0" smtClean="0"/>
              <a:t> suite contains suitable replacements for both:</a:t>
            </a:r>
          </a:p>
          <a:p>
            <a:pPr lvl="2" eaLnBrk="1" hangingPunct="1"/>
            <a:r>
              <a:rPr lang="en-US" sz="2000" i="1" dirty="0" smtClean="0"/>
              <a:t>scp</a:t>
            </a:r>
            <a:r>
              <a:rPr lang="en-US" sz="2000" dirty="0" smtClean="0"/>
              <a:t> replaces </a:t>
            </a:r>
            <a:r>
              <a:rPr lang="en-US" sz="2000" i="1" dirty="0" smtClean="0"/>
              <a:t>rcp</a:t>
            </a:r>
          </a:p>
          <a:p>
            <a:pPr lvl="2" eaLnBrk="1" hangingPunct="1"/>
            <a:r>
              <a:rPr lang="en-US" sz="2000" i="1" dirty="0" smtClean="0"/>
              <a:t>ssh</a:t>
            </a:r>
            <a:r>
              <a:rPr lang="en-US" sz="2000" dirty="0" smtClean="0"/>
              <a:t> itself replaces both </a:t>
            </a:r>
            <a:r>
              <a:rPr lang="en-US" sz="2000" i="1" dirty="0" smtClean="0"/>
              <a:t>rlogin</a:t>
            </a:r>
            <a:r>
              <a:rPr lang="en-US" sz="2000" dirty="0" smtClean="0"/>
              <a:t> and </a:t>
            </a:r>
            <a:r>
              <a:rPr lang="en-US" sz="2000" i="1" dirty="0" smtClean="0"/>
              <a:t>rsh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Telnet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Telecommunications</a:t>
            </a:r>
          </a:p>
          <a:p>
            <a:pPr eaLnBrk="1" hangingPunct="1"/>
            <a:r>
              <a:rPr lang="en-US" smtClean="0"/>
              <a:t>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Resume 3/20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3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rcp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100" smtClean="0">
                <a:hlinkClick r:id="rId2"/>
              </a:rPr>
              <a:t>http://en.wikipedia.org/wiki/Rcp_%28Unix%29</a:t>
            </a:r>
            <a:r>
              <a:rPr lang="en-US" sz="2100" smtClean="0"/>
              <a:t> </a:t>
            </a:r>
          </a:p>
          <a:p>
            <a:pPr eaLnBrk="1" hangingPunct="1"/>
            <a:endParaRPr lang="en-US" sz="2100" smtClean="0"/>
          </a:p>
          <a:p>
            <a:pPr eaLnBrk="1" hangingPunct="1"/>
            <a:r>
              <a:rPr lang="en-US" smtClean="0"/>
              <a:t>Remote 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rcp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545387" cy="480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dirty="0" smtClean="0"/>
              <a:t>rcp</a:t>
            </a:r>
            <a:r>
              <a:rPr lang="en-US" sz="2100" dirty="0" smtClean="0"/>
              <a:t>: the Unix ‘Remote </a:t>
            </a:r>
            <a:r>
              <a:rPr lang="en-US" sz="2100" dirty="0" err="1" smtClean="0"/>
              <a:t>CoPy</a:t>
            </a:r>
            <a:r>
              <a:rPr lang="en-US" sz="2100" dirty="0" smtClean="0"/>
              <a:t>' command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Command on the Unix used to remotely copy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Copy one or more files from one computer system to another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Typically uses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TCP/IP protocol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.</a:t>
            </a:r>
            <a:r>
              <a:rPr lang="en-US" sz="1500" dirty="0" err="1" smtClean="0"/>
              <a:t>rhosts</a:t>
            </a:r>
            <a:r>
              <a:rPr lang="en-US" sz="1500" dirty="0" smtClean="0"/>
              <a:t> file for authentication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Has been implemented to alternatively support Kerberos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i="1" dirty="0" smtClean="0"/>
              <a:t>rcp</a:t>
            </a:r>
            <a:r>
              <a:rPr lang="en-US" sz="2100" dirty="0" smtClean="0"/>
              <a:t> is not secure for network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Sends unencrypted information over the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Largely replaced by the ssh-based utility scp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Etymology: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rcp is a member of the BSD Unix family of 'r' (remote) commands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Name is a contraction of 'r' </a:t>
            </a:r>
            <a:r>
              <a:rPr lang="en-US" sz="1900" i="1" dirty="0" smtClean="0"/>
              <a:t>remote</a:t>
            </a:r>
            <a:r>
              <a:rPr lang="en-US" sz="1900" dirty="0" smtClean="0"/>
              <a:t> and 'cp' </a:t>
            </a:r>
            <a:r>
              <a:rPr lang="en-US" sz="1900" i="1" dirty="0" smtClean="0"/>
              <a:t>copy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r>
              <a:rPr lang="en-US" dirty="0" smtClean="0"/>
              <a:t>File Transfer Protocol</a:t>
            </a:r>
          </a:p>
          <a:p>
            <a:pPr lvl="1"/>
            <a:r>
              <a:rPr lang="en-US" dirty="0" smtClean="0"/>
              <a:t>Platform “independent”</a:t>
            </a:r>
          </a:p>
          <a:p>
            <a:pPr lvl="1"/>
            <a:r>
              <a:rPr lang="en-US" dirty="0" smtClean="0"/>
              <a:t>FTP runs exclusively over TCP</a:t>
            </a:r>
          </a:p>
          <a:p>
            <a:pPr lvl="1"/>
            <a:r>
              <a:rPr lang="en-US" dirty="0" smtClean="0"/>
              <a:t>Listens on port 21 (default)</a:t>
            </a:r>
          </a:p>
          <a:p>
            <a:pPr lvl="2"/>
            <a:r>
              <a:rPr lang="en-US" dirty="0" smtClean="0"/>
              <a:t>Incoming connections from FTP clients</a:t>
            </a:r>
          </a:p>
          <a:p>
            <a:pPr lvl="1"/>
            <a:r>
              <a:rPr lang="en-US" dirty="0" smtClean="0"/>
              <a:t>Responds on a dynamic port</a:t>
            </a:r>
          </a:p>
          <a:p>
            <a:pPr lvl="2"/>
            <a:r>
              <a:rPr lang="en-US" dirty="0" smtClean="0"/>
              <a:t>Sent by client</a:t>
            </a:r>
          </a:p>
          <a:p>
            <a:pPr lvl="2"/>
            <a:r>
              <a:rPr lang="en-US" dirty="0" smtClean="0"/>
              <a:t>Usually port 20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sz="2000" dirty="0" smtClean="0"/>
              <a:t>ftp [-</a:t>
            </a:r>
            <a:r>
              <a:rPr lang="en-US" sz="2000" i="1" dirty="0" smtClean="0"/>
              <a:t>options</a:t>
            </a:r>
            <a:r>
              <a:rPr lang="en-US" sz="2000" dirty="0" smtClean="0"/>
              <a:t>] [-s:</a:t>
            </a:r>
            <a:r>
              <a:rPr lang="en-US" sz="2000" i="1" dirty="0" smtClean="0"/>
              <a:t>filename</a:t>
            </a:r>
            <a:r>
              <a:rPr lang="en-US" sz="2000" dirty="0" smtClean="0"/>
              <a:t>] [-w:</a:t>
            </a:r>
            <a:r>
              <a:rPr lang="en-US" sz="2000" i="1" dirty="0" smtClean="0"/>
              <a:t>buffer</a:t>
            </a:r>
            <a:r>
              <a:rPr lang="en-US" sz="2000" dirty="0" smtClean="0"/>
              <a:t>] [</a:t>
            </a:r>
            <a:r>
              <a:rPr lang="en-US" sz="2000" i="1" dirty="0" smtClean="0"/>
              <a:t>host</a:t>
            </a:r>
            <a:r>
              <a:rPr lang="en-US" sz="2000" dirty="0" smtClean="0"/>
              <a:t>]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to an FTP server</a:t>
            </a:r>
          </a:p>
          <a:p>
            <a:pPr lvl="1"/>
            <a:r>
              <a:rPr lang="en-US" dirty="0" smtClean="0"/>
              <a:t>ftp </a:t>
            </a:r>
            <a:r>
              <a:rPr lang="en-US" i="1" dirty="0" err="1" smtClean="0"/>
              <a:t>machineid</a:t>
            </a:r>
            <a:endParaRPr lang="en-US" i="1" dirty="0" smtClean="0"/>
          </a:p>
          <a:p>
            <a:r>
              <a:rPr lang="en-US" dirty="0" smtClean="0"/>
              <a:t>Login	</a:t>
            </a:r>
          </a:p>
          <a:p>
            <a:pPr lvl="1"/>
            <a:r>
              <a:rPr lang="en-US" dirty="0" smtClean="0"/>
              <a:t>Enter a valid user id and password</a:t>
            </a:r>
          </a:p>
          <a:p>
            <a:r>
              <a:rPr lang="en-US" dirty="0" smtClean="0"/>
              <a:t>Interact with the FPT server</a:t>
            </a:r>
          </a:p>
          <a:p>
            <a:pPr lvl="1"/>
            <a:r>
              <a:rPr lang="en-US" dirty="0" smtClean="0"/>
              <a:t>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ftp&gt;</a:t>
            </a:r>
            <a:r>
              <a:rPr lang="en-US" dirty="0" smtClean="0"/>
              <a:t> prompt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64978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-s:</a:t>
            </a:r>
            <a:r>
              <a:rPr lang="en-US" i="1" dirty="0" smtClean="0"/>
              <a:t>filename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Run a text file containing FTP commands</a:t>
            </a:r>
          </a:p>
          <a:p>
            <a:r>
              <a:rPr lang="en-US" i="1" dirty="0" smtClean="0"/>
              <a:t>host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Host name or IP address of the remote host. </a:t>
            </a:r>
          </a:p>
          <a:p>
            <a:r>
              <a:rPr lang="en-US" dirty="0" smtClean="0"/>
              <a:t>-g </a:t>
            </a:r>
          </a:p>
          <a:p>
            <a:pPr lvl="1"/>
            <a:r>
              <a:rPr lang="en-US" dirty="0" smtClean="0"/>
              <a:t>Disable filename wildcards. </a:t>
            </a:r>
          </a:p>
          <a:p>
            <a:r>
              <a:rPr lang="en-US" dirty="0" smtClean="0"/>
              <a:t>-n </a:t>
            </a:r>
          </a:p>
          <a:p>
            <a:pPr lvl="1"/>
            <a:r>
              <a:rPr lang="en-US" dirty="0" smtClean="0"/>
              <a:t>No auto-login. 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 interactive prompts during ftp. </a:t>
            </a:r>
          </a:p>
          <a:p>
            <a:r>
              <a:rPr lang="en-US" dirty="0" smtClean="0"/>
              <a:t>-v </a:t>
            </a:r>
          </a:p>
          <a:p>
            <a:pPr lvl="1"/>
            <a:r>
              <a:rPr lang="en-US" dirty="0" smtClean="0"/>
              <a:t>Hide remote server responses. </a:t>
            </a:r>
          </a:p>
          <a:p>
            <a:r>
              <a:rPr lang="en-US" dirty="0" smtClean="0"/>
              <a:t>-w:</a:t>
            </a:r>
            <a:r>
              <a:rPr lang="en-US" i="1" dirty="0" smtClean="0"/>
              <a:t>buffer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Set buffer size to </a:t>
            </a:r>
            <a:r>
              <a:rPr lang="en-US" i="1" dirty="0" smtClean="0"/>
              <a:t>buffer</a:t>
            </a:r>
            <a:r>
              <a:rPr lang="en-US" dirty="0" smtClean="0"/>
              <a:t> (default=4096) </a:t>
            </a:r>
          </a:p>
          <a:p>
            <a:r>
              <a:rPr lang="en-US" dirty="0" smtClean="0"/>
              <a:t>-d </a:t>
            </a:r>
          </a:p>
          <a:p>
            <a:pPr lvl="1"/>
            <a:r>
              <a:rPr lang="en-US" dirty="0" smtClean="0"/>
              <a:t>Debug </a:t>
            </a:r>
          </a:p>
          <a:p>
            <a:r>
              <a:rPr lang="en-US" dirty="0" smtClean="0"/>
              <a:t>-a </a:t>
            </a:r>
          </a:p>
          <a:p>
            <a:pPr lvl="1"/>
            <a:r>
              <a:rPr lang="en-US" dirty="0" smtClean="0"/>
              <a:t>Use any local interface when binding data connection.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FTP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lvl="1"/>
            <a:r>
              <a:rPr lang="en-US" i="1" dirty="0" smtClean="0"/>
              <a:t>request help or information about the FTP commands</a:t>
            </a:r>
            <a:r>
              <a:rPr lang="en-US" dirty="0" smtClean="0"/>
              <a:t>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Run a local command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E.g. !</a:t>
            </a:r>
            <a:r>
              <a:rPr lang="en-US" dirty="0" err="1" smtClean="0">
                <a:cs typeface="Courier New" panose="02070309020205020404" pitchFamily="49" charset="0"/>
              </a:rPr>
              <a:t>dir</a:t>
            </a:r>
            <a:r>
              <a:rPr lang="en-US" dirty="0" smtClean="0">
                <a:cs typeface="Courier New" panose="02070309020205020404" pitchFamily="49" charset="0"/>
              </a:rPr>
              <a:t> – do a local </a:t>
            </a:r>
            <a:r>
              <a:rPr lang="en-US" dirty="0" err="1" smtClean="0">
                <a:cs typeface="Courier New" panose="02070309020205020404" pitchFamily="49" charset="0"/>
              </a:rPr>
              <a:t>dir</a:t>
            </a:r>
            <a:r>
              <a:rPr lang="en-US" dirty="0" smtClean="0">
                <a:cs typeface="Courier New" panose="02070309020205020404" pitchFamily="49" charset="0"/>
              </a:rPr>
              <a:t> command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dirty="0" smtClean="0"/>
              <a:t>Append a local file to a file on the remote computer.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ascii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 smtClean="0"/>
              <a:t>set the mode of file transfer to ASCII</a:t>
            </a:r>
          </a:p>
          <a:p>
            <a:pPr lvl="2"/>
            <a:r>
              <a:rPr lang="en-US" i="1" dirty="0" smtClean="0"/>
              <a:t>the default</a:t>
            </a:r>
          </a:p>
          <a:p>
            <a:pPr lvl="2"/>
            <a:r>
              <a:rPr lang="en-US" i="1" dirty="0" smtClean="0"/>
              <a:t>transmits seven bits per character</a:t>
            </a:r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binary</a:t>
            </a:r>
          </a:p>
          <a:p>
            <a:pPr lvl="1"/>
            <a:r>
              <a:rPr lang="en-US" i="1" dirty="0" smtClean="0"/>
              <a:t>set the mode of file transfer to binary</a:t>
            </a:r>
          </a:p>
          <a:p>
            <a:pPr lvl="2"/>
            <a:r>
              <a:rPr lang="en-US" i="1" dirty="0" smtClean="0"/>
              <a:t>binary mode transmits all eight bits per byte</a:t>
            </a:r>
          </a:p>
          <a:p>
            <a:pPr lvl="2"/>
            <a:r>
              <a:rPr lang="en-US" i="1" dirty="0" smtClean="0"/>
              <a:t>provides less chance of a transmission error </a:t>
            </a:r>
          </a:p>
          <a:p>
            <a:pPr lvl="2"/>
            <a:r>
              <a:rPr lang="en-US" i="1" dirty="0" smtClean="0"/>
              <a:t>must be used to transmit files other than ASCII files</a:t>
            </a:r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bye</a:t>
            </a:r>
          </a:p>
          <a:p>
            <a:pPr lvl="1"/>
            <a:r>
              <a:rPr lang="en-US" i="1" dirty="0" smtClean="0"/>
              <a:t>exit the FTP environment</a:t>
            </a:r>
          </a:p>
          <a:p>
            <a:pPr lvl="1"/>
            <a:r>
              <a:rPr lang="en-US" i="1" dirty="0" smtClean="0"/>
              <a:t>same as quit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 smtClean="0"/>
              <a:t>change directory on the remote machine</a:t>
            </a:r>
            <a:r>
              <a:rPr lang="en-US" dirty="0" smtClean="0"/>
              <a:t>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</a:p>
          <a:p>
            <a:pPr lvl="1"/>
            <a:r>
              <a:rPr lang="en-US" i="1" dirty="0" smtClean="0"/>
              <a:t>terminate a connection with another computer</a:t>
            </a:r>
            <a:r>
              <a:rPr lang="en-US" dirty="0" smtClean="0"/>
              <a:t>  </a:t>
            </a:r>
          </a:p>
          <a:p>
            <a:pPr lvl="2"/>
            <a:r>
              <a:rPr lang="en-US" dirty="0" smtClean="0"/>
              <a:t>close </a:t>
            </a:r>
            <a:r>
              <a:rPr lang="en-US" dirty="0" err="1" smtClean="0"/>
              <a:t>userid</a:t>
            </a:r>
            <a:r>
              <a:rPr lang="en-US" dirty="0" smtClean="0"/>
              <a:t> closes the current FTP connection with </a:t>
            </a:r>
            <a:r>
              <a:rPr lang="en-US" dirty="0" err="1" smtClean="0"/>
              <a:t>userid</a:t>
            </a:r>
            <a:endParaRPr lang="en-US" dirty="0" smtClean="0"/>
          </a:p>
          <a:p>
            <a:pPr lvl="2"/>
            <a:r>
              <a:rPr lang="en-US" dirty="0" smtClean="0"/>
              <a:t>still leaves you within the FTP environment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i="1" dirty="0" smtClean="0"/>
              <a:t>delete a file in the current remote directory</a:t>
            </a:r>
          </a:p>
          <a:p>
            <a:pPr lvl="1"/>
            <a:r>
              <a:rPr lang="en-US" i="1" dirty="0" smtClean="0"/>
              <a:t>same as </a:t>
            </a:r>
            <a:r>
              <a:rPr lang="en-US" i="1" dirty="0" err="1" smtClean="0"/>
              <a:t>rm</a:t>
            </a:r>
            <a:r>
              <a:rPr lang="en-US" i="1" dirty="0" smtClean="0"/>
              <a:t> in UNIX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remote-directory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dirty="0" smtClean="0"/>
              <a:t>List a remote directory's files and subdirectories. </a:t>
            </a:r>
          </a:p>
          <a:p>
            <a:pPr lvl="1"/>
            <a:r>
              <a:rPr lang="en-US" dirty="0" smtClean="0"/>
              <a:t>(or save the listing to </a:t>
            </a:r>
            <a:r>
              <a:rPr lang="en-US" i="1" dirty="0" smtClean="0"/>
              <a:t>local-file</a:t>
            </a:r>
            <a:r>
              <a:rPr lang="en-US" dirty="0" smtClean="0"/>
              <a:t>)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disconnect </a:t>
            </a:r>
          </a:p>
          <a:p>
            <a:pPr lvl="1"/>
            <a:r>
              <a:rPr lang="en-US" dirty="0" smtClean="0"/>
              <a:t>Disconnect from the remote host, retaining the ftp prompt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FTP </a:t>
            </a:r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i="1" dirty="0" smtClean="0"/>
              <a:t>copy one file from the remote machine to the local machine</a:t>
            </a:r>
            <a:r>
              <a:rPr lang="en-US" dirty="0" smtClean="0"/>
              <a:t>  </a:t>
            </a:r>
          </a:p>
          <a:p>
            <a:pPr lvl="2"/>
            <a:r>
              <a:rPr lang="en-US" dirty="0" smtClean="0"/>
              <a:t>get ABC DEF copies file ABC in the current remote directory to (or on top of) a file named DEF in your current local directory</a:t>
            </a:r>
          </a:p>
          <a:p>
            <a:pPr lvl="2"/>
            <a:r>
              <a:rPr lang="en-US" dirty="0" smtClean="0"/>
              <a:t>get ABC copies file ABC in the current remote directory to (or on top of) a file with the same name, ABC, in your current local directory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i="1" dirty="0" smtClean="0"/>
              <a:t>request a list of all available FTP commands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 smtClean="0"/>
              <a:t>change directory on your local machine</a:t>
            </a:r>
          </a:p>
          <a:p>
            <a:pPr lvl="2"/>
            <a:r>
              <a:rPr lang="en-US" i="1" dirty="0" smtClean="0"/>
              <a:t>same as UNIX </a:t>
            </a:r>
            <a:r>
              <a:rPr lang="en-US" i="1" dirty="0" err="1" smtClean="0"/>
              <a:t>cd</a:t>
            </a:r>
            <a:endParaRPr lang="en-US" dirty="0" smtClean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 smtClean="0"/>
              <a:t>list the names of the files in the current remote directory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mdelete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...] </a:t>
            </a:r>
          </a:p>
          <a:p>
            <a:pPr lvl="1"/>
            <a:r>
              <a:rPr lang="en-US" dirty="0" smtClean="0"/>
              <a:t>Delete files on remote host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TELNET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1" y="1827213"/>
            <a:ext cx="8077200" cy="480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dirty="0" err="1" smtClean="0"/>
              <a:t>TEL</a:t>
            </a:r>
            <a:r>
              <a:rPr lang="en-US" sz="2100" dirty="0" err="1" smtClean="0"/>
              <a:t>ecommunication</a:t>
            </a:r>
            <a:r>
              <a:rPr lang="en-US" sz="2100" dirty="0" smtClean="0"/>
              <a:t> </a:t>
            </a:r>
            <a:r>
              <a:rPr lang="en-US" sz="2100" b="1" dirty="0" err="1" smtClean="0"/>
              <a:t>NET</a:t>
            </a:r>
            <a:r>
              <a:rPr lang="en-US" sz="2100" dirty="0" err="1" smtClean="0"/>
              <a:t>work</a:t>
            </a:r>
            <a:endParaRPr lang="en-US" sz="21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Network protocol used on Internet or LAN connections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Developed in 1969 beginning with </a:t>
            </a:r>
            <a:r>
              <a:rPr lang="en-US" sz="1900" dirty="0" smtClean="0">
                <a:hlinkClick r:id="rId2" tooltip="http://tools.ietf.org/html/rfc15"/>
              </a:rPr>
              <a:t>RFC 15</a:t>
            </a:r>
            <a:r>
              <a:rPr lang="en-US" sz="19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Standardized as </a:t>
            </a:r>
            <a:r>
              <a:rPr lang="en-US" sz="1900" dirty="0" smtClean="0">
                <a:hlinkClick r:id="rId3" tooltip="Internet Engineering Task Force"/>
              </a:rPr>
              <a:t>IETF</a:t>
            </a:r>
            <a:r>
              <a:rPr lang="en-US" sz="1900" dirty="0" smtClean="0"/>
              <a:t> </a:t>
            </a:r>
            <a:r>
              <a:rPr lang="en-US" sz="1900" dirty="0" smtClean="0">
                <a:hlinkClick r:id="rId4" tooltip="STD 8"/>
              </a:rPr>
              <a:t>STD 8</a:t>
            </a:r>
            <a:endParaRPr lang="en-US" sz="19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One of the first Internet standards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The term </a:t>
            </a:r>
            <a:r>
              <a:rPr lang="en-US" sz="2100" i="1" dirty="0" smtClean="0"/>
              <a:t>telnet</a:t>
            </a:r>
            <a:r>
              <a:rPr lang="en-US" sz="2100" dirty="0" smtClean="0"/>
              <a:t> also refers to software which implements the client part of the protocol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TELNET clients have been available on most Unix systems for many, many years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Available for virtually all platforms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Most network equipment and OSs with a TCP/IP stack support some kind of TELNET service server for their remote configuration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b="1" dirty="0" smtClean="0"/>
              <a:t>Note:</a:t>
            </a:r>
            <a:r>
              <a:rPr lang="en-US" sz="2100" dirty="0" smtClean="0"/>
              <a:t> Secure Shell has begun to dominate remote access for Unix-based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mdir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...]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dirty="0" smtClean="0"/>
              <a:t>Display a list of a remote directory's files and subdirectories</a:t>
            </a:r>
          </a:p>
          <a:p>
            <a:pPr lvl="2"/>
            <a:r>
              <a:rPr lang="en-US" dirty="0" smtClean="0"/>
              <a:t>(or save the listing to </a:t>
            </a:r>
            <a:r>
              <a:rPr lang="en-US" i="1" dirty="0" smtClean="0"/>
              <a:t>local-file</a:t>
            </a:r>
            <a:r>
              <a:rPr lang="en-US" dirty="0" smtClean="0"/>
              <a:t>) </a:t>
            </a:r>
          </a:p>
          <a:p>
            <a:pPr lvl="1"/>
            <a:r>
              <a:rPr lang="en-US" dirty="0" err="1" smtClean="0"/>
              <a:t>Mdir</a:t>
            </a:r>
            <a:r>
              <a:rPr lang="en-US" dirty="0" smtClean="0"/>
              <a:t> allows you to specify multiple files.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mget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 ...] </a:t>
            </a:r>
          </a:p>
          <a:p>
            <a:pPr lvl="1"/>
            <a:r>
              <a:rPr lang="en-US" i="1" dirty="0" smtClean="0"/>
              <a:t>copy multiple files from the remote machine to the local machine</a:t>
            </a:r>
          </a:p>
          <a:p>
            <a:pPr lvl="2"/>
            <a:r>
              <a:rPr lang="en-US" i="1" dirty="0" smtClean="0"/>
              <a:t>you are prompted for a y/n answer before transferring each file</a:t>
            </a:r>
            <a:r>
              <a:rPr lang="en-US" dirty="0" smtClean="0"/>
              <a:t>   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mget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</a:p>
          <a:p>
            <a:pPr lvl="2"/>
            <a:r>
              <a:rPr lang="en-US" dirty="0" smtClean="0"/>
              <a:t>copies all the files in the current remote directory to your current local directory, using the same filenames</a:t>
            </a:r>
          </a:p>
          <a:p>
            <a:pPr lvl="2"/>
            <a:r>
              <a:rPr lang="en-US" dirty="0" smtClean="0"/>
              <a:t>Notice the use of the wild card character</a:t>
            </a:r>
            <a:r>
              <a:rPr lang="en-US" dirty="0"/>
              <a:t>:</a:t>
            </a:r>
            <a:r>
              <a:rPr lang="en-US" dirty="0" smtClean="0"/>
              <a:t> *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directory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i="1" dirty="0" smtClean="0"/>
              <a:t>make a new directory within the current remote directory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...]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dirty="0" smtClean="0"/>
              <a:t>List a remote directory's files and folders. (short format)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...] </a:t>
            </a:r>
          </a:p>
          <a:p>
            <a:pPr lvl="1"/>
            <a:r>
              <a:rPr lang="en-US" i="1" dirty="0" smtClean="0"/>
              <a:t>copy multiple files from the local machine to the remote machine</a:t>
            </a:r>
          </a:p>
          <a:p>
            <a:pPr lvl="2"/>
            <a:r>
              <a:rPr lang="en-US" i="1" dirty="0" smtClean="0"/>
              <a:t>you are prompted for a y/n answer before transferring each file</a:t>
            </a:r>
            <a:r>
              <a:rPr lang="en-US" dirty="0" smtClean="0"/>
              <a:t>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i="1" dirty="0" smtClean="0"/>
              <a:t>open a connection with another computer</a:t>
            </a:r>
            <a:r>
              <a:rPr lang="en-US" dirty="0" smtClean="0"/>
              <a:t>   </a:t>
            </a:r>
          </a:p>
          <a:p>
            <a:pPr lvl="2"/>
            <a:r>
              <a:rPr lang="en-US" dirty="0" smtClean="0"/>
              <a:t>open </a:t>
            </a:r>
            <a:r>
              <a:rPr lang="en-US" dirty="0" err="1" smtClean="0"/>
              <a:t>userid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opens a new FTP connection with </a:t>
            </a:r>
            <a:r>
              <a:rPr lang="en-US" dirty="0" err="1" smtClean="0"/>
              <a:t>userid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must enter a username and password for the </a:t>
            </a:r>
            <a:r>
              <a:rPr lang="en-US" dirty="0" err="1" smtClean="0"/>
              <a:t>useid</a:t>
            </a:r>
            <a:r>
              <a:rPr lang="en-US" dirty="0" smtClean="0"/>
              <a:t> account </a:t>
            </a:r>
          </a:p>
          <a:p>
            <a:pPr lvl="4"/>
            <a:r>
              <a:rPr lang="en-US" dirty="0" smtClean="0"/>
              <a:t>unless it is to be an anonymous connection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prompt </a:t>
            </a:r>
          </a:p>
          <a:p>
            <a:pPr lvl="1"/>
            <a:r>
              <a:rPr lang="en-US" dirty="0" smtClean="0"/>
              <a:t>Toggle prompting. </a:t>
            </a:r>
          </a:p>
          <a:p>
            <a:pPr lvl="1"/>
            <a:r>
              <a:rPr lang="en-US" dirty="0" smtClean="0"/>
              <a:t>Ftp prompts during multiple file transfers to allow you to selectively retrieve or store files; </a:t>
            </a:r>
            <a:r>
              <a:rPr lang="en-US" dirty="0" err="1" smtClean="0"/>
              <a:t>mget</a:t>
            </a:r>
            <a:r>
              <a:rPr lang="en-US" dirty="0" smtClean="0"/>
              <a:t> and </a:t>
            </a:r>
            <a:r>
              <a:rPr lang="en-US" dirty="0" err="1" smtClean="0"/>
              <a:t>mput</a:t>
            </a:r>
            <a:r>
              <a:rPr lang="en-US" dirty="0" smtClean="0"/>
              <a:t> transfer all files if prompting is turned off. </a:t>
            </a:r>
          </a:p>
          <a:p>
            <a:pPr lvl="1"/>
            <a:r>
              <a:rPr lang="en-US" dirty="0" smtClean="0"/>
              <a:t>By default, prompting is on.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i="1" dirty="0" smtClean="0"/>
              <a:t>copy one file from the local machine to the remote machine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FTP </a:t>
            </a:r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2"/>
            <a:ext cx="8153400" cy="5030787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800" i="1" dirty="0" smtClean="0"/>
              <a:t>find out the pathname of the current directory on the remote machine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lvl="1"/>
            <a:r>
              <a:rPr lang="en-US" sz="1800" i="1" dirty="0" smtClean="0"/>
              <a:t>exit the FTP environment (same as bye)</a:t>
            </a:r>
            <a:r>
              <a:rPr lang="en-US" sz="1800" dirty="0" smtClean="0"/>
              <a:t> 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remotehelp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sz="1800" dirty="0" smtClean="0"/>
              <a:t>Display help for remote commands.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rename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 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newfilename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sz="1800" dirty="0" smtClean="0"/>
              <a:t>Rename remote files.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800" i="1" dirty="0" smtClean="0"/>
              <a:t>remove a directory in the current remote directory </a:t>
            </a:r>
            <a:endParaRPr lang="en-US" sz="18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3612" cy="1143000"/>
          </a:xfrm>
        </p:spPr>
        <p:txBody>
          <a:bodyPr/>
          <a:lstStyle/>
          <a:p>
            <a:r>
              <a:rPr lang="en-US" dirty="0"/>
              <a:t>Commonly Used FTP </a:t>
            </a:r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87838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send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remote-file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dirty="0" smtClean="0"/>
              <a:t>Copy a local file to the remote host.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status </a:t>
            </a:r>
          </a:p>
          <a:p>
            <a:pPr lvl="1"/>
            <a:r>
              <a:rPr lang="en-US" dirty="0" smtClean="0"/>
              <a:t>Display the current status of FTP connections and toggles.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trace </a:t>
            </a:r>
          </a:p>
          <a:p>
            <a:pPr lvl="1"/>
            <a:r>
              <a:rPr lang="en-US" dirty="0" smtClean="0"/>
              <a:t>Toggles packet tracing; trace displays the route of each packet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type-name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dirty="0" smtClean="0"/>
              <a:t>Set or display the file transfer type: `binary' or `ASCII' (the default) </a:t>
            </a:r>
          </a:p>
          <a:p>
            <a:pPr lvl="2"/>
            <a:r>
              <a:rPr lang="en-US" dirty="0" smtClean="0"/>
              <a:t>If type-name is not specified, the current type is displayed. </a:t>
            </a:r>
          </a:p>
          <a:p>
            <a:pPr lvl="2"/>
            <a:r>
              <a:rPr lang="en-US" dirty="0" smtClean="0"/>
              <a:t>ASCII should be used when transferring text files. </a:t>
            </a:r>
          </a:p>
          <a:p>
            <a:pPr lvl="2"/>
            <a:r>
              <a:rPr lang="en-US" dirty="0" smtClean="0"/>
              <a:t>In ASCII text mode, character-set and end-of-line characters are converted as necessary. </a:t>
            </a:r>
          </a:p>
          <a:p>
            <a:pPr lvl="2"/>
            <a:r>
              <a:rPr lang="en-US" dirty="0" smtClean="0"/>
              <a:t>Use `Binary' for transferring executable files.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-name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account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lvl="1"/>
            <a:r>
              <a:rPr lang="en-US" dirty="0" smtClean="0"/>
              <a:t>Specifies a user to the remote host.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verbose </a:t>
            </a:r>
          </a:p>
          <a:p>
            <a:pPr lvl="1"/>
            <a:r>
              <a:rPr lang="en-US" dirty="0" smtClean="0"/>
              <a:t>Toggle verbose mode. By default, verbose is 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313612" cy="1143000"/>
          </a:xfrm>
        </p:spPr>
        <p:txBody>
          <a:bodyPr/>
          <a:lstStyle/>
          <a:p>
            <a:r>
              <a:rPr lang="en-US" dirty="0" smtClean="0"/>
              <a:t>Telnet should </a:t>
            </a:r>
            <a:r>
              <a:rPr lang="en-US" b="1" i="1" dirty="0" smtClean="0"/>
              <a:t>never</a:t>
            </a:r>
            <a:r>
              <a:rPr lang="en-US" dirty="0" smtClean="0"/>
              <a:t> be use because it is unsafe: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1148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sz="3200" dirty="0" smtClean="0"/>
              <a:t>True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sz="3200" dirty="0" smtClean="0"/>
              <a:t>False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601151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0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38200" y="274637"/>
            <a:ext cx="6932612" cy="1143000"/>
          </a:xfrm>
        </p:spPr>
        <p:txBody>
          <a:bodyPr/>
          <a:lstStyle/>
          <a:p>
            <a:r>
              <a:rPr lang="en-US" sz="2800" dirty="0" smtClean="0"/>
              <a:t>ftp allows both the uploading and downloading of files to a remote computer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3733800" cy="41148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sz="3200" dirty="0" smtClean="0"/>
              <a:t>True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sz="3200" dirty="0" smtClean="0"/>
              <a:t>False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64587995"/>
              </p:ext>
            </p:extLst>
          </p:nvPr>
        </p:nvGraphicFramePr>
        <p:xfrm>
          <a:off x="454037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4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37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2" y="1827213"/>
            <a:ext cx="7469187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Host of </a:t>
            </a:r>
            <a:r>
              <a:rPr lang="en-US" b="1" i="1" dirty="0" smtClean="0">
                <a:solidFill>
                  <a:srgbClr val="FF0000"/>
                </a:solidFill>
              </a:rPr>
              <a:t>insecure </a:t>
            </a:r>
            <a:r>
              <a:rPr lang="en-US" dirty="0" smtClean="0"/>
              <a:t>remote commands</a:t>
            </a:r>
          </a:p>
          <a:p>
            <a:pPr lvl="1" eaLnBrk="1" hangingPunct="1"/>
            <a:r>
              <a:rPr lang="en-US" dirty="0" smtClean="0"/>
              <a:t>Developed before security was a major concern</a:t>
            </a:r>
          </a:p>
          <a:p>
            <a:pPr eaLnBrk="1" hangingPunct="1"/>
            <a:r>
              <a:rPr lang="en-US" dirty="0" smtClean="0"/>
              <a:t>May be okay for “internal” use</a:t>
            </a:r>
          </a:p>
          <a:p>
            <a:pPr lvl="1" eaLnBrk="1" hangingPunct="1"/>
            <a:r>
              <a:rPr lang="en-US" dirty="0" smtClean="0"/>
              <a:t>On “secure” networks</a:t>
            </a:r>
          </a:p>
          <a:p>
            <a:pPr eaLnBrk="1" hangingPunct="1"/>
            <a:r>
              <a:rPr lang="en-US" dirty="0" smtClean="0"/>
              <a:t>May be better for speed</a:t>
            </a:r>
          </a:p>
          <a:p>
            <a:pPr lvl="1" eaLnBrk="1" hangingPunct="1"/>
            <a:r>
              <a:rPr lang="en-US" dirty="0" smtClean="0"/>
              <a:t>Where security is not a concern</a:t>
            </a:r>
          </a:p>
          <a:p>
            <a:pPr lvl="1" eaLnBrk="1" hangingPunct="1"/>
            <a:r>
              <a:rPr lang="en-US"/>
              <a:t>Encryption/Decryption take time</a:t>
            </a:r>
          </a:p>
          <a:p>
            <a:pPr eaLnBrk="1" hangingPunct="1"/>
            <a:r>
              <a:rPr lang="en-US" smtClean="0"/>
              <a:t>Overall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b="1" i="1" dirty="0" smtClean="0">
                <a:solidFill>
                  <a:srgbClr val="FF0000"/>
                </a:solidFill>
              </a:rPr>
              <a:t>Use modern secure alternatives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TELNET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8001000" cy="5030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"To telnet“ - sometimes used as a verb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Establish or use a TELNET or other interactive TCP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"To change your password, telnet to the server and run the </a:t>
            </a:r>
            <a:r>
              <a:rPr lang="en-US" sz="1600" dirty="0" err="1" smtClean="0"/>
              <a:t>passwd</a:t>
            </a:r>
            <a:r>
              <a:rPr lang="en-US" sz="1600" dirty="0" smtClean="0"/>
              <a:t> command"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Typically a user will be </a:t>
            </a:r>
            <a:r>
              <a:rPr lang="en-US" sz="2000" i="1" dirty="0" err="1" smtClean="0"/>
              <a:t>telneting</a:t>
            </a:r>
            <a:r>
              <a:rPr lang="en-US" sz="2000" dirty="0" smtClean="0"/>
              <a:t> to a Unix-like server system or a simple network device such as a switch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User might "telnet in from home to check his mail at school"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Use a telnet client to connect local computer to a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Once the connection is established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Log in with his account information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Execute commands remotely on that computer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E.g.  </a:t>
            </a:r>
            <a:r>
              <a:rPr lang="en-US" sz="1400" i="1" dirty="0" smtClean="0"/>
              <a:t>ls</a:t>
            </a:r>
            <a:r>
              <a:rPr lang="en-US" sz="1400" dirty="0" smtClean="0"/>
              <a:t> or </a:t>
            </a:r>
            <a:r>
              <a:rPr lang="en-US" sz="1400" i="1" dirty="0" err="1" smtClean="0"/>
              <a:t>cd</a:t>
            </a: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Client may also be used to make interactive raw-TCP sessions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When that option is not available, telnet sessions are equivalent to raw TCP as long as byte value 255 never appears in the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? What is byte 255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details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details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TELNET is a client-server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Based on a reliable connection-oriented transport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Typically TCP port 23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TELNET predates TCP/IP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Originally ran on </a:t>
            </a:r>
            <a:r>
              <a:rPr lang="en-US" sz="2100" dirty="0" smtClean="0">
                <a:hlinkClick r:id="rId2" tooltip="Network Control Program"/>
              </a:rPr>
              <a:t>NCP</a:t>
            </a: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Protocol has many extensions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Some adopted as Internet standards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IETF standards STD 27 through STD 32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Define various extensions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Most are extremely common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Other extensions are proposed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8001000" cy="4421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TELNET initially developed in 1969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Most networked computers at the time: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Computer departments of academic institutions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Large private and government research facilities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Security originally not as much of a concern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Most connections in a “secure” environment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Changed after the bandwidth explosion of the 1990s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Encrypted alternatives made necessary with: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Rise in the number of people with access to the Internet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Number of people attempting to crack other people's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97e4a304-1d47-4664-9fd4-9317fd01fb2c"/>
  <p:tag name="EXPANDSHOWBAR" val="True"/>
  <p:tag name="WASPOLLED" val="AC4B2C1880BA45B88E45980E4059DFB9"/>
  <p:tag name="TPVERSION" val="6"/>
  <p:tag name="TPFULLVERSION" val="7.2.0.80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rueFalse"/>
  <p:tag name="TPQUESTIONXML" val="﻿&lt;?xml version=&quot;1.0&quot; encoding=&quot;utf-8&quot;?&gt;&#10;&lt;questionlist&gt;&#10;    &lt;properties&gt;&#10;        &lt;guid&gt;DF7CDD159BF9429C9603572AA01F838E&lt;/guid&gt;&#10;        &lt;description /&gt;&#10;        &lt;date&gt;10/17/2013 2:58:5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ED6EB2AFCDC479DA2305899DC6FCA0E&lt;/guid&gt;&#10;            &lt;repollguid&gt;FE217BFAEE514BF18FC8ECCCCE2B4246&lt;/repollguid&gt;&#10;            &lt;sourceid&gt;35A0C547F52F40C58AA795C03A12BBB8&lt;/sourceid&gt;&#10;            &lt;questiontext&gt;Telnet should never be use because it is unsaf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truefalse&gt;True&lt;/truefalse&gt;&#10;            &lt;answers&gt;&#10;                &lt;answer&gt;&#10;                    &lt;guid&gt;531A7BDF03CF4BC087879ECEB862B0C3&lt;/guid&gt;&#10;                    &lt;answertext&gt;True&lt;/answertext&gt;&#10;                    &lt;valuetype&gt;-1&lt;/valuetype&gt;&#10;                &lt;/answer&gt;&#10;                &lt;answer&gt;&#10;                    &lt;guid&gt;C560EDBE8EEA4A92AE224D784962D786&lt;/guid&gt;&#10;                    &lt;answertext&gt;Fals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Telnet should never be use because it is unsafe:[;crlf;]25[;]25[;]25[;]False[;]24[;][;crlf;]1.96[;]2[;]0.195959179422654[;]0.0384[;crlf;]1[;]-1[;]True1[;]True[;][;crlf;]24[;]1[;]False2[;]False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rueFalse"/>
  <p:tag name="TPQUESTIONXML" val="﻿&lt;?xml version=&quot;1.0&quot; encoding=&quot;utf-8&quot;?&gt;&#10;&lt;questionlist&gt;&#10;    &lt;properties&gt;&#10;        &lt;guid&gt;9F3AA2229294441D98728235CDD0199C&lt;/guid&gt;&#10;        &lt;description /&gt;&#10;        &lt;date&gt;10/17/2013 2:59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CBA5CC925BC49A2A87004DAC4061148&lt;/guid&gt;&#10;            &lt;repollguid&gt;A7946F2604ED4F88B81D9A4629B75299&lt;/repollguid&gt;&#10;            &lt;sourceid&gt;5B60B0A3B1624586840D69409A70DE10&lt;/sourceid&gt;&#10;            &lt;questiontext&gt;ftp allows both the uploading and downloading of files to a remote computer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truefalse&gt;True&lt;/truefalse&gt;&#10;            &lt;answers&gt;&#10;                &lt;answer&gt;&#10;                    &lt;guid&gt;F8667314D2704A0A929AD43426F30572&lt;/guid&gt;&#10;                    &lt;answertext&gt;True&lt;/answertext&gt;&#10;                    &lt;valuetype&gt;1&lt;/valuetype&gt;&#10;                &lt;/answer&gt;&#10;                &lt;answer&gt;&#10;                    &lt;guid&gt;168CA84FD39640D587894AB448F5FD7C&lt;/guid&gt;&#10;                    &lt;answertext&gt;Fals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ftp allows both the uploading and downloading of files to a remote computer[;crlf;]25[;]25[;]25[;]False[;]25[;][;crlf;]1[;]1[;]0[;]0[;crlf;]25[;]1[;]True1[;]True[;][;crlf;]0[;]-1[;]False2[;]False[;]"/>
  <p:tag name="HASRESULTS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CORRECTINCORREC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1338</TotalTime>
  <Words>2232</Words>
  <Application>Microsoft Office PowerPoint</Application>
  <PresentationFormat>On-screen Show (4:3)</PresentationFormat>
  <Paragraphs>402</Paragraphs>
  <Slides>46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Courier New</vt:lpstr>
      <vt:lpstr>Times New Roman</vt:lpstr>
      <vt:lpstr>Verdana</vt:lpstr>
      <vt:lpstr>Wingdings</vt:lpstr>
      <vt:lpstr>Eclipse</vt:lpstr>
      <vt:lpstr>Microsoft Graph Chart</vt:lpstr>
      <vt:lpstr>PowerPoint Presentation</vt:lpstr>
      <vt:lpstr>Remote Access</vt:lpstr>
      <vt:lpstr>Telnet</vt:lpstr>
      <vt:lpstr>TELNET</vt:lpstr>
      <vt:lpstr>TELNET</vt:lpstr>
      <vt:lpstr>Protocol details</vt:lpstr>
      <vt:lpstr>Protocol details</vt:lpstr>
      <vt:lpstr>Security</vt:lpstr>
      <vt:lpstr>Security</vt:lpstr>
      <vt:lpstr>Security</vt:lpstr>
      <vt:lpstr>Security</vt:lpstr>
      <vt:lpstr>Security</vt:lpstr>
      <vt:lpstr>Security</vt:lpstr>
      <vt:lpstr>Security</vt:lpstr>
      <vt:lpstr>Current status</vt:lpstr>
      <vt:lpstr>Current status</vt:lpstr>
      <vt:lpstr>Current status</vt:lpstr>
      <vt:lpstr>Current TELNET status</vt:lpstr>
      <vt:lpstr>Current status</vt:lpstr>
      <vt:lpstr>rsh</vt:lpstr>
      <vt:lpstr>Remote Shell</vt:lpstr>
      <vt:lpstr>Remote Shell</vt:lpstr>
      <vt:lpstr>Remote Shell</vt:lpstr>
      <vt:lpstr>rlogin</vt:lpstr>
      <vt:lpstr>rlogin </vt:lpstr>
      <vt:lpstr>rlogin </vt:lpstr>
      <vt:lpstr>rlogin </vt:lpstr>
      <vt:lpstr>rlogin </vt:lpstr>
      <vt:lpstr>rlogin </vt:lpstr>
      <vt:lpstr>Resume 3/20</vt:lpstr>
      <vt:lpstr>rcp</vt:lpstr>
      <vt:lpstr>rcp</vt:lpstr>
      <vt:lpstr>ftp</vt:lpstr>
      <vt:lpstr>ftp</vt:lpstr>
      <vt:lpstr>Typical use</vt:lpstr>
      <vt:lpstr>FTP Options</vt:lpstr>
      <vt:lpstr>Commonly Used FTP Commands</vt:lpstr>
      <vt:lpstr>Commonly Used Commands</vt:lpstr>
      <vt:lpstr>Commonly Used FTP Commands</vt:lpstr>
      <vt:lpstr>Commonly Used Commands</vt:lpstr>
      <vt:lpstr>Commonly Used Commands</vt:lpstr>
      <vt:lpstr>Commonly Used FTP Commands</vt:lpstr>
      <vt:lpstr>Commonly Used FTP Commands</vt:lpstr>
      <vt:lpstr>Telnet should never be use because it is unsafe:</vt:lpstr>
      <vt:lpstr>ftp allows both the uploading and downloading of files to a remote computer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84</cp:revision>
  <cp:lastPrinted>1601-01-01T00:00:00Z</cp:lastPrinted>
  <dcterms:created xsi:type="dcterms:W3CDTF">1601-01-01T00:00:00Z</dcterms:created>
  <dcterms:modified xsi:type="dcterms:W3CDTF">2017-03-20T16:02:38Z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