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handoutMasterIdLst>
    <p:handoutMasterId r:id="rId81"/>
  </p:handoutMasterIdLst>
  <p:sldIdLst>
    <p:sldId id="256" r:id="rId2"/>
    <p:sldId id="285" r:id="rId3"/>
    <p:sldId id="286" r:id="rId4"/>
    <p:sldId id="331" r:id="rId5"/>
    <p:sldId id="287" r:id="rId6"/>
    <p:sldId id="288" r:id="rId7"/>
    <p:sldId id="289" r:id="rId8"/>
    <p:sldId id="290" r:id="rId9"/>
    <p:sldId id="313" r:id="rId10"/>
    <p:sldId id="291" r:id="rId11"/>
    <p:sldId id="292" r:id="rId12"/>
    <p:sldId id="293" r:id="rId13"/>
    <p:sldId id="294" r:id="rId14"/>
    <p:sldId id="295" r:id="rId15"/>
    <p:sldId id="257" r:id="rId16"/>
    <p:sldId id="259" r:id="rId17"/>
    <p:sldId id="260" r:id="rId18"/>
    <p:sldId id="261" r:id="rId19"/>
    <p:sldId id="278" r:id="rId20"/>
    <p:sldId id="279" r:id="rId21"/>
    <p:sldId id="282" r:id="rId22"/>
    <p:sldId id="280" r:id="rId23"/>
    <p:sldId id="314" r:id="rId24"/>
    <p:sldId id="315" r:id="rId25"/>
    <p:sldId id="281" r:id="rId26"/>
    <p:sldId id="336" r:id="rId27"/>
    <p:sldId id="337" r:id="rId28"/>
    <p:sldId id="262" r:id="rId29"/>
    <p:sldId id="263" r:id="rId30"/>
    <p:sldId id="316" r:id="rId31"/>
    <p:sldId id="264" r:id="rId32"/>
    <p:sldId id="265" r:id="rId33"/>
    <p:sldId id="333" r:id="rId34"/>
    <p:sldId id="332" r:id="rId35"/>
    <p:sldId id="266" r:id="rId36"/>
    <p:sldId id="267" r:id="rId37"/>
    <p:sldId id="311" r:id="rId38"/>
    <p:sldId id="268" r:id="rId39"/>
    <p:sldId id="318" r:id="rId40"/>
    <p:sldId id="317" r:id="rId41"/>
    <p:sldId id="258" r:id="rId42"/>
    <p:sldId id="269" r:id="rId43"/>
    <p:sldId id="270" r:id="rId44"/>
    <p:sldId id="271" r:id="rId45"/>
    <p:sldId id="319" r:id="rId46"/>
    <p:sldId id="320" r:id="rId47"/>
    <p:sldId id="321" r:id="rId48"/>
    <p:sldId id="322" r:id="rId49"/>
    <p:sldId id="323" r:id="rId50"/>
    <p:sldId id="324" r:id="rId51"/>
    <p:sldId id="272" r:id="rId52"/>
    <p:sldId id="273" r:id="rId53"/>
    <p:sldId id="274" r:id="rId54"/>
    <p:sldId id="275" r:id="rId55"/>
    <p:sldId id="276" r:id="rId56"/>
    <p:sldId id="277" r:id="rId57"/>
    <p:sldId id="296" r:id="rId58"/>
    <p:sldId id="297" r:id="rId59"/>
    <p:sldId id="325" r:id="rId60"/>
    <p:sldId id="298" r:id="rId61"/>
    <p:sldId id="299" r:id="rId62"/>
    <p:sldId id="304" r:id="rId63"/>
    <p:sldId id="305" r:id="rId64"/>
    <p:sldId id="307" r:id="rId65"/>
    <p:sldId id="306" r:id="rId66"/>
    <p:sldId id="335" r:id="rId67"/>
    <p:sldId id="300" r:id="rId68"/>
    <p:sldId id="301" r:id="rId69"/>
    <p:sldId id="312" r:id="rId70"/>
    <p:sldId id="308" r:id="rId71"/>
    <p:sldId id="326" r:id="rId72"/>
    <p:sldId id="309" r:id="rId73"/>
    <p:sldId id="310" r:id="rId74"/>
    <p:sldId id="327" r:id="rId75"/>
    <p:sldId id="328" r:id="rId76"/>
    <p:sldId id="302" r:id="rId77"/>
    <p:sldId id="303" r:id="rId78"/>
    <p:sldId id="330" r:id="rId79"/>
    <p:sldId id="329" r:id="rId8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285" autoAdjust="0"/>
    <p:restoredTop sz="94687" autoAdjust="0"/>
  </p:normalViewPr>
  <p:slideViewPr>
    <p:cSldViewPr>
      <p:cViewPr varScale="1">
        <p:scale>
          <a:sx n="113" d="100"/>
          <a:sy n="113" d="100"/>
        </p:scale>
        <p:origin x="-1032"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E8A4820-63BC-4B4F-94B0-7C90CB96F79E}" type="datetimeFigureOut">
              <a:rPr lang="en-US" smtClean="0"/>
              <a:t>1/25/2014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6E9A5F7-0DF4-466D-B161-5B369793551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6656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6656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endParaRPr lang="en-US"/>
          </a:p>
        </p:txBody>
      </p:sp>
      <p:sp>
        <p:nvSpPr>
          <p:cNvPr id="9" name="Rectangle 5"/>
          <p:cNvSpPr>
            <a:spLocks noGrp="1" noChangeArrowheads="1"/>
          </p:cNvSpPr>
          <p:nvPr>
            <p:ph type="ftr" sz="quarter" idx="11"/>
          </p:nvPr>
        </p:nvSpPr>
        <p:spPr/>
        <p:txBody>
          <a:bodyPr/>
          <a:lstStyle>
            <a:lvl1pPr>
              <a:defRPr/>
            </a:lvl1pPr>
          </a:lstStyle>
          <a:p>
            <a:pPr>
              <a:defRPr/>
            </a:pPr>
            <a:endParaRPr lang="en-US"/>
          </a:p>
        </p:txBody>
      </p:sp>
      <p:sp>
        <p:nvSpPr>
          <p:cNvPr id="10" name="Rectangle 6"/>
          <p:cNvSpPr>
            <a:spLocks noGrp="1" noChangeArrowheads="1"/>
          </p:cNvSpPr>
          <p:nvPr>
            <p:ph type="sldNum" sz="quarter" idx="12"/>
          </p:nvPr>
        </p:nvSpPr>
        <p:spPr/>
        <p:txBody>
          <a:bodyPr/>
          <a:lstStyle>
            <a:lvl1pPr>
              <a:defRPr/>
            </a:lvl1pPr>
          </a:lstStyle>
          <a:p>
            <a:pPr>
              <a:defRPr/>
            </a:pPr>
            <a:fld id="{57C757A5-9D1F-436C-9C8A-23BB2F3F5FE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0C5FFB-FF6F-4CBE-AB4D-3FB866734A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406A15-0AFB-4F44-871F-39858E173E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BE8E79-8904-4B26-8F99-F13F5D7CDA2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49304F-FC46-48E4-AD96-0CE77A9D82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F8E093-DA59-40AA-B980-548C650941C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DACF690-E7ED-47C2-90BE-C819570D9F5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8215B38-93DA-49F6-97E4-857978375F6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0EF45DE-9471-4208-8B18-791187398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5315F5-6BD3-4F71-A34A-1392C41582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E9BC31-8DDD-4EA0-B9BB-CBADF53BB1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en-US"/>
          </a:p>
        </p:txBody>
      </p:sp>
      <p:sp>
        <p:nvSpPr>
          <p:cNvPr id="655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p>
        </p:txBody>
      </p:sp>
      <p:sp>
        <p:nvSpPr>
          <p:cNvPr id="6554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0CA54A19-0994-4763-A5A1-A1DED9A3C1AB}" type="slidenum">
              <a:rPr lang="en-US"/>
              <a:pPr>
                <a:defRPr/>
              </a:pPr>
              <a:t>‹#›</a:t>
            </a:fld>
            <a:endParaRPr lang="en-US"/>
          </a:p>
        </p:txBody>
      </p:sp>
      <p:sp>
        <p:nvSpPr>
          <p:cNvPr id="65543"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5544"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65545"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5546"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14"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Network_File_System_(protocol)"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en.wikipedia.org/wiki/Network_file_system"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en.wikipedia.org/wiki/Persistent_storag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en.wikipedia.org/wiki/Andrew_File_System"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en.wikipedia.org/wiki/Disk_quota"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en.wikipedia.org/wiki/Server_Message_Block"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hyperlink" Target="http://en.wikipedia.org/wiki/Network_planning_and_design"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en.wikipedia.org/wiki/File_syste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Distributed File Systems</a:t>
            </a:r>
          </a:p>
        </p:txBody>
      </p:sp>
      <p:sp>
        <p:nvSpPr>
          <p:cNvPr id="3075" name="Rectangle 3"/>
          <p:cNvSpPr>
            <a:spLocks noGrp="1" noChangeArrowheads="1"/>
          </p:cNvSpPr>
          <p:nvPr>
            <p:ph type="subTitle" idx="1"/>
          </p:nvPr>
        </p:nvSpPr>
        <p:spPr/>
        <p:txBody>
          <a:bodyPr/>
          <a:lstStyle/>
          <a:p>
            <a:pPr eaLnBrk="1" hangingPunct="1"/>
            <a:r>
              <a:rPr lang="en-US" smtClean="0"/>
              <a:t>NFS</a:t>
            </a:r>
          </a:p>
          <a:p>
            <a:pPr eaLnBrk="1" hangingPunct="1"/>
            <a:r>
              <a:rPr lang="en-US" smtClean="0"/>
              <a:t>AFS</a:t>
            </a:r>
          </a:p>
          <a:p>
            <a:pPr eaLnBrk="1" hangingPunct="1"/>
            <a:r>
              <a:rPr lang="en-US" smtClean="0"/>
              <a:t>SMB</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smtClean="0"/>
              <a:t>Concurrent file updates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smtClean="0"/>
              <a:t>Concurrent file updates</a:t>
            </a:r>
          </a:p>
        </p:txBody>
      </p:sp>
      <p:sp>
        <p:nvSpPr>
          <p:cNvPr id="15363" name="Rectangle 3"/>
          <p:cNvSpPr>
            <a:spLocks noGrp="1" noChangeArrowheads="1"/>
          </p:cNvSpPr>
          <p:nvPr>
            <p:ph type="body" idx="1"/>
          </p:nvPr>
        </p:nvSpPr>
        <p:spPr/>
        <p:txBody>
          <a:bodyPr/>
          <a:lstStyle/>
          <a:p>
            <a:pPr eaLnBrk="1" hangingPunct="1"/>
            <a:r>
              <a:rPr lang="en-US" dirty="0" smtClean="0"/>
              <a:t>DFS should allow</a:t>
            </a:r>
          </a:p>
          <a:p>
            <a:pPr lvl="1" eaLnBrk="1" hangingPunct="1"/>
            <a:r>
              <a:rPr lang="en-US" dirty="0" smtClean="0"/>
              <a:t>Multiple client processes</a:t>
            </a:r>
          </a:p>
          <a:p>
            <a:pPr lvl="2" eaLnBrk="1" hangingPunct="1"/>
            <a:r>
              <a:rPr lang="en-US" dirty="0" smtClean="0"/>
              <a:t>On multiple machines</a:t>
            </a:r>
          </a:p>
          <a:p>
            <a:pPr lvl="2" eaLnBrk="1" hangingPunct="1"/>
            <a:r>
              <a:rPr lang="en-US" dirty="0" smtClean="0"/>
              <a:t>Access and update the same files</a:t>
            </a:r>
          </a:p>
          <a:p>
            <a:pPr lvl="1" eaLnBrk="1" hangingPunct="1"/>
            <a:r>
              <a:rPr lang="en-US" dirty="0" smtClean="0"/>
              <a:t>Updates to the file from one client should not interfere with access and updates from other clients</a:t>
            </a:r>
          </a:p>
          <a:p>
            <a:pPr lvl="1" eaLnBrk="1" hangingPunct="1"/>
            <a:r>
              <a:rPr lang="en-US" dirty="0" smtClean="0"/>
              <a:t>Concurrency control or locking may be:</a:t>
            </a:r>
          </a:p>
          <a:p>
            <a:pPr lvl="2" eaLnBrk="1" hangingPunct="1"/>
            <a:r>
              <a:rPr lang="en-US" dirty="0" smtClean="0"/>
              <a:t>Built into the file system</a:t>
            </a:r>
          </a:p>
          <a:p>
            <a:pPr lvl="2" eaLnBrk="1" hangingPunct="1"/>
            <a:r>
              <a:rPr lang="en-US" dirty="0" smtClean="0"/>
              <a:t>Provided by an add-on protocol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457200" y="685800"/>
            <a:ext cx="8229600" cy="2127250"/>
          </a:xfrm>
        </p:spPr>
        <p:txBody>
          <a:bodyPr/>
          <a:lstStyle/>
          <a:p>
            <a:pPr eaLnBrk="1" hangingPunct="1"/>
            <a:r>
              <a:rPr lang="en-US" b="1" dirty="0" smtClean="0"/>
              <a:t>Distributed File </a:t>
            </a:r>
            <a:r>
              <a:rPr lang="en-US" b="1" dirty="0" smtClean="0"/>
              <a:t>Systems</a:t>
            </a:r>
          </a:p>
        </p:txBody>
      </p:sp>
      <p:sp>
        <p:nvSpPr>
          <p:cNvPr id="16387" name="Rectangle 4"/>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dirty="0" smtClean="0"/>
              <a:t>Sample </a:t>
            </a:r>
            <a:r>
              <a:rPr lang="en-US" b="1" dirty="0" smtClean="0"/>
              <a:t>File </a:t>
            </a:r>
            <a:r>
              <a:rPr lang="en-US" b="1" dirty="0" smtClean="0"/>
              <a:t>Systems</a:t>
            </a:r>
          </a:p>
        </p:txBody>
      </p:sp>
      <p:sp>
        <p:nvSpPr>
          <p:cNvPr id="17411" name="Rectangle 3"/>
          <p:cNvSpPr>
            <a:spLocks noGrp="1" noChangeArrowheads="1"/>
          </p:cNvSpPr>
          <p:nvPr>
            <p:ph type="body" idx="1"/>
          </p:nvPr>
        </p:nvSpPr>
        <p:spPr/>
        <p:txBody>
          <a:bodyPr/>
          <a:lstStyle/>
          <a:p>
            <a:pPr eaLnBrk="1" hangingPunct="1"/>
            <a:r>
              <a:rPr lang="en-US" b="1" smtClean="0"/>
              <a:t>Client-server file systems</a:t>
            </a:r>
          </a:p>
          <a:p>
            <a:pPr lvl="1" eaLnBrk="1" hangingPunct="1"/>
            <a:r>
              <a:rPr lang="en-US" smtClean="0"/>
              <a:t>9P </a:t>
            </a:r>
          </a:p>
          <a:p>
            <a:pPr lvl="1" eaLnBrk="1" hangingPunct="1"/>
            <a:r>
              <a:rPr lang="en-US" smtClean="0"/>
              <a:t>Amazon S3 </a:t>
            </a:r>
          </a:p>
          <a:p>
            <a:pPr lvl="1" eaLnBrk="1" hangingPunct="1"/>
            <a:r>
              <a:rPr lang="en-US" smtClean="0"/>
              <a:t>Coda </a:t>
            </a:r>
          </a:p>
          <a:p>
            <a:pPr lvl="1" eaLnBrk="1" hangingPunct="1"/>
            <a:r>
              <a:rPr lang="en-US" smtClean="0"/>
              <a:t>Secure File System (SFS) </a:t>
            </a:r>
          </a:p>
          <a:p>
            <a:pPr lvl="1" eaLnBrk="1" hangingPunct="1"/>
            <a:r>
              <a:rPr lang="en-US" smtClean="0"/>
              <a:t>Self-certifying File System (SFS)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dirty="0" smtClean="0"/>
              <a:t>Sample </a:t>
            </a:r>
            <a:r>
              <a:rPr lang="en-US" b="1" dirty="0" smtClean="0"/>
              <a:t>File </a:t>
            </a:r>
            <a:r>
              <a:rPr lang="en-US" b="1" dirty="0" smtClean="0"/>
              <a:t>Systems</a:t>
            </a:r>
          </a:p>
        </p:txBody>
      </p:sp>
      <p:sp>
        <p:nvSpPr>
          <p:cNvPr id="18435" name="Rectangle 3"/>
          <p:cNvSpPr>
            <a:spLocks noGrp="1" noChangeArrowheads="1"/>
          </p:cNvSpPr>
          <p:nvPr>
            <p:ph type="body" idx="1"/>
          </p:nvPr>
        </p:nvSpPr>
        <p:spPr>
          <a:xfrm>
            <a:off x="457200" y="1600200"/>
            <a:ext cx="8686800" cy="5257800"/>
          </a:xfrm>
        </p:spPr>
        <p:txBody>
          <a:bodyPr>
            <a:normAutofit lnSpcReduction="10000"/>
          </a:bodyPr>
          <a:lstStyle/>
          <a:p>
            <a:pPr eaLnBrk="1" hangingPunct="1">
              <a:lnSpc>
                <a:spcPct val="80000"/>
              </a:lnSpc>
            </a:pPr>
            <a:r>
              <a:rPr lang="en-US" sz="2000" b="1" dirty="0" smtClean="0"/>
              <a:t>Distributed file systems</a:t>
            </a:r>
          </a:p>
          <a:p>
            <a:pPr lvl="1" eaLnBrk="1" hangingPunct="1">
              <a:lnSpc>
                <a:spcPct val="80000"/>
              </a:lnSpc>
            </a:pPr>
            <a:r>
              <a:rPr lang="en-US" sz="1800" dirty="0" smtClean="0"/>
              <a:t>Andrew File System (AFS), </a:t>
            </a:r>
            <a:r>
              <a:rPr lang="en-US" sz="1800" dirty="0" err="1" smtClean="0"/>
              <a:t>OpenAFS</a:t>
            </a:r>
            <a:r>
              <a:rPr lang="en-US" sz="1800" dirty="0" smtClean="0"/>
              <a:t> </a:t>
            </a:r>
          </a:p>
          <a:p>
            <a:pPr lvl="1" eaLnBrk="1" hangingPunct="1">
              <a:lnSpc>
                <a:spcPct val="80000"/>
              </a:lnSpc>
            </a:pPr>
            <a:r>
              <a:rPr lang="en-US" sz="1800" dirty="0" smtClean="0"/>
              <a:t>DCE Distributed File System</a:t>
            </a:r>
          </a:p>
          <a:p>
            <a:pPr lvl="2" eaLnBrk="1" hangingPunct="1">
              <a:lnSpc>
                <a:spcPct val="80000"/>
              </a:lnSpc>
            </a:pPr>
            <a:r>
              <a:rPr lang="en-US" sz="1600" dirty="0" smtClean="0"/>
              <a:t>Remote file access protocol used with the Distributed Computing Environment</a:t>
            </a:r>
          </a:p>
          <a:p>
            <a:pPr lvl="1" eaLnBrk="1" hangingPunct="1">
              <a:lnSpc>
                <a:spcPct val="80000"/>
              </a:lnSpc>
            </a:pPr>
            <a:r>
              <a:rPr lang="en-US" sz="1800" dirty="0" smtClean="0"/>
              <a:t>Google File System</a:t>
            </a:r>
          </a:p>
          <a:p>
            <a:pPr lvl="2" eaLnBrk="1" hangingPunct="1">
              <a:lnSpc>
                <a:spcPct val="80000"/>
              </a:lnSpc>
            </a:pPr>
            <a:r>
              <a:rPr lang="en-US" sz="1600" dirty="0" smtClean="0"/>
              <a:t>File system that is optimized for Google's core storage needs</a:t>
            </a:r>
          </a:p>
          <a:p>
            <a:pPr lvl="1" eaLnBrk="1" hangingPunct="1">
              <a:lnSpc>
                <a:spcPct val="80000"/>
              </a:lnSpc>
            </a:pPr>
            <a:r>
              <a:rPr lang="en-US" sz="1800" dirty="0" err="1" smtClean="0"/>
              <a:t>Hadoop</a:t>
            </a:r>
            <a:endParaRPr lang="en-US" sz="1800" dirty="0" smtClean="0"/>
          </a:p>
          <a:p>
            <a:pPr lvl="2" eaLnBrk="1" hangingPunct="1">
              <a:lnSpc>
                <a:spcPct val="80000"/>
              </a:lnSpc>
            </a:pPr>
            <a:r>
              <a:rPr lang="en-US" sz="1600" dirty="0" smtClean="0"/>
              <a:t>Java software framework that supports distributed applications running on large clusters of commodity computers</a:t>
            </a:r>
          </a:p>
          <a:p>
            <a:pPr lvl="1" eaLnBrk="1" hangingPunct="1">
              <a:lnSpc>
                <a:spcPct val="80000"/>
              </a:lnSpc>
            </a:pPr>
            <a:r>
              <a:rPr lang="en-US" sz="1800" dirty="0" err="1" smtClean="0"/>
              <a:t>Kosmos</a:t>
            </a:r>
            <a:r>
              <a:rPr lang="en-US" sz="1800" dirty="0" smtClean="0"/>
              <a:t> FS</a:t>
            </a:r>
          </a:p>
          <a:p>
            <a:pPr lvl="2" eaLnBrk="1" hangingPunct="1">
              <a:lnSpc>
                <a:spcPct val="80000"/>
              </a:lnSpc>
            </a:pPr>
            <a:r>
              <a:rPr lang="en-US" sz="1600" dirty="0" smtClean="0"/>
              <a:t>High performance distributed file system. It is also integrated with </a:t>
            </a:r>
            <a:r>
              <a:rPr lang="en-US" sz="1600" dirty="0" err="1" smtClean="0"/>
              <a:t>hadoop</a:t>
            </a:r>
            <a:r>
              <a:rPr lang="en-US" sz="1600" dirty="0" smtClean="0"/>
              <a:t>. </a:t>
            </a:r>
          </a:p>
          <a:p>
            <a:pPr lvl="1" eaLnBrk="1" hangingPunct="1">
              <a:lnSpc>
                <a:spcPct val="80000"/>
              </a:lnSpc>
            </a:pPr>
            <a:r>
              <a:rPr lang="en-US" sz="1800" dirty="0" err="1" smtClean="0"/>
              <a:t>Lustre</a:t>
            </a:r>
            <a:endParaRPr lang="en-US" sz="1800" dirty="0" smtClean="0"/>
          </a:p>
          <a:p>
            <a:pPr lvl="2" eaLnBrk="1" hangingPunct="1">
              <a:lnSpc>
                <a:spcPct val="80000"/>
              </a:lnSpc>
            </a:pPr>
            <a:r>
              <a:rPr lang="en-US" sz="1600" dirty="0" smtClean="0"/>
              <a:t>Distributed file system for large scale cluster computing</a:t>
            </a:r>
          </a:p>
          <a:p>
            <a:pPr lvl="1" eaLnBrk="1" hangingPunct="1">
              <a:lnSpc>
                <a:spcPct val="80000"/>
              </a:lnSpc>
            </a:pPr>
            <a:r>
              <a:rPr lang="en-US" sz="1800" dirty="0" smtClean="0"/>
              <a:t>Microsoft Distributed File System</a:t>
            </a:r>
          </a:p>
          <a:p>
            <a:pPr lvl="2" eaLnBrk="1" hangingPunct="1">
              <a:lnSpc>
                <a:spcPct val="80000"/>
              </a:lnSpc>
            </a:pPr>
            <a:r>
              <a:rPr lang="en-US" sz="1600" dirty="0" smtClean="0"/>
              <a:t>Set of client and server services for organizing many distributed SMB file shares into a distributed file system</a:t>
            </a:r>
          </a:p>
          <a:p>
            <a:pPr lvl="1" eaLnBrk="1" hangingPunct="1">
              <a:lnSpc>
                <a:spcPct val="80000"/>
              </a:lnSpc>
            </a:pPr>
            <a:r>
              <a:rPr lang="en-US" sz="1800" dirty="0" err="1" smtClean="0"/>
              <a:t>GlusterFS</a:t>
            </a:r>
            <a:endParaRPr lang="en-US" sz="1800" dirty="0" smtClean="0"/>
          </a:p>
          <a:p>
            <a:pPr lvl="2" eaLnBrk="1" hangingPunct="1">
              <a:lnSpc>
                <a:spcPct val="80000"/>
              </a:lnSpc>
            </a:pPr>
            <a:r>
              <a:rPr lang="en-US" sz="1600" dirty="0" smtClean="0"/>
              <a:t>Platform for developing clustering applications</a:t>
            </a:r>
          </a:p>
          <a:p>
            <a:pPr lvl="1" eaLnBrk="1" hangingPunct="1">
              <a:lnSpc>
                <a:spcPct val="80000"/>
              </a:lnSpc>
            </a:pPr>
            <a:r>
              <a:rPr lang="en-US" sz="1800" dirty="0" smtClean="0"/>
              <a:t>Parallel Virtual File System</a:t>
            </a:r>
          </a:p>
          <a:p>
            <a:pPr lvl="2" eaLnBrk="1" hangingPunct="1">
              <a:lnSpc>
                <a:spcPct val="80000"/>
              </a:lnSpc>
            </a:pPr>
            <a:r>
              <a:rPr lang="en-US" sz="1600" dirty="0" smtClean="0"/>
              <a:t>Parallel file system that focuses on high performance access to large data sets</a:t>
            </a:r>
          </a:p>
          <a:p>
            <a:pPr eaLnBrk="1" hangingPunct="1">
              <a:lnSpc>
                <a:spcPct val="80000"/>
              </a:lnSpc>
              <a:buFont typeface="Wingdings" pitchFamily="2" charset="2"/>
              <a:buNone/>
            </a:pPr>
            <a:endParaRPr 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smtClean="0"/>
              <a:t>NFS Protocol</a:t>
            </a:r>
          </a:p>
        </p:txBody>
      </p:sp>
      <p:sp>
        <p:nvSpPr>
          <p:cNvPr id="19459" name="Rectangle 5"/>
          <p:cNvSpPr>
            <a:spLocks noGrp="1" noChangeArrowheads="1"/>
          </p:cNvSpPr>
          <p:nvPr>
            <p:ph type="body" idx="1"/>
          </p:nvPr>
        </p:nvSpPr>
        <p:spPr/>
        <p:txBody>
          <a:bodyPr/>
          <a:lstStyle/>
          <a:p>
            <a:pPr eaLnBrk="1" hangingPunct="1"/>
            <a:r>
              <a:rPr lang="en-US" sz="1900" smtClean="0">
                <a:hlinkClick r:id="rId2"/>
              </a:rPr>
              <a:t>http://en.wikipedia.org/wiki/Network_File_System_%28protocol%29</a:t>
            </a:r>
            <a:endParaRPr lang="en-US" sz="1900" smtClean="0"/>
          </a:p>
          <a:p>
            <a:pPr eaLnBrk="1" hangingPunct="1"/>
            <a:endParaRPr lang="en-US" sz="19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b="1" smtClean="0"/>
              <a:t>Network File System</a:t>
            </a:r>
            <a:r>
              <a:rPr lang="en-US" sz="4000" smtClean="0"/>
              <a:t> </a:t>
            </a:r>
            <a:r>
              <a:rPr lang="en-US" sz="4000" b="1" smtClean="0"/>
              <a:t>Protocol</a:t>
            </a:r>
            <a:endParaRPr lang="en-US" sz="4000" smtClean="0"/>
          </a:p>
        </p:txBody>
      </p:sp>
      <p:sp>
        <p:nvSpPr>
          <p:cNvPr id="20483" name="Rectangle 3"/>
          <p:cNvSpPr>
            <a:spLocks noGrp="1" noChangeArrowheads="1"/>
          </p:cNvSpPr>
          <p:nvPr>
            <p:ph type="body" idx="1"/>
          </p:nvPr>
        </p:nvSpPr>
        <p:spPr/>
        <p:txBody>
          <a:bodyPr/>
          <a:lstStyle/>
          <a:p>
            <a:pPr eaLnBrk="1" hangingPunct="1"/>
            <a:r>
              <a:rPr lang="en-US" sz="2400" dirty="0" smtClean="0"/>
              <a:t>Network file system protocol:</a:t>
            </a:r>
          </a:p>
          <a:p>
            <a:pPr lvl="1" eaLnBrk="1" hangingPunct="1"/>
            <a:r>
              <a:rPr lang="en-US" sz="2000" dirty="0" smtClean="0"/>
              <a:t>Allows a user on a client computer to access files over a network </a:t>
            </a:r>
          </a:p>
          <a:p>
            <a:pPr lvl="2" eaLnBrk="1" hangingPunct="1"/>
            <a:r>
              <a:rPr lang="en-US" sz="1800" dirty="0" smtClean="0"/>
              <a:t>As if the network devices were attached to its local disks</a:t>
            </a:r>
          </a:p>
          <a:p>
            <a:pPr lvl="1" eaLnBrk="1" hangingPunct="1"/>
            <a:r>
              <a:rPr lang="en-US" sz="2000" dirty="0" smtClean="0"/>
              <a:t>Originally developed by Sun Microsystems in 1984</a:t>
            </a:r>
          </a:p>
          <a:p>
            <a:pPr eaLnBrk="1" hangingPunct="1"/>
            <a:r>
              <a:rPr lang="en-US" sz="2400" dirty="0" smtClean="0"/>
              <a:t>NFS builds on Open Network Computing Remote Procedure Call system</a:t>
            </a:r>
          </a:p>
          <a:p>
            <a:pPr lvl="1" eaLnBrk="1" hangingPunct="1"/>
            <a:r>
              <a:rPr lang="en-US" sz="2000" dirty="0" smtClean="0"/>
              <a:t>ONC RPC</a:t>
            </a:r>
          </a:p>
          <a:p>
            <a:pPr eaLnBrk="1" hangingPunct="1"/>
            <a:r>
              <a:rPr lang="en-US" sz="2400" dirty="0" smtClean="0"/>
              <a:t>Network File System protocol specified in:</a:t>
            </a:r>
          </a:p>
          <a:p>
            <a:pPr lvl="1" eaLnBrk="1" hangingPunct="1"/>
            <a:r>
              <a:rPr lang="en-US" sz="2000" dirty="0" smtClean="0"/>
              <a:t>RFC 1094</a:t>
            </a:r>
          </a:p>
          <a:p>
            <a:pPr lvl="1" eaLnBrk="1" hangingPunct="1"/>
            <a:r>
              <a:rPr lang="en-US" sz="2000" dirty="0" smtClean="0"/>
              <a:t>RFC 1813</a:t>
            </a:r>
          </a:p>
          <a:p>
            <a:pPr lvl="1" eaLnBrk="1" hangingPunct="1"/>
            <a:r>
              <a:rPr lang="en-US" sz="2000" dirty="0" smtClean="0"/>
              <a:t>RFC 3530 (which obsoletes RFC 3010)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b="1" smtClean="0"/>
              <a:t>Versions and variations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smtClean="0"/>
              <a:t>Versions and variations</a:t>
            </a:r>
          </a:p>
        </p:txBody>
      </p:sp>
      <p:sp>
        <p:nvSpPr>
          <p:cNvPr id="22531" name="Rectangle 3"/>
          <p:cNvSpPr>
            <a:spLocks noGrp="1" noChangeArrowheads="1"/>
          </p:cNvSpPr>
          <p:nvPr>
            <p:ph type="body" idx="1"/>
          </p:nvPr>
        </p:nvSpPr>
        <p:spPr/>
        <p:txBody>
          <a:bodyPr/>
          <a:lstStyle/>
          <a:p>
            <a:pPr eaLnBrk="1" hangingPunct="1"/>
            <a:r>
              <a:rPr lang="en-US" dirty="0" smtClean="0"/>
              <a:t>Version 1</a:t>
            </a:r>
          </a:p>
          <a:p>
            <a:pPr lvl="1" eaLnBrk="1" hangingPunct="1"/>
            <a:r>
              <a:rPr lang="en-US" dirty="0" smtClean="0"/>
              <a:t>Used only for Sun in-house experimental purposes</a:t>
            </a:r>
          </a:p>
          <a:p>
            <a:pPr lvl="1" eaLnBrk="1" hangingPunct="1"/>
            <a:r>
              <a:rPr lang="en-US" dirty="0" smtClean="0"/>
              <a:t>Not released to public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smtClean="0"/>
              <a:t>Versions and variations</a:t>
            </a:r>
          </a:p>
        </p:txBody>
      </p:sp>
      <p:sp>
        <p:nvSpPr>
          <p:cNvPr id="23555" name="Rectangle 3"/>
          <p:cNvSpPr>
            <a:spLocks noGrp="1" noChangeArrowheads="1"/>
          </p:cNvSpPr>
          <p:nvPr>
            <p:ph type="body" idx="1"/>
          </p:nvPr>
        </p:nvSpPr>
        <p:spPr/>
        <p:txBody>
          <a:bodyPr/>
          <a:lstStyle/>
          <a:p>
            <a:pPr eaLnBrk="1" hangingPunct="1"/>
            <a:r>
              <a:rPr lang="en-US" dirty="0" smtClean="0"/>
              <a:t>Version 2</a:t>
            </a:r>
          </a:p>
          <a:p>
            <a:pPr lvl="1" eaLnBrk="1" hangingPunct="1"/>
            <a:r>
              <a:rPr lang="en-US" dirty="0" smtClean="0"/>
              <a:t>Originally operated entirely over UDP</a:t>
            </a:r>
          </a:p>
          <a:p>
            <a:pPr lvl="1" eaLnBrk="1" hangingPunct="1"/>
            <a:r>
              <a:rPr lang="en-US" dirty="0" smtClean="0"/>
              <a:t>Defined in RFC 1094</a:t>
            </a:r>
          </a:p>
          <a:p>
            <a:pPr lvl="2" eaLnBrk="1" hangingPunct="1"/>
            <a:r>
              <a:rPr lang="en-US" dirty="0" smtClean="0"/>
              <a:t>March 1989</a:t>
            </a:r>
          </a:p>
          <a:p>
            <a:pPr lvl="1" eaLnBrk="1" hangingPunct="1"/>
            <a:r>
              <a:rPr lang="en-US" dirty="0" smtClean="0"/>
              <a:t>Designers meant to keep the protocol stateless</a:t>
            </a:r>
          </a:p>
          <a:p>
            <a:pPr lvl="2" eaLnBrk="1" hangingPunct="1"/>
            <a:r>
              <a:rPr lang="en-US" dirty="0" smtClean="0"/>
              <a:t>Locking (for example) implemented outside of the core protocol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t>Distribution</a:t>
            </a:r>
            <a:br>
              <a:rPr lang="en-US" b="1" smtClean="0"/>
            </a:br>
            <a:endParaRPr lang="en-US" b="1" smtClean="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t>Versions and variations</a:t>
            </a:r>
          </a:p>
        </p:txBody>
      </p:sp>
      <p:sp>
        <p:nvSpPr>
          <p:cNvPr id="24579" name="Rectangle 3"/>
          <p:cNvSpPr>
            <a:spLocks noGrp="1" noChangeArrowheads="1"/>
          </p:cNvSpPr>
          <p:nvPr>
            <p:ph type="body" idx="1"/>
          </p:nvPr>
        </p:nvSpPr>
        <p:spPr/>
        <p:txBody>
          <a:bodyPr/>
          <a:lstStyle/>
          <a:p>
            <a:pPr eaLnBrk="1" hangingPunct="1"/>
            <a:r>
              <a:rPr lang="en-US" dirty="0" smtClean="0"/>
              <a:t>Version 3 (RFC 1813, June 1995) added:</a:t>
            </a:r>
          </a:p>
          <a:p>
            <a:pPr lvl="1" eaLnBrk="1" hangingPunct="1"/>
            <a:r>
              <a:rPr lang="en-US" dirty="0" smtClean="0"/>
              <a:t>Support for 64-bit file sizes and offsets</a:t>
            </a:r>
          </a:p>
          <a:p>
            <a:pPr lvl="2" eaLnBrk="1" hangingPunct="1"/>
            <a:r>
              <a:rPr lang="en-US" dirty="0" smtClean="0"/>
              <a:t>Handle files larger than 4 gigabytes (GB) </a:t>
            </a:r>
          </a:p>
          <a:p>
            <a:pPr lvl="1" eaLnBrk="1" hangingPunct="1"/>
            <a:r>
              <a:rPr lang="en-US" dirty="0" smtClean="0"/>
              <a:t>Support for asynchronous writes on the server</a:t>
            </a:r>
          </a:p>
          <a:p>
            <a:pPr lvl="2" eaLnBrk="1" hangingPunct="1"/>
            <a:r>
              <a:rPr lang="en-US" dirty="0" smtClean="0"/>
              <a:t>Improve write performance</a:t>
            </a:r>
          </a:p>
          <a:p>
            <a:pPr lvl="1" eaLnBrk="1" hangingPunct="1"/>
            <a:r>
              <a:rPr lang="en-US" dirty="0" smtClean="0"/>
              <a:t>Additional file attributes in many replies</a:t>
            </a:r>
          </a:p>
          <a:p>
            <a:pPr lvl="2" eaLnBrk="1" hangingPunct="1"/>
            <a:r>
              <a:rPr lang="en-US" dirty="0" smtClean="0"/>
              <a:t>Avoid the need to re-fetch them</a:t>
            </a:r>
          </a:p>
          <a:p>
            <a:pPr lvl="1" eaLnBrk="1" hangingPunct="1"/>
            <a:r>
              <a:rPr lang="en-US" dirty="0" smtClean="0"/>
              <a:t>READDIRPLUS operation</a:t>
            </a:r>
          </a:p>
          <a:p>
            <a:pPr lvl="2" eaLnBrk="1" hangingPunct="1"/>
            <a:r>
              <a:rPr lang="en-US" dirty="0" smtClean="0"/>
              <a:t>Get file handles and attributes</a:t>
            </a:r>
          </a:p>
          <a:p>
            <a:pPr lvl="2" eaLnBrk="1" hangingPunct="1"/>
            <a:r>
              <a:rPr lang="en-US" dirty="0" smtClean="0"/>
              <a:t>Along with file names when scanning a directory</a:t>
            </a:r>
          </a:p>
          <a:p>
            <a:pPr lvl="1" eaLnBrk="1" hangingPunct="1"/>
            <a:r>
              <a:rPr lang="en-US" dirty="0" smtClean="0"/>
              <a:t>Assorted other improvements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b="1" smtClean="0"/>
              <a:t>Versions and variations</a:t>
            </a:r>
          </a:p>
        </p:txBody>
      </p:sp>
      <p:sp>
        <p:nvSpPr>
          <p:cNvPr id="25603" name="Rectangle 3"/>
          <p:cNvSpPr>
            <a:spLocks noGrp="1" noChangeArrowheads="1"/>
          </p:cNvSpPr>
          <p:nvPr>
            <p:ph type="body" idx="1"/>
          </p:nvPr>
        </p:nvSpPr>
        <p:spPr>
          <a:xfrm>
            <a:off x="457200" y="1600200"/>
            <a:ext cx="8229600" cy="4724400"/>
          </a:xfrm>
        </p:spPr>
        <p:txBody>
          <a:bodyPr/>
          <a:lstStyle/>
          <a:p>
            <a:pPr eaLnBrk="1" hangingPunct="1"/>
            <a:r>
              <a:rPr lang="en-US" smtClean="0"/>
              <a:t>At the introduction of Version 3</a:t>
            </a:r>
          </a:p>
          <a:p>
            <a:pPr lvl="1" eaLnBrk="1" hangingPunct="1"/>
            <a:r>
              <a:rPr lang="en-US" smtClean="0"/>
              <a:t>Vendor support for TCP as a transport-layer protocol began increasing</a:t>
            </a:r>
          </a:p>
          <a:p>
            <a:pPr lvl="1" eaLnBrk="1" hangingPunct="1"/>
            <a:r>
              <a:rPr lang="en-US" smtClean="0"/>
              <a:t>Several vendors had already added support for NFS Version 2 with TCP as a transport</a:t>
            </a:r>
          </a:p>
          <a:p>
            <a:pPr lvl="2" eaLnBrk="1" hangingPunct="1"/>
            <a:r>
              <a:rPr lang="en-US" smtClean="0"/>
              <a:t>Sun Microsystems added support for TCP as a transport for NFS at the same time it added support for Version 3</a:t>
            </a:r>
          </a:p>
          <a:p>
            <a:pPr lvl="1" eaLnBrk="1" hangingPunct="1"/>
            <a:r>
              <a:rPr lang="en-US" smtClean="0"/>
              <a:t>Using TCP as a transport made using NFS over a WAN more feasible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smtClean="0"/>
              <a:t>Versions and variations</a:t>
            </a:r>
          </a:p>
        </p:txBody>
      </p:sp>
      <p:sp>
        <p:nvSpPr>
          <p:cNvPr id="26627" name="Rectangle 3"/>
          <p:cNvSpPr>
            <a:spLocks noGrp="1" noChangeArrowheads="1"/>
          </p:cNvSpPr>
          <p:nvPr>
            <p:ph type="body" idx="1"/>
          </p:nvPr>
        </p:nvSpPr>
        <p:spPr/>
        <p:txBody>
          <a:bodyPr/>
          <a:lstStyle/>
          <a:p>
            <a:pPr eaLnBrk="1" hangingPunct="1"/>
            <a:r>
              <a:rPr lang="en-US" dirty="0" smtClean="0"/>
              <a:t>Version 4 </a:t>
            </a:r>
          </a:p>
          <a:p>
            <a:pPr lvl="1" eaLnBrk="1" hangingPunct="1"/>
            <a:r>
              <a:rPr lang="en-US" dirty="0" smtClean="0"/>
              <a:t>First version developed with the IETF</a:t>
            </a:r>
          </a:p>
          <a:p>
            <a:pPr lvl="1" eaLnBrk="1" hangingPunct="1"/>
            <a:r>
              <a:rPr lang="en-US" dirty="0" smtClean="0"/>
              <a:t>After Sun Microsystems handed over the development of the NFS protocols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smtClean="0"/>
              <a:t>Versions and variations</a:t>
            </a:r>
          </a:p>
        </p:txBody>
      </p:sp>
      <p:sp>
        <p:nvSpPr>
          <p:cNvPr id="27651" name="Rectangle 3"/>
          <p:cNvSpPr>
            <a:spLocks noGrp="1" noChangeArrowheads="1"/>
          </p:cNvSpPr>
          <p:nvPr>
            <p:ph type="body" idx="1"/>
          </p:nvPr>
        </p:nvSpPr>
        <p:spPr/>
        <p:txBody>
          <a:bodyPr/>
          <a:lstStyle/>
          <a:p>
            <a:pPr eaLnBrk="1" hangingPunct="1"/>
            <a:r>
              <a:rPr lang="en-US" smtClean="0"/>
              <a:t>Version 4 includes:</a:t>
            </a:r>
          </a:p>
          <a:p>
            <a:pPr lvl="1" eaLnBrk="1" hangingPunct="1"/>
            <a:r>
              <a:rPr lang="en-US" smtClean="0"/>
              <a:t>Performance improvements</a:t>
            </a:r>
          </a:p>
          <a:p>
            <a:pPr lvl="1" eaLnBrk="1" hangingPunct="1"/>
            <a:r>
              <a:rPr lang="en-US" smtClean="0"/>
              <a:t>Mandates strong security </a:t>
            </a:r>
          </a:p>
          <a:p>
            <a:pPr lvl="1" eaLnBrk="1" hangingPunct="1"/>
            <a:r>
              <a:rPr lang="en-US" smtClean="0"/>
              <a:t>Introduces a stateful protocol</a:t>
            </a:r>
          </a:p>
          <a:p>
            <a:pPr eaLnBrk="1" hangingPunct="1"/>
            <a:r>
              <a:rPr lang="en-US" smtClean="0"/>
              <a:t>Defined by</a:t>
            </a:r>
          </a:p>
          <a:p>
            <a:pPr lvl="1" eaLnBrk="1" hangingPunct="1"/>
            <a:r>
              <a:rPr lang="en-US" smtClean="0"/>
              <a:t>RFC 3010, December 2000</a:t>
            </a:r>
          </a:p>
          <a:p>
            <a:pPr lvl="1" eaLnBrk="1" hangingPunct="1"/>
            <a:r>
              <a:rPr lang="en-US" smtClean="0"/>
              <a:t>Revised in RFC 3530, April 2003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smtClean="0"/>
              <a:t>Versions and variations</a:t>
            </a:r>
          </a:p>
        </p:txBody>
      </p:sp>
      <p:sp>
        <p:nvSpPr>
          <p:cNvPr id="28675" name="Rectangle 3"/>
          <p:cNvSpPr>
            <a:spLocks noGrp="1" noChangeArrowheads="1"/>
          </p:cNvSpPr>
          <p:nvPr>
            <p:ph type="body" idx="1"/>
          </p:nvPr>
        </p:nvSpPr>
        <p:spPr/>
        <p:txBody>
          <a:bodyPr/>
          <a:lstStyle/>
          <a:p>
            <a:pPr eaLnBrk="1" hangingPunct="1"/>
            <a:r>
              <a:rPr lang="en-US" dirty="0" smtClean="0"/>
              <a:t>Various side-band protocols have become associated with NFS, including:</a:t>
            </a:r>
          </a:p>
          <a:p>
            <a:pPr lvl="1" eaLnBrk="1" hangingPunct="1"/>
            <a:r>
              <a:rPr lang="en-US" dirty="0" smtClean="0"/>
              <a:t>Byte-range advisory Network Lock Manager (NLM) protocol</a:t>
            </a:r>
          </a:p>
          <a:p>
            <a:pPr lvl="2" eaLnBrk="1" hangingPunct="1"/>
            <a:r>
              <a:rPr lang="en-US" dirty="0" smtClean="0"/>
              <a:t>Added to support UNIX System V file-locking APIs</a:t>
            </a:r>
          </a:p>
          <a:p>
            <a:pPr lvl="1" eaLnBrk="1" hangingPunct="1"/>
            <a:r>
              <a:rPr lang="en-US" dirty="0" smtClean="0"/>
              <a:t>Remote quota reporting (RQUOTAD) protocol</a:t>
            </a:r>
          </a:p>
          <a:p>
            <a:pPr lvl="2" eaLnBrk="1" hangingPunct="1"/>
            <a:r>
              <a:rPr lang="en-US" dirty="0" smtClean="0"/>
              <a:t>Allow NFS-users to view their data-storage quotas on NFS servers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b="1" smtClean="0"/>
              <a:t>Versions and variations</a:t>
            </a:r>
          </a:p>
        </p:txBody>
      </p:sp>
      <p:sp>
        <p:nvSpPr>
          <p:cNvPr id="29699" name="Rectangle 3"/>
          <p:cNvSpPr>
            <a:spLocks noGrp="1" noChangeArrowheads="1"/>
          </p:cNvSpPr>
          <p:nvPr>
            <p:ph type="body" idx="1"/>
          </p:nvPr>
        </p:nvSpPr>
        <p:spPr/>
        <p:txBody>
          <a:bodyPr/>
          <a:lstStyle/>
          <a:p>
            <a:pPr eaLnBrk="1" hangingPunct="1"/>
            <a:r>
              <a:rPr lang="en-US" smtClean="0"/>
              <a:t>WebNFS</a:t>
            </a:r>
          </a:p>
          <a:p>
            <a:pPr lvl="1" eaLnBrk="1" hangingPunct="1"/>
            <a:r>
              <a:rPr lang="en-US" smtClean="0"/>
              <a:t>Allows NFS to</a:t>
            </a:r>
          </a:p>
          <a:p>
            <a:pPr lvl="2" eaLnBrk="1" hangingPunct="1"/>
            <a:r>
              <a:rPr lang="en-US" smtClean="0"/>
              <a:t>Integrate more easily into Web-browsers</a:t>
            </a:r>
          </a:p>
          <a:p>
            <a:pPr lvl="2" eaLnBrk="1" hangingPunct="1"/>
            <a:r>
              <a:rPr lang="en-US" smtClean="0"/>
              <a:t>Enable operation through firewalls</a:t>
            </a:r>
          </a:p>
          <a:p>
            <a:pPr lvl="1" eaLnBrk="1" hangingPunct="1"/>
            <a:r>
              <a:rPr lang="en-US" smtClean="0"/>
              <a:t>An extension to Version 2 and Version 3</a:t>
            </a:r>
          </a:p>
          <a:p>
            <a:pPr eaLnBrk="1" hangingPunct="1"/>
            <a:r>
              <a:rPr lang="en-US" smtClean="0"/>
              <a:t>Sun Microsystems open sourced their WebNFS implementation</a:t>
            </a:r>
          </a:p>
          <a:p>
            <a:pPr lvl="1" eaLnBrk="1" hangingPunct="1"/>
            <a:r>
              <a:rPr lang="en-US" smtClean="0"/>
              <a:t>via https://yanfs.dev.java.net/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smtClean="0"/>
              <a:t>NFS General</a:t>
            </a:r>
          </a:p>
        </p:txBody>
      </p:sp>
      <p:sp>
        <p:nvSpPr>
          <p:cNvPr id="4099" name="Rectangle 5"/>
          <p:cNvSpPr>
            <a:spLocks noGrp="1" noChangeArrowheads="1"/>
          </p:cNvSpPr>
          <p:nvPr>
            <p:ph type="body" idx="1"/>
          </p:nvPr>
        </p:nvSpPr>
        <p:spPr/>
        <p:txBody>
          <a:bodyPr/>
          <a:lstStyle/>
          <a:p>
            <a:pPr eaLnBrk="1" hangingPunct="1"/>
            <a:r>
              <a:rPr lang="en-US" sz="2000" smtClean="0">
                <a:hlinkClick r:id="rId2"/>
              </a:rPr>
              <a:t>http://en.wikipedia.org/wiki/Network_file_system</a:t>
            </a:r>
            <a:endParaRPr lang="en-US" sz="2000" smtClean="0"/>
          </a:p>
          <a:p>
            <a:pPr eaLnBrk="1" hangingPunct="1"/>
            <a:endParaRPr lang="en-US" sz="20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b="1" dirty="0" smtClean="0"/>
              <a:t>Network File System</a:t>
            </a:r>
            <a:br>
              <a:rPr lang="en-US" sz="4000" b="1" dirty="0" smtClean="0"/>
            </a:br>
            <a:r>
              <a:rPr lang="en-US" sz="2400" b="1" dirty="0" smtClean="0"/>
              <a:t>(NFS)</a:t>
            </a:r>
            <a:endParaRPr lang="en-US" sz="4000" b="1" dirty="0" smtClean="0"/>
          </a:p>
        </p:txBody>
      </p:sp>
      <p:sp>
        <p:nvSpPr>
          <p:cNvPr id="5123" name="Rectangle 3"/>
          <p:cNvSpPr>
            <a:spLocks noGrp="1" noChangeArrowheads="1"/>
          </p:cNvSpPr>
          <p:nvPr>
            <p:ph type="body" idx="1"/>
          </p:nvPr>
        </p:nvSpPr>
        <p:spPr/>
        <p:txBody>
          <a:bodyPr/>
          <a:lstStyle/>
          <a:p>
            <a:pPr eaLnBrk="1" hangingPunct="1"/>
            <a:r>
              <a:rPr lang="en-US" sz="2400" dirty="0" smtClean="0"/>
              <a:t>Any computer file system that supports sharing of files and other resources as </a:t>
            </a:r>
            <a:r>
              <a:rPr lang="en-US" sz="2400" dirty="0" smtClean="0">
                <a:hlinkClick r:id="rId2" tooltip="Persistent storage"/>
              </a:rPr>
              <a:t>persistent storage</a:t>
            </a:r>
            <a:r>
              <a:rPr lang="en-US" sz="2400" dirty="0" smtClean="0"/>
              <a:t> over a computer network </a:t>
            </a:r>
          </a:p>
          <a:p>
            <a:pPr lvl="1" eaLnBrk="1" hangingPunct="1"/>
            <a:r>
              <a:rPr lang="en-US" sz="2000" dirty="0" smtClean="0"/>
              <a:t>First file servers were developed in the 1970s </a:t>
            </a:r>
          </a:p>
          <a:p>
            <a:pPr lvl="1" eaLnBrk="1" hangingPunct="1"/>
            <a:r>
              <a:rPr lang="en-US" sz="2000" dirty="0" smtClean="0"/>
              <a:t>Network File System (NFS)</a:t>
            </a:r>
          </a:p>
          <a:p>
            <a:pPr lvl="2" eaLnBrk="1" hangingPunct="1"/>
            <a:r>
              <a:rPr lang="en-US" sz="1800" dirty="0" smtClean="0"/>
              <a:t>Created at Sun Microsystems</a:t>
            </a:r>
          </a:p>
          <a:p>
            <a:pPr lvl="2" eaLnBrk="1" hangingPunct="1"/>
            <a:r>
              <a:rPr lang="en-US" sz="1800" dirty="0" smtClean="0"/>
              <a:t>1985</a:t>
            </a:r>
          </a:p>
          <a:p>
            <a:pPr lvl="2" eaLnBrk="1" hangingPunct="1"/>
            <a:r>
              <a:rPr lang="en-US" sz="1800" dirty="0" smtClean="0"/>
              <a:t>First widely used distributed file system</a:t>
            </a:r>
          </a:p>
          <a:p>
            <a:pPr eaLnBrk="1" hangingPunct="1"/>
            <a:r>
              <a:rPr lang="en-US" sz="2400" dirty="0" smtClean="0"/>
              <a:t>Other notable distributed file systems</a:t>
            </a:r>
          </a:p>
          <a:p>
            <a:pPr lvl="1" eaLnBrk="1" hangingPunct="1"/>
            <a:r>
              <a:rPr lang="en-US" sz="2000" dirty="0" smtClean="0"/>
              <a:t>Andrew File System (AFS)</a:t>
            </a:r>
          </a:p>
          <a:p>
            <a:pPr lvl="1" eaLnBrk="1" hangingPunct="1"/>
            <a:r>
              <a:rPr lang="en-US" sz="2000" dirty="0" smtClean="0"/>
              <a:t>Server Message Block SMB</a:t>
            </a:r>
          </a:p>
          <a:p>
            <a:pPr lvl="2" eaLnBrk="1" hangingPunct="1"/>
            <a:r>
              <a:rPr lang="en-US" sz="1800" dirty="0" smtClean="0"/>
              <a:t>AKA CIFS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smtClean="0"/>
              <a:t>Platforms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b="1" smtClean="0"/>
              <a:t>Platforms</a:t>
            </a:r>
          </a:p>
        </p:txBody>
      </p:sp>
      <p:sp>
        <p:nvSpPr>
          <p:cNvPr id="31747" name="Rectangle 3"/>
          <p:cNvSpPr>
            <a:spLocks noGrp="1" noChangeArrowheads="1"/>
          </p:cNvSpPr>
          <p:nvPr>
            <p:ph type="body" idx="1"/>
          </p:nvPr>
        </p:nvSpPr>
        <p:spPr>
          <a:xfrm>
            <a:off x="457200" y="1600200"/>
            <a:ext cx="8458200" cy="4724400"/>
          </a:xfrm>
        </p:spPr>
        <p:txBody>
          <a:bodyPr/>
          <a:lstStyle/>
          <a:p>
            <a:pPr eaLnBrk="1" hangingPunct="1"/>
            <a:r>
              <a:rPr lang="en-US" sz="3600" dirty="0" smtClean="0"/>
              <a:t>NFS </a:t>
            </a:r>
          </a:p>
          <a:p>
            <a:pPr lvl="1" eaLnBrk="1" hangingPunct="1"/>
            <a:r>
              <a:rPr lang="en-US" sz="3200" dirty="0" smtClean="0"/>
              <a:t>Most commonly used with UNIX</a:t>
            </a:r>
          </a:p>
          <a:p>
            <a:pPr lvl="1" eaLnBrk="1" hangingPunct="1"/>
            <a:r>
              <a:rPr lang="en-US" sz="3200" dirty="0" smtClean="0"/>
              <a:t>Other software platforms:</a:t>
            </a:r>
          </a:p>
          <a:p>
            <a:pPr lvl="2" eaLnBrk="1" hangingPunct="1"/>
            <a:r>
              <a:rPr lang="en-US" sz="2800" dirty="0" smtClean="0"/>
              <a:t>Mac OS</a:t>
            </a:r>
          </a:p>
          <a:p>
            <a:pPr lvl="2" eaLnBrk="1" hangingPunct="1"/>
            <a:r>
              <a:rPr lang="en-US" sz="2800" dirty="0" smtClean="0"/>
              <a:t>Microsoft Windows</a:t>
            </a:r>
          </a:p>
          <a:p>
            <a:pPr lvl="2" eaLnBrk="1" hangingPunct="1"/>
            <a:r>
              <a:rPr lang="en-US" sz="2800" dirty="0" smtClean="0"/>
              <a:t>Novell NetWare</a:t>
            </a:r>
          </a:p>
          <a:p>
            <a:pPr lvl="2" eaLnBrk="1" hangingPunct="1"/>
            <a:r>
              <a:rPr lang="en-US" sz="2800" dirty="0" smtClean="0"/>
              <a:t>IBM AS/400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smtClean="0"/>
              <a:t>Distribution</a:t>
            </a:r>
          </a:p>
        </p:txBody>
      </p:sp>
      <p:sp>
        <p:nvSpPr>
          <p:cNvPr id="7171" name="Rectangle 3"/>
          <p:cNvSpPr>
            <a:spLocks noGrp="1" noChangeArrowheads="1"/>
          </p:cNvSpPr>
          <p:nvPr>
            <p:ph type="body" idx="1"/>
          </p:nvPr>
        </p:nvSpPr>
        <p:spPr>
          <a:xfrm>
            <a:off x="457200" y="1600200"/>
            <a:ext cx="8382000" cy="5029200"/>
          </a:xfrm>
        </p:spPr>
        <p:txBody>
          <a:bodyPr>
            <a:normAutofit fontScale="92500"/>
          </a:bodyPr>
          <a:lstStyle/>
          <a:p>
            <a:pPr eaLnBrk="1" hangingPunct="1">
              <a:lnSpc>
                <a:spcPct val="80000"/>
              </a:lnSpc>
              <a:defRPr/>
            </a:pPr>
            <a:r>
              <a:rPr lang="en-US" sz="3200" dirty="0" smtClean="0"/>
              <a:t>Distributed File System (DFS)</a:t>
            </a:r>
          </a:p>
          <a:p>
            <a:pPr lvl="1" eaLnBrk="1" hangingPunct="1">
              <a:lnSpc>
                <a:spcPct val="80000"/>
              </a:lnSpc>
              <a:defRPr/>
            </a:pPr>
            <a:r>
              <a:rPr lang="en-US" sz="2800" dirty="0" smtClean="0"/>
              <a:t>Network file system with: </a:t>
            </a:r>
          </a:p>
          <a:p>
            <a:pPr lvl="2" eaLnBrk="1" hangingPunct="1">
              <a:lnSpc>
                <a:spcPct val="80000"/>
              </a:lnSpc>
              <a:defRPr/>
            </a:pPr>
            <a:r>
              <a:rPr lang="en-US" sz="2400" dirty="0" smtClean="0"/>
              <a:t>Clients, servers, and storage devices</a:t>
            </a:r>
          </a:p>
          <a:p>
            <a:pPr lvl="2" eaLnBrk="1" hangingPunct="1">
              <a:lnSpc>
                <a:spcPct val="80000"/>
              </a:lnSpc>
              <a:defRPr/>
            </a:pPr>
            <a:r>
              <a:rPr lang="en-US" sz="2400" dirty="0" smtClean="0"/>
              <a:t>Spread throughout the machines of a distributed system or intranet</a:t>
            </a:r>
          </a:p>
          <a:p>
            <a:pPr lvl="1" eaLnBrk="1" hangingPunct="1">
              <a:lnSpc>
                <a:spcPct val="80000"/>
              </a:lnSpc>
              <a:defRPr/>
            </a:pPr>
            <a:r>
              <a:rPr lang="en-US" sz="2800" dirty="0" smtClean="0"/>
              <a:t>Service activity occurs across the network</a:t>
            </a:r>
          </a:p>
          <a:p>
            <a:pPr lvl="2" eaLnBrk="1" hangingPunct="1">
              <a:lnSpc>
                <a:spcPct val="80000"/>
              </a:lnSpc>
              <a:defRPr/>
            </a:pPr>
            <a:r>
              <a:rPr lang="en-US" sz="2400" dirty="0" smtClean="0"/>
              <a:t>System has multiple and independent storage devices</a:t>
            </a:r>
          </a:p>
          <a:p>
            <a:pPr lvl="3" eaLnBrk="1" hangingPunct="1">
              <a:lnSpc>
                <a:spcPct val="80000"/>
              </a:lnSpc>
              <a:defRPr/>
            </a:pPr>
            <a:r>
              <a:rPr lang="en-US" sz="2000" dirty="0" smtClean="0"/>
              <a:t>Some DFS servers run on dedicated machines</a:t>
            </a:r>
          </a:p>
          <a:p>
            <a:pPr lvl="3" eaLnBrk="1" hangingPunct="1">
              <a:lnSpc>
                <a:spcPct val="80000"/>
              </a:lnSpc>
              <a:defRPr/>
            </a:pPr>
            <a:r>
              <a:rPr lang="en-US" sz="2000" dirty="0" smtClean="0"/>
              <a:t>Some machines can be both a server and a client</a:t>
            </a:r>
          </a:p>
          <a:p>
            <a:pPr lvl="1" eaLnBrk="1" hangingPunct="1">
              <a:lnSpc>
                <a:spcPct val="80000"/>
              </a:lnSpc>
              <a:defRPr/>
            </a:pPr>
            <a:r>
              <a:rPr lang="en-US" sz="2800" dirty="0" smtClean="0"/>
              <a:t>A DFS can be implemented:</a:t>
            </a:r>
          </a:p>
          <a:p>
            <a:pPr lvl="2" eaLnBrk="1" hangingPunct="1">
              <a:lnSpc>
                <a:spcPct val="80000"/>
              </a:lnSpc>
              <a:defRPr/>
            </a:pPr>
            <a:r>
              <a:rPr lang="en-US" sz="2400" dirty="0" smtClean="0"/>
              <a:t>As part of a distributed operating system</a:t>
            </a:r>
          </a:p>
          <a:p>
            <a:pPr lvl="2" eaLnBrk="1" hangingPunct="1">
              <a:lnSpc>
                <a:spcPct val="80000"/>
              </a:lnSpc>
              <a:defRPr/>
            </a:pPr>
            <a:r>
              <a:rPr lang="en-US" sz="2400" dirty="0" smtClean="0"/>
              <a:t>By a software layer </a:t>
            </a:r>
          </a:p>
          <a:p>
            <a:pPr lvl="3" eaLnBrk="1" hangingPunct="1">
              <a:lnSpc>
                <a:spcPct val="80000"/>
              </a:lnSpc>
              <a:defRPr/>
            </a:pPr>
            <a:r>
              <a:rPr lang="en-US" sz="2000" dirty="0" smtClean="0"/>
              <a:t>Managing the communication between conventional operating systems and file systems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smtClean="0"/>
              <a:t>Platforms</a:t>
            </a:r>
          </a:p>
        </p:txBody>
      </p:sp>
      <p:sp>
        <p:nvSpPr>
          <p:cNvPr id="32771" name="Rectangle 3"/>
          <p:cNvSpPr>
            <a:spLocks noGrp="1" noChangeArrowheads="1"/>
          </p:cNvSpPr>
          <p:nvPr>
            <p:ph type="body" idx="1"/>
          </p:nvPr>
        </p:nvSpPr>
        <p:spPr>
          <a:xfrm>
            <a:off x="457200" y="1600200"/>
            <a:ext cx="8458200" cy="4724400"/>
          </a:xfrm>
        </p:spPr>
        <p:txBody>
          <a:bodyPr/>
          <a:lstStyle/>
          <a:p>
            <a:pPr eaLnBrk="1" hangingPunct="1"/>
            <a:r>
              <a:rPr lang="en-US" sz="2400" dirty="0" smtClean="0"/>
              <a:t>Alternative remote file access protocols include</a:t>
            </a:r>
          </a:p>
          <a:p>
            <a:pPr lvl="1" eaLnBrk="1" hangingPunct="1"/>
            <a:r>
              <a:rPr lang="en-US" sz="2000" dirty="0" smtClean="0"/>
              <a:t>Server Message Block (SMB) protocol</a:t>
            </a:r>
          </a:p>
          <a:p>
            <a:pPr lvl="2" eaLnBrk="1" hangingPunct="1"/>
            <a:r>
              <a:rPr lang="en-US" sz="1600" dirty="0" smtClean="0"/>
              <a:t>Also known as CIFS</a:t>
            </a:r>
          </a:p>
          <a:p>
            <a:pPr lvl="1" eaLnBrk="1" hangingPunct="1"/>
            <a:r>
              <a:rPr lang="en-US" sz="2000" dirty="0" smtClean="0"/>
              <a:t>Apple Filing Protocol (AFP)</a:t>
            </a:r>
          </a:p>
          <a:p>
            <a:pPr lvl="1" eaLnBrk="1" hangingPunct="1"/>
            <a:r>
              <a:rPr lang="en-US" sz="2000" dirty="0" smtClean="0"/>
              <a:t>NetWare Core Protocol (NCP)</a:t>
            </a:r>
          </a:p>
          <a:p>
            <a:pPr lvl="1" eaLnBrk="1" hangingPunct="1"/>
            <a:r>
              <a:rPr lang="en-US" sz="2000" dirty="0" smtClean="0"/>
              <a:t>OS/400 File Server file system (QFileSvr.400)</a:t>
            </a:r>
          </a:p>
          <a:p>
            <a:pPr eaLnBrk="1" hangingPunct="1"/>
            <a:r>
              <a:rPr lang="en-US" sz="2400" dirty="0" smtClean="0"/>
              <a:t>SMB and NetWare Core Protocol (NCP) are most common on Microsoft Windows</a:t>
            </a:r>
          </a:p>
          <a:p>
            <a:pPr eaLnBrk="1" hangingPunct="1"/>
            <a:r>
              <a:rPr lang="en-US" sz="2400" dirty="0" smtClean="0"/>
              <a:t>AFP is most common on Macintosh systems</a:t>
            </a:r>
          </a:p>
          <a:p>
            <a:pPr eaLnBrk="1" hangingPunct="1"/>
            <a:r>
              <a:rPr lang="en-US" sz="2400" dirty="0" smtClean="0"/>
              <a:t>QFileSvr.400 is most common on AS/400 systems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b="1" smtClean="0"/>
              <a:t>Typical implementation</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Typical implementation</a:t>
            </a:r>
          </a:p>
        </p:txBody>
      </p:sp>
      <p:sp>
        <p:nvSpPr>
          <p:cNvPr id="34819" name="Rectangle 3"/>
          <p:cNvSpPr>
            <a:spLocks noGrp="1" noChangeArrowheads="1"/>
          </p:cNvSpPr>
          <p:nvPr>
            <p:ph type="body" idx="1"/>
          </p:nvPr>
        </p:nvSpPr>
        <p:spPr>
          <a:xfrm>
            <a:off x="457200" y="1600200"/>
            <a:ext cx="8534400" cy="5257800"/>
          </a:xfrm>
        </p:spPr>
        <p:txBody>
          <a:bodyPr/>
          <a:lstStyle/>
          <a:p>
            <a:pPr eaLnBrk="1" hangingPunct="1">
              <a:lnSpc>
                <a:spcPct val="90000"/>
              </a:lnSpc>
            </a:pPr>
            <a:r>
              <a:rPr lang="en-US" sz="3200" dirty="0" smtClean="0"/>
              <a:t>Unix-style scenario: </a:t>
            </a:r>
          </a:p>
          <a:p>
            <a:pPr lvl="1" eaLnBrk="1" hangingPunct="1">
              <a:lnSpc>
                <a:spcPct val="90000"/>
              </a:lnSpc>
            </a:pPr>
            <a:r>
              <a:rPr lang="en-US" dirty="0" smtClean="0"/>
              <a:t>Client</a:t>
            </a:r>
          </a:p>
          <a:p>
            <a:pPr lvl="2" eaLnBrk="1" hangingPunct="1">
              <a:lnSpc>
                <a:spcPct val="90000"/>
              </a:lnSpc>
            </a:pPr>
            <a:r>
              <a:rPr lang="en-US" dirty="0" smtClean="0"/>
              <a:t>Requires access to data</a:t>
            </a:r>
          </a:p>
          <a:p>
            <a:pPr lvl="1" eaLnBrk="1" hangingPunct="1">
              <a:lnSpc>
                <a:spcPct val="90000"/>
              </a:lnSpc>
            </a:pPr>
            <a:r>
              <a:rPr lang="en-US" dirty="0" smtClean="0"/>
              <a:t>Server</a:t>
            </a:r>
          </a:p>
          <a:p>
            <a:pPr lvl="2" eaLnBrk="1" hangingPunct="1">
              <a:lnSpc>
                <a:spcPct val="90000"/>
              </a:lnSpc>
            </a:pPr>
            <a:r>
              <a:rPr lang="en-US" dirty="0" smtClean="0"/>
              <a:t>Servers data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Typical implementation</a:t>
            </a:r>
          </a:p>
        </p:txBody>
      </p:sp>
      <p:sp>
        <p:nvSpPr>
          <p:cNvPr id="34819" name="Rectangle 3"/>
          <p:cNvSpPr>
            <a:spLocks noGrp="1" noChangeArrowheads="1"/>
          </p:cNvSpPr>
          <p:nvPr>
            <p:ph type="body" idx="1"/>
          </p:nvPr>
        </p:nvSpPr>
        <p:spPr>
          <a:xfrm>
            <a:off x="457200" y="1600200"/>
            <a:ext cx="8534400" cy="5257800"/>
          </a:xfrm>
        </p:spPr>
        <p:txBody>
          <a:bodyPr/>
          <a:lstStyle/>
          <a:p>
            <a:pPr eaLnBrk="1" hangingPunct="1">
              <a:lnSpc>
                <a:spcPct val="90000"/>
              </a:lnSpc>
            </a:pPr>
            <a:r>
              <a:rPr lang="en-US" dirty="0" smtClean="0"/>
              <a:t>Server Side</a:t>
            </a:r>
          </a:p>
          <a:p>
            <a:pPr lvl="1" eaLnBrk="1" hangingPunct="1">
              <a:lnSpc>
                <a:spcPct val="90000"/>
              </a:lnSpc>
            </a:pPr>
            <a:r>
              <a:rPr lang="en-US" dirty="0" smtClean="0"/>
              <a:t>Server </a:t>
            </a:r>
          </a:p>
          <a:p>
            <a:pPr lvl="2" eaLnBrk="1" hangingPunct="1">
              <a:lnSpc>
                <a:spcPct val="90000"/>
              </a:lnSpc>
            </a:pPr>
            <a:r>
              <a:rPr lang="en-US" sz="1800" dirty="0" smtClean="0"/>
              <a:t>NFS daemon (</a:t>
            </a:r>
            <a:r>
              <a:rPr lang="en-US" sz="1800" dirty="0" err="1" smtClean="0"/>
              <a:t>nfsd</a:t>
            </a:r>
            <a:r>
              <a:rPr lang="en-US" sz="1800" dirty="0" smtClean="0"/>
              <a:t>) </a:t>
            </a:r>
          </a:p>
          <a:p>
            <a:pPr lvl="2" eaLnBrk="1" hangingPunct="1">
              <a:lnSpc>
                <a:spcPct val="90000"/>
              </a:lnSpc>
            </a:pPr>
            <a:r>
              <a:rPr lang="en-US" sz="1800" dirty="0" smtClean="0"/>
              <a:t>Make data generically available to clients</a:t>
            </a:r>
          </a:p>
          <a:p>
            <a:pPr lvl="1" eaLnBrk="1" hangingPunct="1">
              <a:lnSpc>
                <a:spcPct val="90000"/>
              </a:lnSpc>
            </a:pPr>
            <a:r>
              <a:rPr lang="en-US" dirty="0" smtClean="0"/>
              <a:t>Server administrator </a:t>
            </a:r>
          </a:p>
          <a:p>
            <a:pPr lvl="2" eaLnBrk="1" hangingPunct="1">
              <a:lnSpc>
                <a:spcPct val="90000"/>
              </a:lnSpc>
            </a:pPr>
            <a:r>
              <a:rPr lang="en-US" sz="1800" dirty="0" smtClean="0"/>
              <a:t>Determines what resources to make available</a:t>
            </a:r>
          </a:p>
          <a:p>
            <a:pPr lvl="3" eaLnBrk="1" hangingPunct="1">
              <a:lnSpc>
                <a:spcPct val="90000"/>
              </a:lnSpc>
            </a:pPr>
            <a:r>
              <a:rPr lang="en-US" dirty="0" smtClean="0"/>
              <a:t>Exporting names and parameters of directories</a:t>
            </a:r>
          </a:p>
          <a:p>
            <a:pPr lvl="3" eaLnBrk="1" hangingPunct="1">
              <a:lnSpc>
                <a:spcPct val="90000"/>
              </a:lnSpc>
            </a:pPr>
            <a:r>
              <a:rPr lang="en-US" dirty="0" smtClean="0"/>
              <a:t>Typically using the</a:t>
            </a:r>
          </a:p>
          <a:p>
            <a:pPr lvl="4" eaLnBrk="1" hangingPunct="1">
              <a:lnSpc>
                <a:spcPct val="90000"/>
              </a:lnSpc>
            </a:pPr>
            <a:r>
              <a:rPr lang="en-US" dirty="0" smtClean="0"/>
              <a:t>/etc/exports configuration file</a:t>
            </a:r>
          </a:p>
          <a:p>
            <a:pPr lvl="4" eaLnBrk="1" hangingPunct="1">
              <a:lnSpc>
                <a:spcPct val="90000"/>
              </a:lnSpc>
            </a:pPr>
            <a:r>
              <a:rPr lang="en-US" dirty="0" err="1" smtClean="0"/>
              <a:t>exportfs</a:t>
            </a:r>
            <a:r>
              <a:rPr lang="en-US" dirty="0" smtClean="0"/>
              <a:t> command</a:t>
            </a:r>
          </a:p>
          <a:p>
            <a:pPr lvl="1" eaLnBrk="1" hangingPunct="1">
              <a:lnSpc>
                <a:spcPct val="90000"/>
              </a:lnSpc>
            </a:pPr>
            <a:r>
              <a:rPr lang="en-US" dirty="0" smtClean="0"/>
              <a:t>Server security-administration</a:t>
            </a:r>
          </a:p>
          <a:p>
            <a:pPr lvl="2" eaLnBrk="1" hangingPunct="1">
              <a:lnSpc>
                <a:spcPct val="90000"/>
              </a:lnSpc>
            </a:pPr>
            <a:r>
              <a:rPr lang="en-US" sz="1800" dirty="0" smtClean="0"/>
              <a:t>Recognizes and approves validated clients </a:t>
            </a:r>
          </a:p>
          <a:p>
            <a:pPr lvl="1" eaLnBrk="1" hangingPunct="1">
              <a:lnSpc>
                <a:spcPct val="90000"/>
              </a:lnSpc>
            </a:pPr>
            <a:r>
              <a:rPr lang="en-US" dirty="0" smtClean="0"/>
              <a:t>Server network configuration</a:t>
            </a:r>
          </a:p>
          <a:p>
            <a:pPr lvl="2" eaLnBrk="1" hangingPunct="1">
              <a:lnSpc>
                <a:spcPct val="90000"/>
              </a:lnSpc>
            </a:pPr>
            <a:r>
              <a:rPr lang="en-US" sz="1800" dirty="0" smtClean="0"/>
              <a:t>Lets appropriate clients can negotiate with it through any firewall system</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Typical implementation</a:t>
            </a:r>
          </a:p>
        </p:txBody>
      </p:sp>
      <p:sp>
        <p:nvSpPr>
          <p:cNvPr id="34819" name="Rectangle 3"/>
          <p:cNvSpPr>
            <a:spLocks noGrp="1" noChangeArrowheads="1"/>
          </p:cNvSpPr>
          <p:nvPr>
            <p:ph type="body" idx="1"/>
          </p:nvPr>
        </p:nvSpPr>
        <p:spPr>
          <a:xfrm>
            <a:off x="457200" y="1600200"/>
            <a:ext cx="8534400" cy="5257800"/>
          </a:xfrm>
        </p:spPr>
        <p:txBody>
          <a:bodyPr/>
          <a:lstStyle/>
          <a:p>
            <a:pPr eaLnBrk="1" hangingPunct="1">
              <a:lnSpc>
                <a:spcPct val="90000"/>
              </a:lnSpc>
            </a:pPr>
            <a:r>
              <a:rPr lang="en-US" sz="2400" dirty="0" smtClean="0"/>
              <a:t>Client Side</a:t>
            </a:r>
            <a:endParaRPr lang="en-US" sz="1600" dirty="0" smtClean="0"/>
          </a:p>
          <a:p>
            <a:pPr lvl="1" eaLnBrk="1" hangingPunct="1">
              <a:lnSpc>
                <a:spcPct val="90000"/>
              </a:lnSpc>
            </a:pPr>
            <a:r>
              <a:rPr lang="en-US" sz="2000" dirty="0" smtClean="0"/>
              <a:t>Client machine</a:t>
            </a:r>
          </a:p>
          <a:p>
            <a:pPr lvl="2" eaLnBrk="1" hangingPunct="1">
              <a:lnSpc>
                <a:spcPct val="90000"/>
              </a:lnSpc>
            </a:pPr>
            <a:r>
              <a:rPr lang="en-US" sz="1800" dirty="0" smtClean="0"/>
              <a:t>Requests access to exported data</a:t>
            </a:r>
          </a:p>
          <a:p>
            <a:pPr lvl="2" eaLnBrk="1" hangingPunct="1">
              <a:lnSpc>
                <a:spcPct val="90000"/>
              </a:lnSpc>
            </a:pPr>
            <a:r>
              <a:rPr lang="en-US" sz="1800" dirty="0" smtClean="0"/>
              <a:t>Issue a mount command</a:t>
            </a:r>
          </a:p>
          <a:p>
            <a:pPr lvl="1" eaLnBrk="1" hangingPunct="1">
              <a:lnSpc>
                <a:spcPct val="90000"/>
              </a:lnSpc>
            </a:pPr>
            <a:r>
              <a:rPr lang="en-US" sz="2000" dirty="0" smtClean="0"/>
              <a:t>Users on the client machine</a:t>
            </a:r>
          </a:p>
          <a:p>
            <a:pPr lvl="2" eaLnBrk="1" hangingPunct="1">
              <a:lnSpc>
                <a:spcPct val="90000"/>
              </a:lnSpc>
            </a:pPr>
            <a:r>
              <a:rPr lang="en-US" sz="1800" dirty="0" smtClean="0"/>
              <a:t>View and interact with mounted file systems on the server </a:t>
            </a:r>
          </a:p>
          <a:p>
            <a:pPr lvl="2" eaLnBrk="1" hangingPunct="1">
              <a:lnSpc>
                <a:spcPct val="90000"/>
              </a:lnSpc>
            </a:pPr>
            <a:r>
              <a:rPr lang="en-US" sz="1800" dirty="0" smtClean="0"/>
              <a:t>Within the parameters permitted</a:t>
            </a:r>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r>
              <a:rPr lang="en-US" sz="2400" dirty="0" smtClean="0"/>
              <a:t>Note: automating the NFS mounting process is typical</a:t>
            </a:r>
          </a:p>
          <a:p>
            <a:pPr lvl="1" eaLnBrk="1" hangingPunct="1">
              <a:lnSpc>
                <a:spcPct val="90000"/>
              </a:lnSpc>
            </a:pPr>
            <a:r>
              <a:rPr lang="en-US" sz="2000" dirty="0" smtClean="0"/>
              <a:t>E.g. using /etc/</a:t>
            </a:r>
            <a:r>
              <a:rPr lang="en-US" sz="2000" dirty="0" err="1" smtClean="0"/>
              <a:t>fstab</a:t>
            </a:r>
            <a:r>
              <a:rPr lang="en-US" sz="2000" dirty="0" smtClean="0"/>
              <a:t> and/or </a:t>
            </a:r>
            <a:r>
              <a:rPr lang="en-US" sz="2000" dirty="0" err="1" smtClean="0"/>
              <a:t>automounting</a:t>
            </a:r>
            <a:r>
              <a:rPr lang="en-US" sz="2000" dirty="0" smtClean="0"/>
              <a:t> facilities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22313" y="4406900"/>
            <a:ext cx="7772400" cy="2298700"/>
          </a:xfrm>
        </p:spPr>
        <p:txBody>
          <a:bodyPr>
            <a:normAutofit/>
          </a:bodyPr>
          <a:lstStyle/>
          <a:p>
            <a:pPr eaLnBrk="1" hangingPunct="1"/>
            <a:r>
              <a:rPr lang="en-US" b="1" dirty="0" smtClean="0"/>
              <a:t>Protocol development </a:t>
            </a:r>
            <a:r>
              <a:rPr lang="en-US" sz="2800" b="1" dirty="0" smtClean="0"/>
              <a:t>versus </a:t>
            </a:r>
            <a:r>
              <a:rPr lang="en-US" b="1" dirty="0" smtClean="0"/>
              <a:t/>
            </a:r>
            <a:br>
              <a:rPr lang="en-US" b="1" dirty="0" smtClean="0"/>
            </a:br>
            <a:r>
              <a:rPr lang="en-US" b="1" dirty="0" smtClean="0"/>
              <a:t>Competing protocols</a:t>
            </a:r>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4000" b="1" smtClean="0"/>
              <a:t>Protocol development versus competing protocols</a:t>
            </a:r>
          </a:p>
        </p:txBody>
      </p:sp>
      <p:sp>
        <p:nvSpPr>
          <p:cNvPr id="35843" name="Rectangle 3"/>
          <p:cNvSpPr>
            <a:spLocks noGrp="1" noChangeArrowheads="1"/>
          </p:cNvSpPr>
          <p:nvPr>
            <p:ph type="body" idx="1"/>
          </p:nvPr>
        </p:nvSpPr>
        <p:spPr>
          <a:xfrm>
            <a:off x="457200" y="1600200"/>
            <a:ext cx="8229600" cy="5257800"/>
          </a:xfrm>
        </p:spPr>
        <p:txBody>
          <a:bodyPr>
            <a:normAutofit lnSpcReduction="10000"/>
          </a:bodyPr>
          <a:lstStyle/>
          <a:p>
            <a:pPr eaLnBrk="1" hangingPunct="1">
              <a:lnSpc>
                <a:spcPct val="80000"/>
              </a:lnSpc>
              <a:defRPr/>
            </a:pPr>
            <a:r>
              <a:rPr lang="en-US" sz="1600" b="1" dirty="0" smtClean="0"/>
              <a:t>1980s</a:t>
            </a:r>
          </a:p>
          <a:p>
            <a:pPr lvl="1" eaLnBrk="1" hangingPunct="1">
              <a:lnSpc>
                <a:spcPct val="80000"/>
              </a:lnSpc>
              <a:defRPr/>
            </a:pPr>
            <a:r>
              <a:rPr lang="en-US" sz="1400" dirty="0" smtClean="0">
                <a:solidFill>
                  <a:srgbClr val="FF0000"/>
                </a:solidFill>
              </a:rPr>
              <a:t>NFS</a:t>
            </a:r>
            <a:r>
              <a:rPr lang="en-US" sz="1400" dirty="0" smtClean="0"/>
              <a:t> and ONC figured prominently in the network-computing war between Sun Microsystems and Apollo Computer, and later the UNIX wars (ca 1987-1996) between AT&amp;T and Sun on one side, and Digital Equipment, HP, and IBM on the other.</a:t>
            </a:r>
          </a:p>
          <a:p>
            <a:pPr lvl="1" eaLnBrk="1" hangingPunct="1">
              <a:lnSpc>
                <a:spcPct val="80000"/>
              </a:lnSpc>
              <a:defRPr/>
            </a:pPr>
            <a:r>
              <a:rPr lang="en-US" sz="1400" dirty="0" smtClean="0"/>
              <a:t>During the development of the ONC protocol (called </a:t>
            </a:r>
            <a:r>
              <a:rPr lang="en-US" sz="1400" dirty="0" err="1" smtClean="0"/>
              <a:t>SunRPC</a:t>
            </a:r>
            <a:r>
              <a:rPr lang="en-US" sz="1400" dirty="0" smtClean="0"/>
              <a:t> at the time), only Apollo's Network Computing System (NCS) offered comparable functionality. Two competing groups developed over fundamental differences in the two remote procedure call systems. Arguments focused on the method for data-encoding — ONC's External Data Representation (XDR) always rendered integers in big-endian order, even if both peers of the connection had little-endian machine-architectures, whereas NCS's method attempted to avoid byte-swap whenever two peers shared a common </a:t>
            </a:r>
            <a:r>
              <a:rPr lang="en-US" sz="1400" dirty="0" err="1" smtClean="0"/>
              <a:t>endianness</a:t>
            </a:r>
            <a:r>
              <a:rPr lang="en-US" sz="1400" dirty="0" smtClean="0"/>
              <a:t> in their machine-architectures. An industry-group called the Network Computing Forum formed (March 1987) in an (ultimately unsuccessful) attempt to reconcile the two network-computing environments.</a:t>
            </a:r>
          </a:p>
          <a:p>
            <a:pPr lvl="1" eaLnBrk="1" hangingPunct="1">
              <a:lnSpc>
                <a:spcPct val="80000"/>
              </a:lnSpc>
              <a:defRPr/>
            </a:pPr>
            <a:r>
              <a:rPr lang="en-US" sz="1400" dirty="0" smtClean="0"/>
              <a:t>Later, Sun and AT&amp;T announced that the two firms would jointly develop AT&amp;T's next version of UNIX: System V Release 4. This caused many of AT&amp;T's other licensees of UNIX System V to become concerned that this would put Sun in an advantaged position, and it ultimately led to Digital Equipment, HP, IBM, and others forming the Open Software Foundation (OSF) in 1988. Ironically, Sun and AT&amp;T had previously competed over Sun's NFS versus AT&amp;T's Remote File System (RFS), and the quick adoption of NFS over RFS by Digital Equipment, HP, IBM, and many other computer vendors tipped the majority of users in favor of NFS.</a:t>
            </a:r>
          </a:p>
          <a:p>
            <a:pPr lvl="1" eaLnBrk="1" hangingPunct="1">
              <a:lnSpc>
                <a:spcPct val="80000"/>
              </a:lnSpc>
              <a:defRPr/>
            </a:pPr>
            <a:r>
              <a:rPr lang="en-US" sz="1400" dirty="0" smtClean="0"/>
              <a:t>OSF solicited the proposals for various technologies, including the remote procedure call (RPC) system and the remote file access protocol. In the end, proposals for these two requirements, called respectively, the Distributed Computing Environment (DCE), and the Distributed File System (DFS) won over Sun's proposed ONC and NFS. DCE derived from a suite of technologies, including NCS and Kerberos. DFS used DCE as the RPC and derived from AFS.</a:t>
            </a:r>
            <a:endParaRPr lang="en-US" sz="14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b="1" smtClean="0"/>
              <a:t>Protocol development versus competing protocols</a:t>
            </a:r>
          </a:p>
        </p:txBody>
      </p:sp>
      <p:sp>
        <p:nvSpPr>
          <p:cNvPr id="37891" name="Rectangle 3"/>
          <p:cNvSpPr>
            <a:spLocks noGrp="1" noChangeArrowheads="1"/>
          </p:cNvSpPr>
          <p:nvPr>
            <p:ph type="body" idx="1"/>
          </p:nvPr>
        </p:nvSpPr>
        <p:spPr/>
        <p:txBody>
          <a:bodyPr/>
          <a:lstStyle/>
          <a:p>
            <a:pPr eaLnBrk="1" hangingPunct="1">
              <a:lnSpc>
                <a:spcPct val="80000"/>
              </a:lnSpc>
            </a:pPr>
            <a:r>
              <a:rPr lang="en-US" sz="1600" b="1" dirty="0" smtClean="0"/>
              <a:t>1990s</a:t>
            </a:r>
          </a:p>
          <a:p>
            <a:pPr lvl="1" eaLnBrk="1" hangingPunct="1">
              <a:lnSpc>
                <a:spcPct val="80000"/>
              </a:lnSpc>
            </a:pPr>
            <a:r>
              <a:rPr lang="en-US" sz="1400" dirty="0" smtClean="0"/>
              <a:t>Sun Microsystems and the Internet Society (ISOC) reached an agreement to cede "change control" of ONC RPC so that </a:t>
            </a:r>
            <a:r>
              <a:rPr lang="en-US" sz="1400" dirty="0" err="1" smtClean="0"/>
              <a:t>ISOC's</a:t>
            </a:r>
            <a:r>
              <a:rPr lang="en-US" sz="1400" dirty="0" smtClean="0"/>
              <a:t> engineering-standards body, the Internet Engineering Task Force (IETF), could publish standards documents (</a:t>
            </a:r>
            <a:r>
              <a:rPr lang="en-US" sz="1400" dirty="0" err="1" smtClean="0"/>
              <a:t>RFCs</a:t>
            </a:r>
            <a:r>
              <a:rPr lang="en-US" sz="1400" dirty="0" smtClean="0"/>
              <a:t>) documenting the ONC RPC protocols and could extend ONC RPC. OSF attempted to make DCE RPC an IETF standard, but ultimately proved unwilling to give up change-control. Later, the IETF chose to extend ONC RPC by adding a new authentication flavor, RPCSEC GSS, in order to meet </a:t>
            </a:r>
            <a:r>
              <a:rPr lang="en-US" sz="1400" dirty="0" err="1" smtClean="0"/>
              <a:t>IETF's</a:t>
            </a:r>
            <a:r>
              <a:rPr lang="en-US" sz="1400" dirty="0" smtClean="0"/>
              <a:t> requirements that protocol standards have adequate security.</a:t>
            </a:r>
          </a:p>
          <a:p>
            <a:pPr lvl="1" eaLnBrk="1" hangingPunct="1">
              <a:lnSpc>
                <a:spcPct val="80000"/>
              </a:lnSpc>
            </a:pPr>
            <a:r>
              <a:rPr lang="en-US" sz="1400" dirty="0" smtClean="0"/>
              <a:t>Later, Sun and ISOC reached a similar agreement to give ISOC change control over NFS, although writing the contract carefully to exclude NFS version 2 and version 3. Instead, ISOC gained the right to add new versions to the NFS protocol, which resulted in IETF specifying NFS version 4 in 2003.</a:t>
            </a:r>
            <a:endParaRPr lang="en-US" sz="1400" b="1" dirty="0" smtClean="0"/>
          </a:p>
          <a:p>
            <a:pPr eaLnBrk="1" hangingPunct="1">
              <a:lnSpc>
                <a:spcPct val="80000"/>
              </a:lnSpc>
            </a:pPr>
            <a:r>
              <a:rPr lang="en-US" sz="1600" b="1" dirty="0" smtClean="0"/>
              <a:t>2000s</a:t>
            </a:r>
          </a:p>
          <a:p>
            <a:pPr lvl="1" eaLnBrk="1" hangingPunct="1">
              <a:lnSpc>
                <a:spcPct val="80000"/>
              </a:lnSpc>
            </a:pPr>
            <a:r>
              <a:rPr lang="en-US" sz="1400" dirty="0" smtClean="0"/>
              <a:t>By the 21st century, neither DFS nor AFS had achieved any major commercial success as compared to CIFS or NFS. IBM, which had previously acquired the primary commercial vendor of DFS and AFS, </a:t>
            </a:r>
            <a:r>
              <a:rPr lang="en-US" sz="1400" dirty="0" err="1" smtClean="0"/>
              <a:t>Transarc</a:t>
            </a:r>
            <a:r>
              <a:rPr lang="en-US" sz="1400" dirty="0" smtClean="0"/>
              <a:t>, donated most of the AFS source code to the free software community in 2000. The </a:t>
            </a:r>
            <a:r>
              <a:rPr lang="en-US" sz="1400" dirty="0" err="1" smtClean="0"/>
              <a:t>OpenAFS</a:t>
            </a:r>
            <a:r>
              <a:rPr lang="en-US" sz="1400" dirty="0" smtClean="0"/>
              <a:t> project lives on. In early 2005, IBM announced end of sales for AFS and DFS.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smtClean="0"/>
              <a:t>Present</a:t>
            </a:r>
          </a:p>
        </p:txBody>
      </p:sp>
      <p:sp>
        <p:nvSpPr>
          <p:cNvPr id="38915" name="Rectangle 3"/>
          <p:cNvSpPr>
            <a:spLocks noGrp="1" noChangeArrowheads="1"/>
          </p:cNvSpPr>
          <p:nvPr>
            <p:ph type="body" idx="1"/>
          </p:nvPr>
        </p:nvSpPr>
        <p:spPr>
          <a:xfrm>
            <a:off x="457200" y="1600200"/>
            <a:ext cx="8229600" cy="5257800"/>
          </a:xfrm>
        </p:spPr>
        <p:txBody>
          <a:bodyPr/>
          <a:lstStyle/>
          <a:p>
            <a:pPr eaLnBrk="1" hangingPunct="1">
              <a:lnSpc>
                <a:spcPct val="90000"/>
              </a:lnSpc>
            </a:pPr>
            <a:r>
              <a:rPr lang="en-US" sz="2000" smtClean="0"/>
              <a:t>NFSv4.1 presents new opportunities for the NAS community</a:t>
            </a:r>
          </a:p>
          <a:p>
            <a:pPr lvl="1" eaLnBrk="1" hangingPunct="1">
              <a:lnSpc>
                <a:spcPct val="90000"/>
              </a:lnSpc>
            </a:pPr>
            <a:r>
              <a:rPr lang="en-US" sz="1800" smtClean="0"/>
              <a:t>Primary addition is Parallel NFS (pNFS)</a:t>
            </a:r>
          </a:p>
          <a:p>
            <a:pPr lvl="2" eaLnBrk="1" hangingPunct="1">
              <a:lnSpc>
                <a:spcPct val="90000"/>
              </a:lnSpc>
            </a:pPr>
            <a:r>
              <a:rPr lang="en-US" sz="1600" smtClean="0"/>
              <a:t>A method of introducing data access parallelism</a:t>
            </a:r>
          </a:p>
          <a:p>
            <a:pPr lvl="1" eaLnBrk="1" hangingPunct="1">
              <a:lnSpc>
                <a:spcPct val="90000"/>
              </a:lnSpc>
            </a:pPr>
            <a:r>
              <a:rPr lang="en-US" sz="1800" smtClean="0"/>
              <a:t>Protocol defines a method of separating the meta-data (names and attributes) of a filesystem from the location of the file data</a:t>
            </a:r>
          </a:p>
          <a:p>
            <a:pPr lvl="2" eaLnBrk="1" hangingPunct="1">
              <a:lnSpc>
                <a:spcPct val="90000"/>
              </a:lnSpc>
            </a:pPr>
            <a:r>
              <a:rPr lang="en-US" sz="1600" smtClean="0"/>
              <a:t>Goes beyond simple name/data separation</a:t>
            </a:r>
          </a:p>
          <a:p>
            <a:pPr lvl="2" eaLnBrk="1" hangingPunct="1">
              <a:lnSpc>
                <a:spcPct val="90000"/>
              </a:lnSpc>
            </a:pPr>
            <a:r>
              <a:rPr lang="en-US" sz="1600" smtClean="0"/>
              <a:t>Defines method of striping the data amongst a set of data servers</a:t>
            </a:r>
          </a:p>
          <a:p>
            <a:pPr lvl="1" eaLnBrk="1" hangingPunct="1">
              <a:lnSpc>
                <a:spcPct val="90000"/>
              </a:lnSpc>
            </a:pPr>
            <a:r>
              <a:rPr lang="en-US" sz="1800" smtClean="0"/>
              <a:t>Very different from the traditional NFS server</a:t>
            </a:r>
          </a:p>
          <a:p>
            <a:pPr lvl="2" eaLnBrk="1" hangingPunct="1">
              <a:lnSpc>
                <a:spcPct val="90000"/>
              </a:lnSpc>
            </a:pPr>
            <a:r>
              <a:rPr lang="en-US" sz="1600" smtClean="0"/>
              <a:t>Holds the names of files and their data under the single umbrella of the server</a:t>
            </a:r>
          </a:p>
          <a:p>
            <a:pPr lvl="1" eaLnBrk="1" hangingPunct="1">
              <a:lnSpc>
                <a:spcPct val="90000"/>
              </a:lnSpc>
            </a:pPr>
            <a:r>
              <a:rPr lang="en-US" sz="1800" smtClean="0"/>
              <a:t>Products exist that are multi-node NFS servers</a:t>
            </a:r>
          </a:p>
          <a:p>
            <a:pPr lvl="2" eaLnBrk="1" hangingPunct="1">
              <a:lnSpc>
                <a:spcPct val="90000"/>
              </a:lnSpc>
            </a:pPr>
            <a:r>
              <a:rPr lang="en-US" sz="1600" smtClean="0"/>
              <a:t>Limited participation by the client in separation of meta-data and data</a:t>
            </a:r>
          </a:p>
          <a:p>
            <a:pPr lvl="1" eaLnBrk="1" hangingPunct="1">
              <a:lnSpc>
                <a:spcPct val="90000"/>
              </a:lnSpc>
            </a:pPr>
            <a:r>
              <a:rPr lang="en-US" sz="1800" smtClean="0"/>
              <a:t>NFSv4.1 client can be enabled to be a direct participant in the exact location of file data</a:t>
            </a:r>
          </a:p>
          <a:p>
            <a:pPr lvl="2" eaLnBrk="1" hangingPunct="1">
              <a:lnSpc>
                <a:spcPct val="90000"/>
              </a:lnSpc>
            </a:pPr>
            <a:r>
              <a:rPr lang="en-US" sz="1600" smtClean="0"/>
              <a:t>Avoid sole interaction with the single NFS server when moving data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smtClean="0"/>
              <a:t>Present</a:t>
            </a:r>
          </a:p>
        </p:txBody>
      </p:sp>
      <p:sp>
        <p:nvSpPr>
          <p:cNvPr id="39939" name="Rectangle 3"/>
          <p:cNvSpPr>
            <a:spLocks noGrp="1" noChangeArrowheads="1"/>
          </p:cNvSpPr>
          <p:nvPr>
            <p:ph type="body" idx="1"/>
          </p:nvPr>
        </p:nvSpPr>
        <p:spPr>
          <a:xfrm>
            <a:off x="457200" y="1600200"/>
            <a:ext cx="8229600" cy="5257800"/>
          </a:xfrm>
        </p:spPr>
        <p:txBody>
          <a:bodyPr/>
          <a:lstStyle/>
          <a:p>
            <a:pPr eaLnBrk="1" hangingPunct="1"/>
            <a:r>
              <a:rPr lang="en-US" smtClean="0"/>
              <a:t>NFSv4.1 pNFS server:</a:t>
            </a:r>
          </a:p>
          <a:p>
            <a:pPr lvl="1" eaLnBrk="1" hangingPunct="1"/>
            <a:r>
              <a:rPr lang="en-US" smtClean="0"/>
              <a:t>A collection or community of server resources or components</a:t>
            </a:r>
          </a:p>
          <a:p>
            <a:pPr lvl="2" eaLnBrk="1" hangingPunct="1"/>
            <a:r>
              <a:rPr lang="en-US" smtClean="0"/>
              <a:t>Community members are controlled by the meta-data server</a:t>
            </a:r>
          </a:p>
          <a:p>
            <a:pPr eaLnBrk="1" hangingPunct="1"/>
            <a:r>
              <a:rPr lang="en-US" smtClean="0"/>
              <a:t>pNFS client still accesses a single meta-data server for traversal or interaction with the namespace</a:t>
            </a:r>
          </a:p>
          <a:p>
            <a:pPr lvl="1" eaLnBrk="1" hangingPunct="1"/>
            <a:r>
              <a:rPr lang="en-US" smtClean="0"/>
              <a:t>Client moves data to and from the server</a:t>
            </a:r>
          </a:p>
          <a:p>
            <a:pPr lvl="2" eaLnBrk="1" hangingPunct="1"/>
            <a:r>
              <a:rPr lang="en-US" smtClean="0"/>
              <a:t>Directly interact with the set of data servers belonging to the pNFS server community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smtClean="0"/>
              <a:t>Distribution</a:t>
            </a:r>
            <a:endParaRPr lang="en-US" smtClean="0"/>
          </a:p>
        </p:txBody>
      </p:sp>
      <p:sp>
        <p:nvSpPr>
          <p:cNvPr id="8195" name="Content Placeholder 2"/>
          <p:cNvSpPr>
            <a:spLocks noGrp="1"/>
          </p:cNvSpPr>
          <p:nvPr>
            <p:ph idx="1"/>
          </p:nvPr>
        </p:nvSpPr>
        <p:spPr/>
        <p:txBody>
          <a:bodyPr/>
          <a:lstStyle/>
          <a:p>
            <a:pPr eaLnBrk="1" hangingPunct="1">
              <a:lnSpc>
                <a:spcPct val="80000"/>
              </a:lnSpc>
            </a:pPr>
            <a:r>
              <a:rPr lang="en-US" sz="3600" dirty="0" smtClean="0"/>
              <a:t>Distinctive feature of a DFS:</a:t>
            </a:r>
          </a:p>
          <a:p>
            <a:pPr lvl="1" eaLnBrk="1" hangingPunct="1">
              <a:lnSpc>
                <a:spcPct val="80000"/>
              </a:lnSpc>
            </a:pPr>
            <a:r>
              <a:rPr lang="en-US" sz="3200" i="1" dirty="0" smtClean="0"/>
              <a:t>System</a:t>
            </a:r>
            <a:r>
              <a:rPr lang="en-US" sz="3200" dirty="0" smtClean="0"/>
              <a:t> with</a:t>
            </a:r>
          </a:p>
          <a:p>
            <a:pPr lvl="2" eaLnBrk="1" hangingPunct="1">
              <a:lnSpc>
                <a:spcPct val="80000"/>
              </a:lnSpc>
            </a:pPr>
            <a:r>
              <a:rPr lang="en-US" sz="2800" dirty="0" smtClean="0"/>
              <a:t> many </a:t>
            </a:r>
          </a:p>
          <a:p>
            <a:pPr lvl="2" eaLnBrk="1" hangingPunct="1">
              <a:lnSpc>
                <a:spcPct val="80000"/>
              </a:lnSpc>
              <a:buNone/>
            </a:pPr>
            <a:r>
              <a:rPr lang="en-US" sz="2800" dirty="0" smtClean="0">
                <a:solidFill>
                  <a:srgbClr val="FF0000"/>
                </a:solidFill>
              </a:rPr>
              <a:t>- and -</a:t>
            </a:r>
          </a:p>
          <a:p>
            <a:pPr lvl="2" eaLnBrk="1" hangingPunct="1">
              <a:lnSpc>
                <a:spcPct val="80000"/>
              </a:lnSpc>
            </a:pPr>
            <a:r>
              <a:rPr lang="en-US" sz="2800" dirty="0" smtClean="0"/>
              <a:t>autonomous </a:t>
            </a:r>
          </a:p>
          <a:p>
            <a:pPr lvl="1" eaLnBrk="1" hangingPunct="1">
              <a:lnSpc>
                <a:spcPct val="80000"/>
              </a:lnSpc>
            </a:pPr>
            <a:r>
              <a:rPr lang="en-US" sz="3200" i="1" dirty="0" smtClean="0"/>
              <a:t>clients</a:t>
            </a:r>
            <a:r>
              <a:rPr lang="en-US" sz="3200" dirty="0" smtClean="0"/>
              <a:t> and </a:t>
            </a:r>
            <a:r>
              <a:rPr lang="en-US" sz="3200" i="1" dirty="0" smtClean="0"/>
              <a:t>servers</a:t>
            </a:r>
          </a:p>
          <a:p>
            <a:endParaRPr lang="en-US" sz="4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smtClean="0"/>
              <a:t>Present</a:t>
            </a:r>
          </a:p>
        </p:txBody>
      </p:sp>
      <p:sp>
        <p:nvSpPr>
          <p:cNvPr id="40963" name="Rectangle 3"/>
          <p:cNvSpPr>
            <a:spLocks noGrp="1" noChangeArrowheads="1"/>
          </p:cNvSpPr>
          <p:nvPr>
            <p:ph type="body" idx="1"/>
          </p:nvPr>
        </p:nvSpPr>
        <p:spPr>
          <a:xfrm>
            <a:off x="457200" y="1600200"/>
            <a:ext cx="8229600" cy="5257800"/>
          </a:xfrm>
        </p:spPr>
        <p:txBody>
          <a:bodyPr/>
          <a:lstStyle/>
          <a:p>
            <a:pPr eaLnBrk="1" hangingPunct="1"/>
            <a:r>
              <a:rPr lang="en-US" smtClean="0"/>
              <a:t>NFSv4.1 provides:</a:t>
            </a:r>
          </a:p>
          <a:p>
            <a:pPr lvl="1" eaLnBrk="1" hangingPunct="1"/>
            <a:r>
              <a:rPr lang="en-US" smtClean="0"/>
              <a:t>Sessions</a:t>
            </a:r>
          </a:p>
          <a:p>
            <a:pPr lvl="1" eaLnBrk="1" hangingPunct="1"/>
            <a:r>
              <a:rPr lang="en-US" smtClean="0"/>
              <a:t>Directory Delegation and Notifications</a:t>
            </a:r>
          </a:p>
          <a:p>
            <a:pPr lvl="1" eaLnBrk="1" hangingPunct="1"/>
            <a:r>
              <a:rPr lang="en-US" smtClean="0"/>
              <a:t>Multi-server Namespace</a:t>
            </a:r>
          </a:p>
          <a:p>
            <a:pPr lvl="1" eaLnBrk="1" hangingPunct="1"/>
            <a:r>
              <a:rPr lang="en-US" smtClean="0"/>
              <a:t>ACL/SACL/DACL</a:t>
            </a:r>
          </a:p>
          <a:p>
            <a:pPr lvl="1" eaLnBrk="1" hangingPunct="1"/>
            <a:r>
              <a:rPr lang="en-US" smtClean="0"/>
              <a:t>Retention Attributions</a:t>
            </a:r>
          </a:p>
          <a:p>
            <a:pPr lvl="1" eaLnBrk="1" hangingPunct="1"/>
            <a:r>
              <a:rPr lang="en-US" smtClean="0"/>
              <a:t>SECINFO_NO_NAME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ctrTitle"/>
          </p:nvPr>
        </p:nvSpPr>
        <p:spPr/>
        <p:txBody>
          <a:bodyPr/>
          <a:lstStyle/>
          <a:p>
            <a:pPr eaLnBrk="1" hangingPunct="1"/>
            <a:r>
              <a:rPr lang="en-US" smtClean="0"/>
              <a:t>AFS</a:t>
            </a:r>
          </a:p>
        </p:txBody>
      </p:sp>
      <p:sp>
        <p:nvSpPr>
          <p:cNvPr id="41987" name="Rectangle 5"/>
          <p:cNvSpPr>
            <a:spLocks noGrp="1" noChangeArrowheads="1"/>
          </p:cNvSpPr>
          <p:nvPr>
            <p:ph type="subTitle" idx="1"/>
          </p:nvPr>
        </p:nvSpPr>
        <p:spPr>
          <a:xfrm>
            <a:off x="1879600" y="3398838"/>
            <a:ext cx="5765800" cy="1884362"/>
          </a:xfrm>
        </p:spPr>
        <p:txBody>
          <a:bodyPr/>
          <a:lstStyle/>
          <a:p>
            <a:pPr eaLnBrk="1" hangingPunct="1"/>
            <a:r>
              <a:rPr lang="en-US" sz="2100" smtClean="0">
                <a:hlinkClick r:id="rId2"/>
              </a:rPr>
              <a:t>http://en.wikipedia.org/wiki/Andrew_File_System</a:t>
            </a:r>
            <a:endParaRPr lang="en-US" sz="2100" smtClean="0"/>
          </a:p>
          <a:p>
            <a:pPr eaLnBrk="1" hangingPunct="1"/>
            <a:endParaRPr lang="en-US" sz="21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4000" b="1" smtClean="0"/>
              <a:t>Andrew File System</a:t>
            </a:r>
            <a:r>
              <a:rPr lang="en-US" sz="4000" smtClean="0"/>
              <a:t> </a:t>
            </a:r>
            <a:br>
              <a:rPr lang="en-US" sz="4000" smtClean="0"/>
            </a:br>
            <a:r>
              <a:rPr lang="en-US" sz="4000" smtClean="0"/>
              <a:t>(</a:t>
            </a:r>
            <a:r>
              <a:rPr lang="en-US" sz="4000" b="1" smtClean="0"/>
              <a:t>AFS</a:t>
            </a:r>
            <a:r>
              <a:rPr lang="en-US" sz="4000" smtClean="0"/>
              <a:t>)</a:t>
            </a:r>
          </a:p>
        </p:txBody>
      </p:sp>
      <p:sp>
        <p:nvSpPr>
          <p:cNvPr id="43011" name="Rectangle 3"/>
          <p:cNvSpPr>
            <a:spLocks noGrp="1" noChangeArrowheads="1"/>
          </p:cNvSpPr>
          <p:nvPr>
            <p:ph type="body" idx="1"/>
          </p:nvPr>
        </p:nvSpPr>
        <p:spPr/>
        <p:txBody>
          <a:bodyPr/>
          <a:lstStyle/>
          <a:p>
            <a:pPr eaLnBrk="1" hangingPunct="1"/>
            <a:r>
              <a:rPr lang="en-US" smtClean="0"/>
              <a:t>Distributed networked file system</a:t>
            </a:r>
          </a:p>
          <a:p>
            <a:pPr lvl="1" eaLnBrk="1" hangingPunct="1"/>
            <a:r>
              <a:rPr lang="en-US" smtClean="0"/>
              <a:t>Developed by Carnegie Mellon University</a:t>
            </a:r>
          </a:p>
          <a:p>
            <a:pPr lvl="2" eaLnBrk="1" hangingPunct="1"/>
            <a:r>
              <a:rPr lang="en-US" smtClean="0"/>
              <a:t>Part of the Andrew Project</a:t>
            </a:r>
          </a:p>
          <a:p>
            <a:pPr lvl="1" eaLnBrk="1" hangingPunct="1"/>
            <a:r>
              <a:rPr lang="en-US" smtClean="0"/>
              <a:t>Named for</a:t>
            </a:r>
          </a:p>
          <a:p>
            <a:pPr lvl="2" eaLnBrk="1" hangingPunct="1"/>
            <a:r>
              <a:rPr lang="en-US" smtClean="0"/>
              <a:t>Andrew Carnegie</a:t>
            </a:r>
          </a:p>
          <a:p>
            <a:pPr lvl="2" eaLnBrk="1" hangingPunct="1"/>
            <a:r>
              <a:rPr lang="en-US" smtClean="0"/>
              <a:t>Andrew Mellon</a:t>
            </a:r>
          </a:p>
          <a:p>
            <a:pPr eaLnBrk="1" hangingPunct="1"/>
            <a:r>
              <a:rPr lang="en-US" smtClean="0"/>
              <a:t>Primary used in distributed computing</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smtClean="0"/>
              <a:t>Features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smtClean="0"/>
              <a:t>Features</a:t>
            </a:r>
          </a:p>
        </p:txBody>
      </p:sp>
      <p:sp>
        <p:nvSpPr>
          <p:cNvPr id="45059" name="Rectangle 3"/>
          <p:cNvSpPr>
            <a:spLocks noGrp="1" noChangeArrowheads="1"/>
          </p:cNvSpPr>
          <p:nvPr>
            <p:ph type="body" idx="1"/>
          </p:nvPr>
        </p:nvSpPr>
        <p:spPr/>
        <p:txBody>
          <a:bodyPr/>
          <a:lstStyle/>
          <a:p>
            <a:pPr eaLnBrk="1" hangingPunct="1"/>
            <a:r>
              <a:rPr lang="en-US" sz="2400" dirty="0" smtClean="0"/>
              <a:t>AFS has several benefits over traditional networked file systems</a:t>
            </a:r>
          </a:p>
          <a:p>
            <a:pPr lvl="1" eaLnBrk="1" hangingPunct="1"/>
            <a:r>
              <a:rPr lang="en-US" sz="2000" dirty="0" smtClean="0"/>
              <a:t>Particularly in the areas of security and scalability</a:t>
            </a:r>
          </a:p>
          <a:p>
            <a:pPr lvl="1" eaLnBrk="1" hangingPunct="1"/>
            <a:r>
              <a:rPr lang="en-US" sz="2000" dirty="0" smtClean="0"/>
              <a:t>Not uncommon for enterprise AFS cells to exceed 50,000 clients</a:t>
            </a:r>
          </a:p>
          <a:p>
            <a:pPr lvl="1" eaLnBrk="1" hangingPunct="1"/>
            <a:r>
              <a:rPr lang="en-US" sz="2000" dirty="0" smtClean="0"/>
              <a:t>Uses Kerberos for authentication</a:t>
            </a:r>
          </a:p>
          <a:p>
            <a:pPr lvl="2" eaLnBrk="1" hangingPunct="1"/>
            <a:r>
              <a:rPr lang="en-US" sz="1800" dirty="0" smtClean="0"/>
              <a:t>Implements access control lists on directories for users and groups</a:t>
            </a:r>
          </a:p>
          <a:p>
            <a:pPr lvl="1" eaLnBrk="1" hangingPunct="1"/>
            <a:r>
              <a:rPr lang="en-US" sz="2000" dirty="0" smtClean="0"/>
              <a:t>Each client caches files on the local </a:t>
            </a:r>
            <a:r>
              <a:rPr lang="en-US" sz="2000" dirty="0" err="1" smtClean="0"/>
              <a:t>filesystem</a:t>
            </a:r>
            <a:r>
              <a:rPr lang="en-US" sz="2000" dirty="0" smtClean="0"/>
              <a:t> for increased speed on subsequent requests for the same file</a:t>
            </a:r>
          </a:p>
          <a:p>
            <a:pPr lvl="2" eaLnBrk="1" hangingPunct="1"/>
            <a:r>
              <a:rPr lang="en-US" sz="1800" dirty="0" smtClean="0"/>
              <a:t>Allows limited file system access in the event of a server crash or a network outage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smtClean="0"/>
              <a:t>Features</a:t>
            </a:r>
          </a:p>
        </p:txBody>
      </p:sp>
      <p:sp>
        <p:nvSpPr>
          <p:cNvPr id="46083" name="Rectangle 3"/>
          <p:cNvSpPr>
            <a:spLocks noGrp="1" noChangeArrowheads="1"/>
          </p:cNvSpPr>
          <p:nvPr>
            <p:ph type="body" idx="1"/>
          </p:nvPr>
        </p:nvSpPr>
        <p:spPr>
          <a:xfrm>
            <a:off x="457200" y="1600200"/>
            <a:ext cx="8458200" cy="5105400"/>
          </a:xfrm>
        </p:spPr>
        <p:txBody>
          <a:bodyPr/>
          <a:lstStyle/>
          <a:p>
            <a:pPr eaLnBrk="1" hangingPunct="1"/>
            <a:r>
              <a:rPr lang="en-US" sz="2400" smtClean="0"/>
              <a:t>Read and write operations on an open file are directed only to the locally cached copy</a:t>
            </a:r>
          </a:p>
          <a:p>
            <a:pPr lvl="1" eaLnBrk="1" hangingPunct="1"/>
            <a:r>
              <a:rPr lang="en-US" sz="2000" smtClean="0"/>
              <a:t>When a modified file is closed</a:t>
            </a:r>
          </a:p>
          <a:p>
            <a:pPr lvl="2" eaLnBrk="1" hangingPunct="1"/>
            <a:r>
              <a:rPr lang="en-US" sz="1800" smtClean="0"/>
              <a:t>Only the changed portions copied back to the file server </a:t>
            </a:r>
          </a:p>
          <a:p>
            <a:pPr lvl="1" eaLnBrk="1" hangingPunct="1"/>
            <a:r>
              <a:rPr lang="en-US" sz="2000" smtClean="0"/>
              <a:t>Cache consistency maintained by </a:t>
            </a:r>
            <a:r>
              <a:rPr lang="en-US" sz="2000" i="1" smtClean="0"/>
              <a:t>callback</a:t>
            </a:r>
            <a:endParaRPr lang="en-US" sz="2000" smtClean="0"/>
          </a:p>
          <a:p>
            <a:pPr lvl="1" eaLnBrk="1" hangingPunct="1"/>
            <a:r>
              <a:rPr lang="en-US" sz="2000" smtClean="0"/>
              <a:t>When a file is cached</a:t>
            </a:r>
          </a:p>
          <a:p>
            <a:pPr lvl="2" eaLnBrk="1" hangingPunct="1"/>
            <a:r>
              <a:rPr lang="en-US" sz="1800" smtClean="0"/>
              <a:t>Server makes a note of this</a:t>
            </a:r>
          </a:p>
          <a:p>
            <a:pPr lvl="2" eaLnBrk="1" hangingPunct="1"/>
            <a:r>
              <a:rPr lang="en-US" sz="1800" smtClean="0"/>
              <a:t>Will inform the client if the file is updated by someone else</a:t>
            </a:r>
          </a:p>
          <a:p>
            <a:pPr lvl="1" eaLnBrk="1" hangingPunct="1"/>
            <a:r>
              <a:rPr lang="en-US" sz="2000" smtClean="0"/>
              <a:t>After any client, server, or network failure (including a time-out)</a:t>
            </a:r>
          </a:p>
          <a:p>
            <a:pPr lvl="2" eaLnBrk="1" hangingPunct="1"/>
            <a:r>
              <a:rPr lang="en-US" sz="1800" smtClean="0"/>
              <a:t>Callbacks are discarded and must be re-established</a:t>
            </a:r>
          </a:p>
          <a:p>
            <a:pPr lvl="1" eaLnBrk="1" hangingPunct="1"/>
            <a:r>
              <a:rPr lang="en-US" sz="2000" smtClean="0"/>
              <a:t>Re-establishing a callback involves:</a:t>
            </a:r>
          </a:p>
          <a:p>
            <a:pPr lvl="2" eaLnBrk="1" hangingPunct="1"/>
            <a:r>
              <a:rPr lang="en-US" sz="1800" smtClean="0"/>
              <a:t>Status check</a:t>
            </a:r>
          </a:p>
          <a:p>
            <a:pPr lvl="2" eaLnBrk="1" hangingPunct="1"/>
            <a:r>
              <a:rPr lang="en-US" sz="1800" smtClean="0"/>
              <a:t>Does not require re-reading the file itself</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b="1" smtClean="0"/>
              <a:t>Features</a:t>
            </a:r>
          </a:p>
        </p:txBody>
      </p:sp>
      <p:sp>
        <p:nvSpPr>
          <p:cNvPr id="47107" name="Rectangle 3"/>
          <p:cNvSpPr>
            <a:spLocks noGrp="1" noChangeArrowheads="1"/>
          </p:cNvSpPr>
          <p:nvPr>
            <p:ph type="body" idx="1"/>
          </p:nvPr>
        </p:nvSpPr>
        <p:spPr/>
        <p:txBody>
          <a:bodyPr/>
          <a:lstStyle/>
          <a:p>
            <a:pPr eaLnBrk="1" hangingPunct="1"/>
            <a:r>
              <a:rPr lang="en-US" sz="2400" dirty="0" smtClean="0"/>
              <a:t>Consequence of the whole file locking strategy</a:t>
            </a:r>
          </a:p>
          <a:p>
            <a:pPr lvl="1" eaLnBrk="1" hangingPunct="1"/>
            <a:r>
              <a:rPr lang="en-US" sz="2000" dirty="0" smtClean="0"/>
              <a:t>AFS does not support large shared databases or record updating within files shared between client systems </a:t>
            </a:r>
          </a:p>
          <a:p>
            <a:pPr lvl="1" eaLnBrk="1" hangingPunct="1"/>
            <a:r>
              <a:rPr lang="en-US" sz="2000" dirty="0" smtClean="0"/>
              <a:t>Deliberate design decision</a:t>
            </a:r>
          </a:p>
          <a:p>
            <a:pPr lvl="2" eaLnBrk="1" hangingPunct="1"/>
            <a:r>
              <a:rPr lang="en-US" sz="1800" dirty="0" smtClean="0"/>
              <a:t>Based on the perceived needs of the university computing environment</a:t>
            </a:r>
          </a:p>
          <a:p>
            <a:pPr lvl="1" eaLnBrk="1" hangingPunct="1"/>
            <a:r>
              <a:rPr lang="en-US" sz="2000" dirty="0" smtClean="0"/>
              <a:t>Leads to the use of a single file per message in the original email system for the Andrew Project, the Andrew Message System, rather than the more customary single file per mailbox</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smtClean="0"/>
              <a:t>Features</a:t>
            </a:r>
          </a:p>
        </p:txBody>
      </p:sp>
      <p:sp>
        <p:nvSpPr>
          <p:cNvPr id="48131" name="Rectangle 3"/>
          <p:cNvSpPr>
            <a:spLocks noGrp="1" noChangeArrowheads="1"/>
          </p:cNvSpPr>
          <p:nvPr>
            <p:ph type="body" idx="1"/>
          </p:nvPr>
        </p:nvSpPr>
        <p:spPr/>
        <p:txBody>
          <a:bodyPr/>
          <a:lstStyle/>
          <a:p>
            <a:pPr eaLnBrk="1" hangingPunct="1">
              <a:lnSpc>
                <a:spcPct val="80000"/>
              </a:lnSpc>
            </a:pPr>
            <a:r>
              <a:rPr lang="en-US" sz="2000" smtClean="0"/>
              <a:t>A significant feature of AFS is the </a:t>
            </a:r>
            <a:r>
              <a:rPr lang="en-US" sz="2000" b="1" smtClean="0"/>
              <a:t>volume</a:t>
            </a:r>
          </a:p>
          <a:p>
            <a:pPr lvl="1" eaLnBrk="1" hangingPunct="1">
              <a:lnSpc>
                <a:spcPct val="80000"/>
              </a:lnSpc>
            </a:pPr>
            <a:r>
              <a:rPr lang="en-US" sz="1800" smtClean="0"/>
              <a:t>Tree of files</a:t>
            </a:r>
          </a:p>
          <a:p>
            <a:pPr lvl="1" eaLnBrk="1" hangingPunct="1">
              <a:lnSpc>
                <a:spcPct val="80000"/>
              </a:lnSpc>
            </a:pPr>
            <a:r>
              <a:rPr lang="en-US" sz="1800" smtClean="0"/>
              <a:t>Sub-directories</a:t>
            </a:r>
          </a:p>
          <a:p>
            <a:pPr lvl="1" eaLnBrk="1" hangingPunct="1">
              <a:lnSpc>
                <a:spcPct val="80000"/>
              </a:lnSpc>
            </a:pPr>
            <a:r>
              <a:rPr lang="en-US" sz="1800" smtClean="0"/>
              <a:t>AFS mountpoints</a:t>
            </a:r>
          </a:p>
          <a:p>
            <a:pPr lvl="2" eaLnBrk="1" hangingPunct="1">
              <a:lnSpc>
                <a:spcPct val="80000"/>
              </a:lnSpc>
            </a:pPr>
            <a:r>
              <a:rPr lang="en-US" sz="1600" smtClean="0"/>
              <a:t>Links to other AFS volumes</a:t>
            </a:r>
          </a:p>
          <a:p>
            <a:pPr eaLnBrk="1" hangingPunct="1">
              <a:lnSpc>
                <a:spcPct val="80000"/>
              </a:lnSpc>
            </a:pPr>
            <a:r>
              <a:rPr lang="en-US" sz="2000" smtClean="0"/>
              <a:t>Volumes are created by administrators</a:t>
            </a:r>
          </a:p>
          <a:p>
            <a:pPr lvl="1" eaLnBrk="1" hangingPunct="1">
              <a:lnSpc>
                <a:spcPct val="80000"/>
              </a:lnSpc>
            </a:pPr>
            <a:r>
              <a:rPr lang="en-US" sz="1800" smtClean="0"/>
              <a:t>Linked at a specific named path in an AFS cell</a:t>
            </a:r>
          </a:p>
          <a:p>
            <a:pPr lvl="1" eaLnBrk="1" hangingPunct="1">
              <a:lnSpc>
                <a:spcPct val="80000"/>
              </a:lnSpc>
            </a:pPr>
            <a:r>
              <a:rPr lang="en-US" sz="1800" smtClean="0"/>
              <a:t>Once created, users of the filesystem may create directories and files as usual without concern for the physical location of the volume</a:t>
            </a:r>
          </a:p>
          <a:p>
            <a:pPr eaLnBrk="1" hangingPunct="1">
              <a:lnSpc>
                <a:spcPct val="80000"/>
              </a:lnSpc>
            </a:pPr>
            <a:r>
              <a:rPr lang="en-US" sz="2000" smtClean="0"/>
              <a:t>A volume may have a </a:t>
            </a:r>
            <a:r>
              <a:rPr lang="en-US" sz="2000" smtClean="0">
                <a:hlinkClick r:id="rId2" tooltip="Disk quota"/>
              </a:rPr>
              <a:t>quota</a:t>
            </a:r>
            <a:r>
              <a:rPr lang="en-US" sz="2000" smtClean="0"/>
              <a:t> assigned to it in order to limit the amount of space consumed. </a:t>
            </a:r>
          </a:p>
          <a:p>
            <a:pPr lvl="1" eaLnBrk="1" hangingPunct="1">
              <a:lnSpc>
                <a:spcPct val="80000"/>
              </a:lnSpc>
            </a:pPr>
            <a:r>
              <a:rPr lang="en-US" sz="1800" smtClean="0"/>
              <a:t>As needed, AFS administrators can move that volume to another server and disk location without the need to notify users</a:t>
            </a:r>
          </a:p>
          <a:p>
            <a:pPr lvl="2" eaLnBrk="1" hangingPunct="1">
              <a:lnSpc>
                <a:spcPct val="80000"/>
              </a:lnSpc>
            </a:pPr>
            <a:r>
              <a:rPr lang="en-US" sz="1600" smtClean="0"/>
              <a:t>Moving can occur while files in that volume are even being used</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b="1" smtClean="0"/>
              <a:t>Features</a:t>
            </a:r>
          </a:p>
        </p:txBody>
      </p:sp>
      <p:sp>
        <p:nvSpPr>
          <p:cNvPr id="49155" name="Rectangle 3"/>
          <p:cNvSpPr>
            <a:spLocks noGrp="1" noChangeArrowheads="1"/>
          </p:cNvSpPr>
          <p:nvPr>
            <p:ph type="body" idx="1"/>
          </p:nvPr>
        </p:nvSpPr>
        <p:spPr/>
        <p:txBody>
          <a:bodyPr/>
          <a:lstStyle/>
          <a:p>
            <a:pPr eaLnBrk="1" hangingPunct="1"/>
            <a:r>
              <a:rPr lang="en-US" sz="2400" dirty="0" smtClean="0"/>
              <a:t>AFS volumes can be replicated to read-only cloned copies </a:t>
            </a:r>
          </a:p>
          <a:p>
            <a:pPr lvl="1" eaLnBrk="1" hangingPunct="1"/>
            <a:r>
              <a:rPr lang="en-US" sz="2000" dirty="0" smtClean="0"/>
              <a:t>When accessing files in a read-only volume, a client system will retrieve data from any read-only copy</a:t>
            </a:r>
          </a:p>
          <a:p>
            <a:pPr lvl="1" eaLnBrk="1" hangingPunct="1"/>
            <a:r>
              <a:rPr lang="en-US" sz="2000" dirty="0" smtClean="0"/>
              <a:t>If a copy becomes unavailable, clients will look for any  remaining copies </a:t>
            </a:r>
          </a:p>
          <a:p>
            <a:pPr lvl="2" eaLnBrk="1" hangingPunct="1"/>
            <a:r>
              <a:rPr lang="en-US" sz="1800" dirty="0" smtClean="0"/>
              <a:t>Users of that data are unaware of the location of the read-only copy</a:t>
            </a:r>
          </a:p>
          <a:p>
            <a:pPr lvl="2" eaLnBrk="1" hangingPunct="1"/>
            <a:r>
              <a:rPr lang="en-US" sz="1800" dirty="0" smtClean="0"/>
              <a:t>Administrators can create and relocate copies as needed</a:t>
            </a:r>
          </a:p>
          <a:p>
            <a:pPr lvl="1" eaLnBrk="1" hangingPunct="1"/>
            <a:r>
              <a:rPr lang="en-US" sz="2000" dirty="0" smtClean="0"/>
              <a:t>AFS command suite guarantees that all read-only volumes contain exact copies of the original read-write volume at the time the read-only copy was created</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b="1" smtClean="0"/>
              <a:t>Features</a:t>
            </a:r>
          </a:p>
        </p:txBody>
      </p:sp>
      <p:sp>
        <p:nvSpPr>
          <p:cNvPr id="50179" name="Rectangle 3"/>
          <p:cNvSpPr>
            <a:spLocks noGrp="1" noChangeArrowheads="1"/>
          </p:cNvSpPr>
          <p:nvPr>
            <p:ph type="body" idx="1"/>
          </p:nvPr>
        </p:nvSpPr>
        <p:spPr/>
        <p:txBody>
          <a:bodyPr/>
          <a:lstStyle/>
          <a:p>
            <a:pPr eaLnBrk="1" hangingPunct="1"/>
            <a:r>
              <a:rPr lang="en-US" dirty="0" smtClean="0"/>
              <a:t>File name space on an Andrew workstation is partitioned into a </a:t>
            </a:r>
            <a:r>
              <a:rPr lang="en-US" i="1" dirty="0" smtClean="0"/>
              <a:t>shared</a:t>
            </a:r>
            <a:r>
              <a:rPr lang="en-US" dirty="0" smtClean="0"/>
              <a:t> and </a:t>
            </a:r>
            <a:r>
              <a:rPr lang="en-US" i="1" dirty="0" smtClean="0"/>
              <a:t>local</a:t>
            </a:r>
            <a:r>
              <a:rPr lang="en-US" dirty="0" smtClean="0"/>
              <a:t> name space</a:t>
            </a:r>
          </a:p>
          <a:p>
            <a:pPr lvl="1" eaLnBrk="1" hangingPunct="1"/>
            <a:r>
              <a:rPr lang="en-US" dirty="0" smtClean="0"/>
              <a:t>Shared name space identical on all workstations</a:t>
            </a:r>
          </a:p>
          <a:p>
            <a:pPr lvl="2" eaLnBrk="1" hangingPunct="1"/>
            <a:r>
              <a:rPr lang="en-US" dirty="0" smtClean="0"/>
              <a:t>Usually mounted as </a:t>
            </a:r>
            <a:r>
              <a:rPr lang="en-US" dirty="0" smtClean="0">
                <a:solidFill>
                  <a:srgbClr val="0070C0"/>
                </a:solidFill>
              </a:rPr>
              <a:t>/</a:t>
            </a:r>
            <a:r>
              <a:rPr lang="en-US" dirty="0" err="1" smtClean="0">
                <a:solidFill>
                  <a:srgbClr val="0070C0"/>
                </a:solidFill>
              </a:rPr>
              <a:t>afs</a:t>
            </a:r>
            <a:r>
              <a:rPr lang="en-US" dirty="0" smtClean="0">
                <a:solidFill>
                  <a:srgbClr val="0070C0"/>
                </a:solidFill>
              </a:rPr>
              <a:t> </a:t>
            </a:r>
            <a:r>
              <a:rPr lang="en-US" dirty="0" smtClean="0"/>
              <a:t>on the Unix file system</a:t>
            </a:r>
          </a:p>
          <a:p>
            <a:pPr lvl="1" eaLnBrk="1" hangingPunct="1"/>
            <a:r>
              <a:rPr lang="en-US" dirty="0" smtClean="0"/>
              <a:t>Local name space unique to each workstation</a:t>
            </a:r>
          </a:p>
          <a:p>
            <a:pPr lvl="2" eaLnBrk="1" hangingPunct="1"/>
            <a:r>
              <a:rPr lang="en-US" dirty="0" smtClean="0"/>
              <a:t>Contains only temporary files needed for workstation initialization and symbolic links to files in the shared name space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smtClean="0"/>
              <a:t>Transparency</a:t>
            </a:r>
            <a:br>
              <a:rPr lang="en-US" b="1" smtClean="0"/>
            </a:br>
            <a:endParaRPr lang="en-US" b="1" smtClean="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b="1" smtClean="0"/>
              <a:t>Features</a:t>
            </a:r>
          </a:p>
        </p:txBody>
      </p:sp>
      <p:sp>
        <p:nvSpPr>
          <p:cNvPr id="51203" name="Rectangle 3"/>
          <p:cNvSpPr>
            <a:spLocks noGrp="1" noChangeArrowheads="1"/>
          </p:cNvSpPr>
          <p:nvPr>
            <p:ph type="body" idx="1"/>
          </p:nvPr>
        </p:nvSpPr>
        <p:spPr/>
        <p:txBody>
          <a:bodyPr/>
          <a:lstStyle/>
          <a:p>
            <a:pPr eaLnBrk="1" hangingPunct="1"/>
            <a:r>
              <a:rPr lang="en-US" smtClean="0"/>
              <a:t>Andrew File System</a:t>
            </a:r>
          </a:p>
          <a:p>
            <a:pPr lvl="1" eaLnBrk="1" hangingPunct="1"/>
            <a:r>
              <a:rPr lang="en-US" smtClean="0"/>
              <a:t>Heavily influenced Version 4 of Sun Microsystems' NFS</a:t>
            </a:r>
          </a:p>
          <a:p>
            <a:pPr lvl="1" eaLnBrk="1" hangingPunct="1"/>
            <a:r>
              <a:rPr lang="en-US" smtClean="0"/>
              <a:t>Variant of AFS adopted by the Open Software Foundation</a:t>
            </a:r>
          </a:p>
          <a:p>
            <a:pPr lvl="2" eaLnBrk="1" hangingPunct="1"/>
            <a:r>
              <a:rPr lang="en-US" smtClean="0"/>
              <a:t>Distributed File System (DFS)</a:t>
            </a:r>
          </a:p>
          <a:p>
            <a:pPr lvl="2" eaLnBrk="1" hangingPunct="1"/>
            <a:r>
              <a:rPr lang="en-US" smtClean="0"/>
              <a:t>Part of their Distributed computing environment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b="1" smtClean="0"/>
              <a:t>Implementations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b="1" smtClean="0"/>
              <a:t>Implementations</a:t>
            </a:r>
          </a:p>
        </p:txBody>
      </p:sp>
      <p:sp>
        <p:nvSpPr>
          <p:cNvPr id="53251" name="Rectangle 3"/>
          <p:cNvSpPr>
            <a:spLocks noGrp="1" noChangeArrowheads="1"/>
          </p:cNvSpPr>
          <p:nvPr>
            <p:ph type="body" idx="1"/>
          </p:nvPr>
        </p:nvSpPr>
        <p:spPr/>
        <p:txBody>
          <a:bodyPr/>
          <a:lstStyle/>
          <a:p>
            <a:pPr eaLnBrk="1" hangingPunct="1">
              <a:lnSpc>
                <a:spcPct val="80000"/>
              </a:lnSpc>
            </a:pPr>
            <a:r>
              <a:rPr lang="en-US" sz="2400" dirty="0" smtClean="0"/>
              <a:t>There are three major implementations</a:t>
            </a:r>
          </a:p>
          <a:p>
            <a:pPr lvl="1" eaLnBrk="1" hangingPunct="1">
              <a:lnSpc>
                <a:spcPct val="80000"/>
              </a:lnSpc>
            </a:pPr>
            <a:r>
              <a:rPr lang="en-US" sz="2000" dirty="0" err="1" smtClean="0"/>
              <a:t>Transarc</a:t>
            </a:r>
            <a:r>
              <a:rPr lang="en-US" sz="2000" dirty="0" smtClean="0"/>
              <a:t> (IBM)</a:t>
            </a:r>
          </a:p>
          <a:p>
            <a:pPr lvl="1" eaLnBrk="1" hangingPunct="1">
              <a:lnSpc>
                <a:spcPct val="80000"/>
              </a:lnSpc>
            </a:pPr>
            <a:r>
              <a:rPr lang="en-US" sz="2000" dirty="0" err="1" smtClean="0"/>
              <a:t>OpenAFS</a:t>
            </a:r>
            <a:endParaRPr lang="en-US" sz="2000" dirty="0" smtClean="0"/>
          </a:p>
          <a:p>
            <a:pPr lvl="1" eaLnBrk="1" hangingPunct="1">
              <a:lnSpc>
                <a:spcPct val="80000"/>
              </a:lnSpc>
            </a:pPr>
            <a:r>
              <a:rPr lang="en-US" sz="2000" dirty="0" err="1" smtClean="0"/>
              <a:t>Arla</a:t>
            </a:r>
            <a:endParaRPr lang="en-US" sz="2000" dirty="0" smtClean="0"/>
          </a:p>
          <a:p>
            <a:pPr eaLnBrk="1" hangingPunct="1">
              <a:lnSpc>
                <a:spcPct val="80000"/>
              </a:lnSpc>
            </a:pPr>
            <a:r>
              <a:rPr lang="en-US" sz="2400" dirty="0" err="1" smtClean="0"/>
              <a:t>Transarc</a:t>
            </a:r>
            <a:r>
              <a:rPr lang="en-US" sz="2400" dirty="0" smtClean="0"/>
              <a:t> software is losing support and is deprecated</a:t>
            </a:r>
          </a:p>
          <a:p>
            <a:pPr eaLnBrk="1" hangingPunct="1">
              <a:lnSpc>
                <a:spcPct val="80000"/>
              </a:lnSpc>
            </a:pPr>
            <a:r>
              <a:rPr lang="en-US" sz="2400" dirty="0" smtClean="0"/>
              <a:t>AFS (version two)</a:t>
            </a:r>
          </a:p>
          <a:p>
            <a:pPr lvl="1" eaLnBrk="1" hangingPunct="1">
              <a:lnSpc>
                <a:spcPct val="80000"/>
              </a:lnSpc>
            </a:pPr>
            <a:r>
              <a:rPr lang="en-US" sz="2000" dirty="0" smtClean="0"/>
              <a:t>Predecessor of the Coda file system</a:t>
            </a:r>
          </a:p>
          <a:p>
            <a:pPr eaLnBrk="1" hangingPunct="1">
              <a:lnSpc>
                <a:spcPct val="80000"/>
              </a:lnSpc>
            </a:pPr>
            <a:r>
              <a:rPr lang="en-US" sz="2400" dirty="0" smtClean="0"/>
              <a:t>Fourth implementation in the Linux kernel source code since at least version 2.6.10 </a:t>
            </a:r>
          </a:p>
          <a:p>
            <a:pPr lvl="1" eaLnBrk="1" hangingPunct="1">
              <a:lnSpc>
                <a:spcPct val="80000"/>
              </a:lnSpc>
            </a:pPr>
            <a:r>
              <a:rPr lang="en-US" sz="2000" dirty="0" smtClean="0"/>
              <a:t>Committed by Red Hat</a:t>
            </a:r>
          </a:p>
          <a:p>
            <a:pPr lvl="2" eaLnBrk="1" hangingPunct="1">
              <a:lnSpc>
                <a:spcPct val="80000"/>
              </a:lnSpc>
            </a:pPr>
            <a:r>
              <a:rPr lang="en-US" sz="1800" dirty="0" smtClean="0"/>
              <a:t>A fairly simple implementation</a:t>
            </a:r>
          </a:p>
          <a:p>
            <a:pPr lvl="2" eaLnBrk="1" hangingPunct="1">
              <a:lnSpc>
                <a:spcPct val="80000"/>
              </a:lnSpc>
            </a:pPr>
            <a:r>
              <a:rPr lang="en-US" sz="1800" dirty="0" smtClean="0"/>
              <a:t>Still in its early stages of development</a:t>
            </a:r>
          </a:p>
          <a:p>
            <a:pPr lvl="2" eaLnBrk="1" hangingPunct="1">
              <a:lnSpc>
                <a:spcPct val="80000"/>
              </a:lnSpc>
            </a:pPr>
            <a:r>
              <a:rPr lang="en-US" sz="1800" dirty="0" smtClean="0"/>
              <a:t>Incomplete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smtClean="0"/>
              <a:t>Available permissions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smtClean="0"/>
              <a:t>Available permissions</a:t>
            </a:r>
          </a:p>
        </p:txBody>
      </p:sp>
      <p:sp>
        <p:nvSpPr>
          <p:cNvPr id="55299" name="Rectangle 3"/>
          <p:cNvSpPr>
            <a:spLocks noGrp="1" noChangeArrowheads="1"/>
          </p:cNvSpPr>
          <p:nvPr>
            <p:ph type="body" idx="1"/>
          </p:nvPr>
        </p:nvSpPr>
        <p:spPr>
          <a:xfrm>
            <a:off x="457200" y="1600200"/>
            <a:ext cx="8229600" cy="5029200"/>
          </a:xfrm>
        </p:spPr>
        <p:txBody>
          <a:bodyPr/>
          <a:lstStyle/>
          <a:p>
            <a:pPr eaLnBrk="1" hangingPunct="1">
              <a:lnSpc>
                <a:spcPct val="90000"/>
              </a:lnSpc>
            </a:pPr>
            <a:r>
              <a:rPr lang="en-US" sz="2400" dirty="0" smtClean="0"/>
              <a:t>The following Access Control List (ACL) permissions can be granted:</a:t>
            </a:r>
          </a:p>
          <a:p>
            <a:pPr lvl="1" eaLnBrk="1" hangingPunct="1">
              <a:lnSpc>
                <a:spcPct val="90000"/>
              </a:lnSpc>
            </a:pPr>
            <a:r>
              <a:rPr lang="en-US" sz="2000" dirty="0" smtClean="0"/>
              <a:t>Lookup (l)</a:t>
            </a:r>
          </a:p>
          <a:p>
            <a:pPr lvl="2" eaLnBrk="1" hangingPunct="1">
              <a:lnSpc>
                <a:spcPct val="90000"/>
              </a:lnSpc>
            </a:pPr>
            <a:r>
              <a:rPr lang="en-US" sz="1800" dirty="0" smtClean="0"/>
              <a:t>Allows users to:</a:t>
            </a:r>
          </a:p>
          <a:p>
            <a:pPr lvl="3" eaLnBrk="1" hangingPunct="1">
              <a:lnSpc>
                <a:spcPct val="90000"/>
              </a:lnSpc>
            </a:pPr>
            <a:r>
              <a:rPr lang="en-US" sz="1600" dirty="0" smtClean="0"/>
              <a:t>List the contents of the AFS directory</a:t>
            </a:r>
          </a:p>
          <a:p>
            <a:pPr lvl="3" eaLnBrk="1" hangingPunct="1">
              <a:lnSpc>
                <a:spcPct val="90000"/>
              </a:lnSpc>
            </a:pPr>
            <a:r>
              <a:rPr lang="en-US" sz="1600" dirty="0" smtClean="0"/>
              <a:t>Examine the ACL associated with the directory</a:t>
            </a:r>
          </a:p>
          <a:p>
            <a:pPr lvl="3" eaLnBrk="1" hangingPunct="1">
              <a:lnSpc>
                <a:spcPct val="90000"/>
              </a:lnSpc>
            </a:pPr>
            <a:r>
              <a:rPr lang="en-US" sz="1600" dirty="0" smtClean="0"/>
              <a:t>Access subdirectories</a:t>
            </a:r>
          </a:p>
          <a:p>
            <a:pPr lvl="1" eaLnBrk="1" hangingPunct="1">
              <a:lnSpc>
                <a:spcPct val="90000"/>
              </a:lnSpc>
            </a:pPr>
            <a:r>
              <a:rPr lang="en-US" sz="2000" dirty="0" smtClean="0"/>
              <a:t>Insert (</a:t>
            </a:r>
            <a:r>
              <a:rPr lang="en-US" sz="2000" dirty="0" err="1" smtClean="0"/>
              <a:t>i</a:t>
            </a:r>
            <a:r>
              <a:rPr lang="en-US" sz="2000" dirty="0" smtClean="0"/>
              <a:t>)</a:t>
            </a:r>
          </a:p>
          <a:p>
            <a:pPr lvl="2" eaLnBrk="1" hangingPunct="1">
              <a:lnSpc>
                <a:spcPct val="90000"/>
              </a:lnSpc>
            </a:pPr>
            <a:r>
              <a:rPr lang="en-US" sz="1800" dirty="0" smtClean="0"/>
              <a:t>Allows users to add new files or subdirectories to the directory</a:t>
            </a:r>
          </a:p>
          <a:p>
            <a:pPr lvl="1" eaLnBrk="1" hangingPunct="1">
              <a:lnSpc>
                <a:spcPct val="90000"/>
              </a:lnSpc>
            </a:pPr>
            <a:r>
              <a:rPr lang="en-US" sz="2000" dirty="0" smtClean="0"/>
              <a:t>Delete (d)</a:t>
            </a:r>
          </a:p>
          <a:p>
            <a:pPr lvl="2" eaLnBrk="1" hangingPunct="1">
              <a:lnSpc>
                <a:spcPct val="90000"/>
              </a:lnSpc>
            </a:pPr>
            <a:r>
              <a:rPr lang="en-US" sz="1800" dirty="0" smtClean="0"/>
              <a:t>Allows users to remove files and subdirectories from the directory</a:t>
            </a:r>
          </a:p>
          <a:p>
            <a:pPr lvl="1" eaLnBrk="1" hangingPunct="1">
              <a:lnSpc>
                <a:spcPct val="90000"/>
              </a:lnSpc>
            </a:pPr>
            <a:r>
              <a:rPr lang="en-US" sz="2000" dirty="0" smtClean="0"/>
              <a:t>Administer (a)</a:t>
            </a:r>
          </a:p>
          <a:p>
            <a:pPr lvl="2" eaLnBrk="1" hangingPunct="1">
              <a:lnSpc>
                <a:spcPct val="90000"/>
              </a:lnSpc>
            </a:pPr>
            <a:r>
              <a:rPr lang="en-US" sz="1800" dirty="0" smtClean="0"/>
              <a:t>Allows users to change the ACL for the directory</a:t>
            </a:r>
          </a:p>
          <a:p>
            <a:pPr lvl="2" eaLnBrk="1" hangingPunct="1">
              <a:lnSpc>
                <a:spcPct val="90000"/>
              </a:lnSpc>
            </a:pPr>
            <a:r>
              <a:rPr lang="en-US" sz="1800" dirty="0" smtClean="0"/>
              <a:t>Users always have this right on their home directory</a:t>
            </a:r>
          </a:p>
          <a:p>
            <a:pPr lvl="3" eaLnBrk="1" hangingPunct="1">
              <a:lnSpc>
                <a:spcPct val="90000"/>
              </a:lnSpc>
            </a:pPr>
            <a:r>
              <a:rPr lang="en-US" sz="1600" dirty="0" smtClean="0"/>
              <a:t>Even if they accidentally remove themselves from the ACL</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b="1" smtClean="0"/>
              <a:t>Available permissions</a:t>
            </a:r>
          </a:p>
        </p:txBody>
      </p:sp>
      <p:sp>
        <p:nvSpPr>
          <p:cNvPr id="56323" name="Rectangle 3"/>
          <p:cNvSpPr>
            <a:spLocks noGrp="1" noChangeArrowheads="1"/>
          </p:cNvSpPr>
          <p:nvPr>
            <p:ph type="body" idx="1"/>
          </p:nvPr>
        </p:nvSpPr>
        <p:spPr>
          <a:xfrm>
            <a:off x="457200" y="1600200"/>
            <a:ext cx="8229600" cy="5029200"/>
          </a:xfrm>
        </p:spPr>
        <p:txBody>
          <a:bodyPr/>
          <a:lstStyle/>
          <a:p>
            <a:pPr eaLnBrk="1" hangingPunct="1">
              <a:lnSpc>
                <a:spcPct val="80000"/>
              </a:lnSpc>
            </a:pPr>
            <a:r>
              <a:rPr lang="en-US" sz="2400" dirty="0" smtClean="0"/>
              <a:t>Permissions that affect files and subdirectories include:</a:t>
            </a:r>
          </a:p>
          <a:p>
            <a:pPr lvl="1" eaLnBrk="1" hangingPunct="1">
              <a:lnSpc>
                <a:spcPct val="80000"/>
              </a:lnSpc>
            </a:pPr>
            <a:r>
              <a:rPr lang="en-US" sz="2000" dirty="0" smtClean="0"/>
              <a:t>Read (r)</a:t>
            </a:r>
          </a:p>
          <a:p>
            <a:pPr lvl="2" eaLnBrk="1" hangingPunct="1">
              <a:lnSpc>
                <a:spcPct val="80000"/>
              </a:lnSpc>
            </a:pPr>
            <a:r>
              <a:rPr lang="en-US" sz="1800" dirty="0" smtClean="0"/>
              <a:t>Allows users to look at the contents of files in a directory and list files in subdirectories</a:t>
            </a:r>
          </a:p>
          <a:p>
            <a:pPr lvl="2" eaLnBrk="1" hangingPunct="1">
              <a:lnSpc>
                <a:spcPct val="80000"/>
              </a:lnSpc>
            </a:pPr>
            <a:r>
              <a:rPr lang="en-US" sz="1800" dirty="0" smtClean="0"/>
              <a:t>Files that are to be granted read access to any user, including the owner, need to have the standard UNIX "owner read" permission set</a:t>
            </a:r>
          </a:p>
          <a:p>
            <a:pPr lvl="1" eaLnBrk="1" hangingPunct="1">
              <a:lnSpc>
                <a:spcPct val="80000"/>
              </a:lnSpc>
            </a:pPr>
            <a:r>
              <a:rPr lang="en-US" sz="2000" dirty="0" smtClean="0"/>
              <a:t>Write (w)</a:t>
            </a:r>
          </a:p>
          <a:p>
            <a:pPr lvl="2" eaLnBrk="1" hangingPunct="1">
              <a:lnSpc>
                <a:spcPct val="80000"/>
              </a:lnSpc>
            </a:pPr>
            <a:r>
              <a:rPr lang="en-US" sz="1800" dirty="0" smtClean="0"/>
              <a:t>Allows users to modify files in a directory</a:t>
            </a:r>
          </a:p>
          <a:p>
            <a:pPr lvl="2" eaLnBrk="1" hangingPunct="1">
              <a:lnSpc>
                <a:spcPct val="80000"/>
              </a:lnSpc>
            </a:pPr>
            <a:r>
              <a:rPr lang="en-US" sz="1800" dirty="0" smtClean="0"/>
              <a:t>Files that are to be granted write access to any user, including the owner, need to have the standard UNIX "owner write" permission set</a:t>
            </a:r>
          </a:p>
          <a:p>
            <a:pPr lvl="1" eaLnBrk="1" hangingPunct="1">
              <a:lnSpc>
                <a:spcPct val="80000"/>
              </a:lnSpc>
            </a:pPr>
            <a:r>
              <a:rPr lang="en-US" sz="2000" dirty="0" smtClean="0"/>
              <a:t>Lock (k)</a:t>
            </a:r>
          </a:p>
          <a:p>
            <a:pPr lvl="2" eaLnBrk="1" hangingPunct="1">
              <a:lnSpc>
                <a:spcPct val="80000"/>
              </a:lnSpc>
            </a:pPr>
            <a:r>
              <a:rPr lang="en-US" sz="1800" dirty="0" smtClean="0"/>
              <a:t>Allows the processor to run programs that need to "flock" files in the directory</a:t>
            </a:r>
          </a:p>
          <a:p>
            <a:pPr lvl="2" eaLnBrk="1" hangingPunct="1">
              <a:lnSpc>
                <a:spcPct val="80000"/>
              </a:lnSpc>
            </a:pPr>
            <a:r>
              <a:rPr lang="en-US" sz="1800" dirty="0" smtClean="0"/>
              <a:t>See the UNIX man page for "flock" for more details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b="1" smtClean="0"/>
              <a:t>Available permissions</a:t>
            </a:r>
          </a:p>
        </p:txBody>
      </p:sp>
      <p:sp>
        <p:nvSpPr>
          <p:cNvPr id="57347" name="Rectangle 3"/>
          <p:cNvSpPr>
            <a:spLocks noGrp="1" noChangeArrowheads="1"/>
          </p:cNvSpPr>
          <p:nvPr>
            <p:ph type="body" idx="1"/>
          </p:nvPr>
        </p:nvSpPr>
        <p:spPr>
          <a:xfrm>
            <a:off x="457200" y="1600200"/>
            <a:ext cx="8229600" cy="5029200"/>
          </a:xfrm>
        </p:spPr>
        <p:txBody>
          <a:bodyPr/>
          <a:lstStyle/>
          <a:p>
            <a:pPr eaLnBrk="1" hangingPunct="1"/>
            <a:r>
              <a:rPr lang="en-US" smtClean="0"/>
              <a:t>AFS includes Application ACLs (A)-(H) which have no effect on access to files.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noChangeArrowheads="1"/>
          </p:cNvSpPr>
          <p:nvPr>
            <p:ph type="ctrTitle"/>
          </p:nvPr>
        </p:nvSpPr>
        <p:spPr/>
        <p:txBody>
          <a:bodyPr/>
          <a:lstStyle/>
          <a:p>
            <a:pPr eaLnBrk="1" hangingPunct="1"/>
            <a:r>
              <a:rPr lang="en-US" smtClean="0"/>
              <a:t>SMB</a:t>
            </a:r>
          </a:p>
        </p:txBody>
      </p:sp>
      <p:sp>
        <p:nvSpPr>
          <p:cNvPr id="58371" name="Rectangle 5"/>
          <p:cNvSpPr>
            <a:spLocks noGrp="1" noChangeArrowheads="1"/>
          </p:cNvSpPr>
          <p:nvPr>
            <p:ph type="subTitle" idx="1"/>
          </p:nvPr>
        </p:nvSpPr>
        <p:spPr>
          <a:xfrm>
            <a:off x="838200" y="3270250"/>
            <a:ext cx="7315200" cy="2209800"/>
          </a:xfrm>
        </p:spPr>
        <p:txBody>
          <a:bodyPr/>
          <a:lstStyle/>
          <a:p>
            <a:pPr eaLnBrk="1" hangingPunct="1"/>
            <a:r>
              <a:rPr lang="en-US" sz="2000" smtClean="0">
                <a:hlinkClick r:id="rId2"/>
              </a:rPr>
              <a:t>http://en.wikipedia.org/wiki/Server_Message_Block</a:t>
            </a:r>
            <a:endParaRPr lang="en-US" sz="2000" smtClean="0"/>
          </a:p>
          <a:p>
            <a:pPr eaLnBrk="1" hangingPunct="1"/>
            <a:endParaRPr lang="en-US" sz="20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z="4000" b="1" smtClean="0"/>
              <a:t>Server Message Block</a:t>
            </a:r>
            <a:r>
              <a:rPr lang="en-US" sz="4000" smtClean="0"/>
              <a:t> </a:t>
            </a:r>
            <a:br>
              <a:rPr lang="en-US" sz="4000" smtClean="0"/>
            </a:br>
            <a:r>
              <a:rPr lang="en-US" sz="4000" smtClean="0"/>
              <a:t>(</a:t>
            </a:r>
            <a:r>
              <a:rPr lang="en-US" sz="4000" b="1" smtClean="0"/>
              <a:t>SMB</a:t>
            </a:r>
            <a:r>
              <a:rPr lang="en-US" sz="4000" smtClean="0"/>
              <a:t>)</a:t>
            </a:r>
          </a:p>
        </p:txBody>
      </p:sp>
      <p:sp>
        <p:nvSpPr>
          <p:cNvPr id="59395" name="Rectangle 3"/>
          <p:cNvSpPr>
            <a:spLocks noGrp="1" noChangeArrowheads="1"/>
          </p:cNvSpPr>
          <p:nvPr>
            <p:ph type="body" idx="1"/>
          </p:nvPr>
        </p:nvSpPr>
        <p:spPr/>
        <p:txBody>
          <a:bodyPr/>
          <a:lstStyle/>
          <a:p>
            <a:pPr eaLnBrk="1" hangingPunct="1"/>
            <a:r>
              <a:rPr lang="en-US" sz="2400" dirty="0" smtClean="0"/>
              <a:t>Operates as an application-level network protocol</a:t>
            </a:r>
          </a:p>
          <a:p>
            <a:pPr lvl="1" eaLnBrk="1" hangingPunct="1"/>
            <a:r>
              <a:rPr lang="en-US" sz="2000" dirty="0" smtClean="0"/>
              <a:t>Applied to shared access to</a:t>
            </a:r>
          </a:p>
          <a:p>
            <a:pPr lvl="2" eaLnBrk="1" hangingPunct="1"/>
            <a:r>
              <a:rPr lang="en-US" sz="1800" dirty="0" smtClean="0"/>
              <a:t>Files</a:t>
            </a:r>
          </a:p>
          <a:p>
            <a:pPr lvl="2" eaLnBrk="1" hangingPunct="1"/>
            <a:r>
              <a:rPr lang="en-US" sz="1800" dirty="0" smtClean="0"/>
              <a:t>Printers</a:t>
            </a:r>
          </a:p>
          <a:p>
            <a:pPr lvl="2" eaLnBrk="1" hangingPunct="1"/>
            <a:r>
              <a:rPr lang="en-US" sz="1800" dirty="0" smtClean="0"/>
              <a:t>Serial ports</a:t>
            </a:r>
          </a:p>
          <a:p>
            <a:pPr lvl="2" eaLnBrk="1" hangingPunct="1"/>
            <a:r>
              <a:rPr lang="en-US" sz="1800" dirty="0" smtClean="0"/>
              <a:t>Miscellaneous communications </a:t>
            </a:r>
          </a:p>
          <a:p>
            <a:pPr lvl="1" eaLnBrk="1" hangingPunct="1"/>
            <a:r>
              <a:rPr lang="en-US" sz="2000" dirty="0" smtClean="0"/>
              <a:t>Between nodes on a network</a:t>
            </a:r>
          </a:p>
          <a:p>
            <a:pPr eaLnBrk="1" hangingPunct="1"/>
            <a:r>
              <a:rPr lang="en-US" sz="2400" dirty="0" smtClean="0"/>
              <a:t>Provides an authenticated Inter-process communication mechanism</a:t>
            </a:r>
          </a:p>
          <a:p>
            <a:pPr eaLnBrk="1" hangingPunct="1"/>
            <a:r>
              <a:rPr lang="en-US" sz="2400" dirty="0" smtClean="0"/>
              <a:t>Most usage of SMB involves computers running Microsoft Windows:</a:t>
            </a:r>
          </a:p>
          <a:p>
            <a:pPr lvl="1" eaLnBrk="1" hangingPunct="1"/>
            <a:r>
              <a:rPr lang="en-US" sz="2000" dirty="0" smtClean="0"/>
              <a:t>Microsoft environments users often know it simply as "Microsoft Windows Network"</a:t>
            </a:r>
          </a:p>
          <a:p>
            <a:pPr eaLnBrk="1" hangingPunct="1"/>
            <a:endParaRPr lang="en-US" sz="2400" dirty="0" smtClean="0"/>
          </a:p>
          <a:p>
            <a:pPr eaLnBrk="1" hangingPunct="1"/>
            <a:endParaRPr lang="en-US" sz="24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4000" b="1" smtClean="0"/>
              <a:t>Server Message Block</a:t>
            </a:r>
            <a:r>
              <a:rPr lang="en-US" sz="4000" smtClean="0"/>
              <a:t> </a:t>
            </a:r>
            <a:br>
              <a:rPr lang="en-US" sz="4000" smtClean="0"/>
            </a:br>
            <a:r>
              <a:rPr lang="en-US" sz="4000" smtClean="0"/>
              <a:t>(</a:t>
            </a:r>
            <a:r>
              <a:rPr lang="en-US" sz="4000" b="1" smtClean="0"/>
              <a:t>SMB</a:t>
            </a:r>
            <a:r>
              <a:rPr lang="en-US" sz="4000" smtClean="0"/>
              <a:t>)</a:t>
            </a:r>
          </a:p>
        </p:txBody>
      </p:sp>
      <p:sp>
        <p:nvSpPr>
          <p:cNvPr id="60419" name="Rectangle 3"/>
          <p:cNvSpPr>
            <a:spLocks noGrp="1" noChangeArrowheads="1"/>
          </p:cNvSpPr>
          <p:nvPr>
            <p:ph type="body" idx="1"/>
          </p:nvPr>
        </p:nvSpPr>
        <p:spPr/>
        <p:txBody>
          <a:bodyPr/>
          <a:lstStyle/>
          <a:p>
            <a:pPr eaLnBrk="1" hangingPunct="1">
              <a:lnSpc>
                <a:spcPct val="90000"/>
              </a:lnSpc>
            </a:pPr>
            <a:r>
              <a:rPr lang="en-US" smtClean="0"/>
              <a:t>When discussing SMB, one should distinguish:</a:t>
            </a:r>
          </a:p>
          <a:p>
            <a:pPr lvl="1" eaLnBrk="1" hangingPunct="1">
              <a:lnSpc>
                <a:spcPct val="90000"/>
              </a:lnSpc>
            </a:pPr>
            <a:r>
              <a:rPr lang="en-US" smtClean="0"/>
              <a:t>SMB the protocol </a:t>
            </a:r>
          </a:p>
          <a:p>
            <a:pPr lvl="1" eaLnBrk="1" hangingPunct="1">
              <a:lnSpc>
                <a:spcPct val="90000"/>
              </a:lnSpc>
            </a:pPr>
            <a:r>
              <a:rPr lang="en-US" smtClean="0"/>
              <a:t>SMB services that run on the protocol </a:t>
            </a:r>
          </a:p>
          <a:p>
            <a:pPr lvl="1" eaLnBrk="1" hangingPunct="1">
              <a:lnSpc>
                <a:spcPct val="90000"/>
              </a:lnSpc>
            </a:pPr>
            <a:r>
              <a:rPr lang="en-US" smtClean="0"/>
              <a:t>NetBIOS </a:t>
            </a:r>
          </a:p>
          <a:p>
            <a:pPr lvl="1" eaLnBrk="1" hangingPunct="1">
              <a:lnSpc>
                <a:spcPct val="90000"/>
              </a:lnSpc>
            </a:pPr>
            <a:r>
              <a:rPr lang="en-US" smtClean="0"/>
              <a:t>DCE/RPC services that use SMB as an authenticated Inter-process communication channel (over named pipes) </a:t>
            </a:r>
          </a:p>
          <a:p>
            <a:pPr lvl="1" eaLnBrk="1" hangingPunct="1">
              <a:lnSpc>
                <a:spcPct val="90000"/>
              </a:lnSpc>
            </a:pPr>
            <a:r>
              <a:rPr lang="en-US" smtClean="0"/>
              <a:t>"Network Neighborhood" protocols which primarily (but not exclusively) run as datagram services directly on the NetBIOS transport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t>Transparency</a:t>
            </a:r>
          </a:p>
        </p:txBody>
      </p:sp>
      <p:sp>
        <p:nvSpPr>
          <p:cNvPr id="10243" name="Rectangle 3"/>
          <p:cNvSpPr>
            <a:spLocks noGrp="1" noChangeArrowheads="1"/>
          </p:cNvSpPr>
          <p:nvPr>
            <p:ph type="body" idx="1"/>
          </p:nvPr>
        </p:nvSpPr>
        <p:spPr/>
        <p:txBody>
          <a:bodyPr/>
          <a:lstStyle/>
          <a:p>
            <a:pPr eaLnBrk="1" hangingPunct="1"/>
            <a:r>
              <a:rPr lang="en-US" dirty="0" smtClean="0"/>
              <a:t>A DFS should appear to its users to be a conventional, centralized file system</a:t>
            </a:r>
          </a:p>
          <a:p>
            <a:pPr lvl="1" eaLnBrk="1" hangingPunct="1"/>
            <a:r>
              <a:rPr lang="en-US" dirty="0" smtClean="0"/>
              <a:t>Multiplicity and dispersion of its servers and storage devices should be </a:t>
            </a:r>
            <a:r>
              <a:rPr lang="en-US" u="sng" dirty="0" smtClean="0"/>
              <a:t>invisible</a:t>
            </a:r>
            <a:r>
              <a:rPr lang="en-US" dirty="0" smtClean="0"/>
              <a:t> </a:t>
            </a:r>
          </a:p>
          <a:p>
            <a:pPr lvl="2" eaLnBrk="1" hangingPunct="1"/>
            <a:r>
              <a:rPr lang="en-US" dirty="0" smtClean="0"/>
              <a:t>Client interface used by programs should not distinguish between local and remote files</a:t>
            </a:r>
          </a:p>
          <a:p>
            <a:pPr lvl="1" eaLnBrk="1" hangingPunct="1"/>
            <a:r>
              <a:rPr lang="en-US" dirty="0" smtClean="0"/>
              <a:t>DFS locates the files and arranges the transport of data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smtClean="0"/>
              <a:t>History</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b="1" smtClean="0"/>
              <a:t>History</a:t>
            </a:r>
          </a:p>
        </p:txBody>
      </p:sp>
      <p:sp>
        <p:nvSpPr>
          <p:cNvPr id="62467" name="Rectangle 3"/>
          <p:cNvSpPr>
            <a:spLocks noGrp="1" noChangeArrowheads="1"/>
          </p:cNvSpPr>
          <p:nvPr>
            <p:ph type="body" idx="1"/>
          </p:nvPr>
        </p:nvSpPr>
        <p:spPr/>
        <p:txBody>
          <a:bodyPr/>
          <a:lstStyle/>
          <a:p>
            <a:pPr eaLnBrk="1" hangingPunct="1"/>
            <a:r>
              <a:rPr lang="en-US" sz="2400" dirty="0" smtClean="0"/>
              <a:t>Barry </a:t>
            </a:r>
            <a:r>
              <a:rPr lang="en-US" sz="2400" dirty="0" err="1" smtClean="0"/>
              <a:t>Feigenbaum</a:t>
            </a:r>
            <a:r>
              <a:rPr lang="en-US" sz="2400" dirty="0" smtClean="0"/>
              <a:t> originally invented SMB at IBM </a:t>
            </a:r>
          </a:p>
          <a:p>
            <a:pPr lvl="1" eaLnBrk="1" hangingPunct="1"/>
            <a:r>
              <a:rPr lang="en-US" sz="2000" dirty="0" smtClean="0"/>
              <a:t>Turn DOS "Interrupt 33" (21h) local file-access into a networked file-system</a:t>
            </a:r>
          </a:p>
          <a:p>
            <a:pPr eaLnBrk="1" hangingPunct="1"/>
            <a:r>
              <a:rPr lang="en-US" sz="2400" dirty="0" smtClean="0"/>
              <a:t>Microsoft made considerable modifications to the most commonly used version</a:t>
            </a:r>
          </a:p>
          <a:p>
            <a:pPr lvl="1" eaLnBrk="1" hangingPunct="1"/>
            <a:r>
              <a:rPr lang="en-US" sz="2000" dirty="0" smtClean="0"/>
              <a:t>Merged the SMB protocol with the LAN Manager</a:t>
            </a:r>
          </a:p>
          <a:p>
            <a:pPr lvl="2" eaLnBrk="1" hangingPunct="1"/>
            <a:r>
              <a:rPr lang="en-US" sz="1800" dirty="0" smtClean="0"/>
              <a:t>Developing with 3Com (circa 1990)</a:t>
            </a:r>
          </a:p>
          <a:p>
            <a:pPr lvl="1" eaLnBrk="1" hangingPunct="1"/>
            <a:r>
              <a:rPr lang="en-US" sz="2000" dirty="0" smtClean="0"/>
              <a:t>Continued to add features to the protocol</a:t>
            </a:r>
          </a:p>
          <a:p>
            <a:pPr lvl="2" eaLnBrk="1" hangingPunct="1"/>
            <a:r>
              <a:rPr lang="en-US" sz="1800" dirty="0" smtClean="0"/>
              <a:t>Windows for Workgroups (circa 1992)</a:t>
            </a:r>
          </a:p>
          <a:p>
            <a:pPr lvl="2" eaLnBrk="1" hangingPunct="1"/>
            <a:r>
              <a:rPr lang="en-US" sz="1800" dirty="0" smtClean="0"/>
              <a:t>Later versions of Windows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b="1" smtClean="0"/>
              <a:t>History</a:t>
            </a:r>
          </a:p>
        </p:txBody>
      </p:sp>
      <p:sp>
        <p:nvSpPr>
          <p:cNvPr id="63491" name="Rectangle 3"/>
          <p:cNvSpPr>
            <a:spLocks noGrp="1" noChangeArrowheads="1"/>
          </p:cNvSpPr>
          <p:nvPr>
            <p:ph type="body" idx="1"/>
          </p:nvPr>
        </p:nvSpPr>
        <p:spPr/>
        <p:txBody>
          <a:bodyPr/>
          <a:lstStyle/>
          <a:p>
            <a:pPr eaLnBrk="1" hangingPunct="1"/>
            <a:r>
              <a:rPr lang="en-US" dirty="0" smtClean="0"/>
              <a:t>Original design of SMB envisaged it running on top of the NetBIOS and NetBEUI APIs</a:t>
            </a:r>
          </a:p>
          <a:p>
            <a:pPr lvl="1" eaLnBrk="1" hangingPunct="1"/>
            <a:r>
              <a:rPr lang="en-US" dirty="0" smtClean="0"/>
              <a:t>Typically implemented with</a:t>
            </a:r>
          </a:p>
          <a:p>
            <a:pPr lvl="2" eaLnBrk="1" hangingPunct="1"/>
            <a:r>
              <a:rPr lang="en-US" dirty="0" smtClean="0"/>
              <a:t>NBF (NetBIOS Frame)</a:t>
            </a:r>
          </a:p>
          <a:p>
            <a:pPr lvl="2" eaLnBrk="1" hangingPunct="1"/>
            <a:r>
              <a:rPr lang="en-US" dirty="0" smtClean="0"/>
              <a:t>NetBIOS over IPX/SPX</a:t>
            </a:r>
          </a:p>
          <a:p>
            <a:pPr lvl="2" eaLnBrk="1" hangingPunct="1"/>
            <a:r>
              <a:rPr lang="en-US" dirty="0" smtClean="0"/>
              <a:t>NBT (NetBIOS TCP/IP)</a:t>
            </a:r>
          </a:p>
          <a:p>
            <a:pPr lvl="1" eaLnBrk="1" hangingPunct="1"/>
            <a:r>
              <a:rPr lang="en-US" dirty="0" smtClean="0"/>
              <a:t>SMB can also run directly on the TCP/IP protocols</a:t>
            </a:r>
          </a:p>
          <a:p>
            <a:pPr lvl="2" eaLnBrk="1" hangingPunct="1"/>
            <a:r>
              <a:rPr lang="en-US" dirty="0" smtClean="0"/>
              <a:t>Introduced with Windows 2000</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b="1" smtClean="0"/>
              <a:t>History</a:t>
            </a:r>
          </a:p>
        </p:txBody>
      </p:sp>
      <p:sp>
        <p:nvSpPr>
          <p:cNvPr id="64515" name="Rectangle 3"/>
          <p:cNvSpPr>
            <a:spLocks noGrp="1" noChangeArrowheads="1"/>
          </p:cNvSpPr>
          <p:nvPr>
            <p:ph type="body" idx="1"/>
          </p:nvPr>
        </p:nvSpPr>
        <p:spPr>
          <a:xfrm>
            <a:off x="457200" y="1600200"/>
            <a:ext cx="8382000" cy="4530725"/>
          </a:xfrm>
        </p:spPr>
        <p:txBody>
          <a:bodyPr/>
          <a:lstStyle/>
          <a:p>
            <a:pPr eaLnBrk="1" hangingPunct="1"/>
            <a:r>
              <a:rPr lang="en-US" sz="2400" dirty="0" smtClean="0"/>
              <a:t>Circa Sun Microsystems announcing </a:t>
            </a:r>
            <a:r>
              <a:rPr lang="en-US" sz="2400" dirty="0" err="1" smtClean="0"/>
              <a:t>WebNFS</a:t>
            </a:r>
            <a:r>
              <a:rPr lang="en-US" sz="2400" dirty="0" smtClean="0"/>
              <a:t>  </a:t>
            </a:r>
          </a:p>
          <a:p>
            <a:pPr lvl="1" eaLnBrk="1" hangingPunct="1"/>
            <a:r>
              <a:rPr lang="en-US" sz="2000" dirty="0" smtClean="0"/>
              <a:t>Microsoft launched an initiative in 1996 to rename SMB to </a:t>
            </a:r>
            <a:r>
              <a:rPr lang="en-US" sz="2000" b="1" dirty="0" smtClean="0"/>
              <a:t>Common Internet File System</a:t>
            </a:r>
            <a:r>
              <a:rPr lang="en-US" sz="2000" dirty="0" smtClean="0"/>
              <a:t> (</a:t>
            </a:r>
            <a:r>
              <a:rPr lang="en-US" sz="2000" b="1" dirty="0" smtClean="0"/>
              <a:t>CIFS</a:t>
            </a:r>
            <a:r>
              <a:rPr lang="en-US" sz="2000" dirty="0" smtClean="0"/>
              <a:t>)</a:t>
            </a:r>
          </a:p>
          <a:p>
            <a:pPr lvl="1" eaLnBrk="1" hangingPunct="1"/>
            <a:r>
              <a:rPr lang="en-US" sz="2000" dirty="0" smtClean="0"/>
              <a:t>Added more features, including</a:t>
            </a:r>
          </a:p>
          <a:p>
            <a:pPr lvl="2" eaLnBrk="1" hangingPunct="1"/>
            <a:r>
              <a:rPr lang="en-US" sz="1800" dirty="0" smtClean="0"/>
              <a:t>Support for:</a:t>
            </a:r>
          </a:p>
          <a:p>
            <a:pPr lvl="3" eaLnBrk="1" hangingPunct="1"/>
            <a:r>
              <a:rPr lang="en-US" sz="1600" dirty="0" smtClean="0"/>
              <a:t>Symbolic links</a:t>
            </a:r>
          </a:p>
          <a:p>
            <a:pPr lvl="3" eaLnBrk="1" hangingPunct="1"/>
            <a:r>
              <a:rPr lang="en-US" sz="1600" dirty="0" smtClean="0"/>
              <a:t>Hard links</a:t>
            </a:r>
          </a:p>
          <a:p>
            <a:pPr lvl="3" eaLnBrk="1" hangingPunct="1"/>
            <a:r>
              <a:rPr lang="en-US" sz="1600" dirty="0" smtClean="0"/>
              <a:t>Larger file sizes</a:t>
            </a:r>
          </a:p>
          <a:p>
            <a:pPr lvl="3" eaLnBrk="1" hangingPunct="1"/>
            <a:r>
              <a:rPr lang="en-US" sz="1600" dirty="0" smtClean="0"/>
              <a:t>Attempt at supporting direct connections without the NetBIOS</a:t>
            </a:r>
          </a:p>
          <a:p>
            <a:pPr lvl="2" eaLnBrk="1" hangingPunct="1"/>
            <a:r>
              <a:rPr lang="en-US" sz="1800" dirty="0" smtClean="0"/>
              <a:t>Largely experimental effort that required further refinement</a:t>
            </a:r>
          </a:p>
          <a:p>
            <a:pPr eaLnBrk="1" hangingPunct="1"/>
            <a:r>
              <a:rPr lang="en-US" sz="2400" dirty="0" smtClean="0"/>
              <a:t>Microsoft submitted some partial specifications as Internet-Drafts to the IETF</a:t>
            </a:r>
          </a:p>
          <a:p>
            <a:pPr lvl="1" eaLnBrk="1" hangingPunct="1"/>
            <a:r>
              <a:rPr lang="en-US" sz="2000" dirty="0" smtClean="0"/>
              <a:t>Submissions have expired</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b="1" smtClean="0"/>
              <a:t>History</a:t>
            </a:r>
          </a:p>
        </p:txBody>
      </p:sp>
      <p:sp>
        <p:nvSpPr>
          <p:cNvPr id="65539" name="Rectangle 3"/>
          <p:cNvSpPr>
            <a:spLocks noGrp="1" noChangeArrowheads="1"/>
          </p:cNvSpPr>
          <p:nvPr>
            <p:ph type="body" idx="1"/>
          </p:nvPr>
        </p:nvSpPr>
        <p:spPr/>
        <p:txBody>
          <a:bodyPr/>
          <a:lstStyle/>
          <a:p>
            <a:pPr eaLnBrk="1" hangingPunct="1"/>
            <a:r>
              <a:rPr lang="en-US" smtClean="0"/>
              <a:t>Windows Vista introduced Server Message Block 2.0</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b="1" smtClean="0"/>
              <a:t>History</a:t>
            </a:r>
          </a:p>
        </p:txBody>
      </p:sp>
      <p:sp>
        <p:nvSpPr>
          <p:cNvPr id="66563" name="Rectangle 3"/>
          <p:cNvSpPr>
            <a:spLocks noGrp="1" noChangeArrowheads="1"/>
          </p:cNvSpPr>
          <p:nvPr>
            <p:ph type="body" idx="1"/>
          </p:nvPr>
        </p:nvSpPr>
        <p:spPr/>
        <p:txBody>
          <a:bodyPr/>
          <a:lstStyle/>
          <a:p>
            <a:pPr eaLnBrk="1" hangingPunct="1"/>
            <a:r>
              <a:rPr lang="en-US" dirty="0" smtClean="0"/>
              <a:t>Side issue:</a:t>
            </a:r>
          </a:p>
          <a:p>
            <a:pPr lvl="1" eaLnBrk="1" hangingPunct="1"/>
            <a:r>
              <a:rPr lang="en-US" dirty="0" smtClean="0"/>
              <a:t>Samba project originated aim of </a:t>
            </a:r>
          </a:p>
          <a:p>
            <a:pPr lvl="2" eaLnBrk="1" hangingPunct="1"/>
            <a:r>
              <a:rPr lang="en-US" dirty="0" smtClean="0"/>
              <a:t>Reverse engineer SMB</a:t>
            </a:r>
          </a:p>
          <a:p>
            <a:pPr lvl="2" eaLnBrk="1" hangingPunct="1"/>
            <a:r>
              <a:rPr lang="en-US" dirty="0" smtClean="0"/>
              <a:t>Provide a free implementation of a compatible SMB-client and server for use with non-Microsoft operating system</a:t>
            </a:r>
          </a:p>
          <a:p>
            <a:pPr lvl="1" eaLnBrk="1" hangingPunct="1"/>
            <a:r>
              <a:rPr lang="en-US" dirty="0" smtClean="0"/>
              <a:t>Driven by the importance of the SMB protocol in interacting with the widespread Microsoft Windows platform</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solidFill>
                  <a:srgbClr val="FF0000"/>
                </a:solidFill>
              </a:rPr>
              <a:t>Resume 7/31</a:t>
            </a:r>
            <a:endParaRPr lang="en-US" sz="7200" dirty="0">
              <a:solidFill>
                <a:srgbClr val="FF0000"/>
              </a:solidFill>
            </a:endParaRP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b="1" smtClean="0"/>
              <a:t>Implementation</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b="1" smtClean="0"/>
              <a:t>Implementation</a:t>
            </a:r>
          </a:p>
        </p:txBody>
      </p:sp>
      <p:sp>
        <p:nvSpPr>
          <p:cNvPr id="68611" name="Rectangle 3"/>
          <p:cNvSpPr>
            <a:spLocks noGrp="1" noChangeArrowheads="1"/>
          </p:cNvSpPr>
          <p:nvPr>
            <p:ph type="body" idx="1"/>
          </p:nvPr>
        </p:nvSpPr>
        <p:spPr/>
        <p:txBody>
          <a:bodyPr/>
          <a:lstStyle/>
          <a:p>
            <a:pPr eaLnBrk="1" hangingPunct="1">
              <a:lnSpc>
                <a:spcPct val="90000"/>
              </a:lnSpc>
            </a:pPr>
            <a:r>
              <a:rPr lang="en-US" sz="2400" b="1" dirty="0" smtClean="0"/>
              <a:t>Client-server approach</a:t>
            </a:r>
          </a:p>
          <a:p>
            <a:pPr lvl="1" eaLnBrk="1" hangingPunct="1">
              <a:lnSpc>
                <a:spcPct val="90000"/>
              </a:lnSpc>
            </a:pPr>
            <a:r>
              <a:rPr lang="en-US" sz="2000" dirty="0" smtClean="0"/>
              <a:t>SMB works through a peer-to-peer approach</a:t>
            </a:r>
          </a:p>
          <a:p>
            <a:pPr lvl="2" eaLnBrk="1" hangingPunct="1">
              <a:lnSpc>
                <a:spcPct val="90000"/>
              </a:lnSpc>
            </a:pPr>
            <a:r>
              <a:rPr lang="en-US" sz="1800" dirty="0" smtClean="0"/>
              <a:t>Client makes specific requests</a:t>
            </a:r>
          </a:p>
          <a:p>
            <a:pPr lvl="2" eaLnBrk="1" hangingPunct="1">
              <a:lnSpc>
                <a:spcPct val="90000"/>
              </a:lnSpc>
            </a:pPr>
            <a:r>
              <a:rPr lang="en-US" sz="1800" dirty="0" smtClean="0"/>
              <a:t>Server responds accordingly</a:t>
            </a:r>
          </a:p>
          <a:p>
            <a:pPr lvl="1" eaLnBrk="1" hangingPunct="1">
              <a:lnSpc>
                <a:spcPct val="90000"/>
              </a:lnSpc>
            </a:pPr>
            <a:r>
              <a:rPr lang="en-US" sz="2000" dirty="0" smtClean="0"/>
              <a:t>One section of the SMB protocol specifically deals with access to file systems</a:t>
            </a:r>
          </a:p>
          <a:p>
            <a:pPr lvl="2" eaLnBrk="1" hangingPunct="1">
              <a:lnSpc>
                <a:spcPct val="90000"/>
              </a:lnSpc>
            </a:pPr>
            <a:r>
              <a:rPr lang="en-US" sz="1600" dirty="0" smtClean="0"/>
              <a:t>Clients may make requests to a file server</a:t>
            </a:r>
          </a:p>
          <a:p>
            <a:pPr lvl="1" eaLnBrk="1" hangingPunct="1">
              <a:lnSpc>
                <a:spcPct val="90000"/>
              </a:lnSpc>
            </a:pPr>
            <a:r>
              <a:rPr lang="en-US" sz="2200" dirty="0" smtClean="0"/>
              <a:t>Other sections of the SMB protocol specialize in inter-process communication (IPC)</a:t>
            </a:r>
          </a:p>
          <a:p>
            <a:pPr lvl="1" eaLnBrk="1" hangingPunct="1">
              <a:lnSpc>
                <a:spcPct val="90000"/>
              </a:lnSpc>
            </a:pPr>
            <a:r>
              <a:rPr lang="en-US" sz="2000" dirty="0" smtClean="0"/>
              <a:t>Developers have optimized the SMB protocol for local subnet usage</a:t>
            </a:r>
          </a:p>
          <a:p>
            <a:pPr lvl="2" eaLnBrk="1" hangingPunct="1">
              <a:lnSpc>
                <a:spcPct val="90000"/>
              </a:lnSpc>
            </a:pPr>
            <a:r>
              <a:rPr lang="en-US" sz="1800" dirty="0" smtClean="0"/>
              <a:t>Users have also put SMB to work to access different subnets across the Internet</a:t>
            </a:r>
          </a:p>
          <a:p>
            <a:pPr lvl="3" eaLnBrk="1" hangingPunct="1">
              <a:lnSpc>
                <a:spcPct val="90000"/>
              </a:lnSpc>
            </a:pPr>
            <a:r>
              <a:rPr lang="en-US" sz="1600" dirty="0" smtClean="0"/>
              <a:t>Involving file-sharing or print-sharing in MS Windows environments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b="1" smtClean="0"/>
              <a:t>Implementation</a:t>
            </a:r>
          </a:p>
        </p:txBody>
      </p:sp>
      <p:sp>
        <p:nvSpPr>
          <p:cNvPr id="69635" name="Rectangle 3"/>
          <p:cNvSpPr>
            <a:spLocks noGrp="1" noChangeArrowheads="1"/>
          </p:cNvSpPr>
          <p:nvPr>
            <p:ph type="body" idx="1"/>
          </p:nvPr>
        </p:nvSpPr>
        <p:spPr/>
        <p:txBody>
          <a:bodyPr/>
          <a:lstStyle/>
          <a:p>
            <a:pPr eaLnBrk="1" hangingPunct="1"/>
            <a:r>
              <a:rPr lang="en-US" sz="2400" b="1" smtClean="0"/>
              <a:t>Client-server approach</a:t>
            </a:r>
          </a:p>
          <a:p>
            <a:pPr lvl="1" eaLnBrk="1" hangingPunct="1"/>
            <a:r>
              <a:rPr lang="en-US" sz="2000" smtClean="0"/>
              <a:t>SMB servers make their file systems and other resources available to clients on the network </a:t>
            </a:r>
          </a:p>
          <a:p>
            <a:pPr lvl="2" eaLnBrk="1" hangingPunct="1"/>
            <a:r>
              <a:rPr lang="en-US" sz="1800" smtClean="0"/>
              <a:t>Client computers may want access to the shared file systems and printers on the server</a:t>
            </a:r>
          </a:p>
          <a:p>
            <a:pPr lvl="3" eaLnBrk="1" hangingPunct="1"/>
            <a:r>
              <a:rPr lang="en-US" sz="1600" smtClean="0"/>
              <a:t>For this primary function, SMB is best-known and most heavily used</a:t>
            </a:r>
          </a:p>
          <a:p>
            <a:pPr lvl="2" eaLnBrk="1" hangingPunct="1"/>
            <a:r>
              <a:rPr lang="en-US" sz="1800" smtClean="0"/>
              <a:t>SMB file-server aspect would count for little without the NT domains suite of protocols</a:t>
            </a:r>
          </a:p>
          <a:p>
            <a:pPr lvl="3" eaLnBrk="1" hangingPunct="1"/>
            <a:r>
              <a:rPr lang="en-US" sz="1600" smtClean="0"/>
              <a:t>Provide NT-style domain-based authentication</a:t>
            </a:r>
          </a:p>
          <a:p>
            <a:pPr lvl="2" eaLnBrk="1" hangingPunct="1"/>
            <a:r>
              <a:rPr lang="en-US" sz="1800" smtClean="0"/>
              <a:t>NT Domains protocols offer MSRPC services available almost exclusively available on SMB IPC "named pipe“</a:t>
            </a:r>
          </a:p>
          <a:p>
            <a:pPr lvl="3" eaLnBrk="1" hangingPunct="1"/>
            <a:r>
              <a:rPr lang="en-US" sz="1600" smtClean="0"/>
              <a:t>Almost all implementations of SMB servers use NT Domain authentication to validate user-access to resources</a:t>
            </a:r>
            <a:endParaRPr lang="en-US" sz="1600"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t>Performance</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b="1" smtClean="0"/>
              <a:t>Implementation</a:t>
            </a:r>
          </a:p>
        </p:txBody>
      </p:sp>
      <p:sp>
        <p:nvSpPr>
          <p:cNvPr id="70659" name="Rectangle 3"/>
          <p:cNvSpPr>
            <a:spLocks noGrp="1" noChangeArrowheads="1"/>
          </p:cNvSpPr>
          <p:nvPr>
            <p:ph type="body" idx="1"/>
          </p:nvPr>
        </p:nvSpPr>
        <p:spPr/>
        <p:txBody>
          <a:bodyPr/>
          <a:lstStyle/>
          <a:p>
            <a:pPr eaLnBrk="1" hangingPunct="1">
              <a:lnSpc>
                <a:spcPct val="80000"/>
              </a:lnSpc>
            </a:pPr>
            <a:r>
              <a:rPr lang="en-US" sz="1800" b="1" dirty="0" smtClean="0"/>
              <a:t>Performance issues</a:t>
            </a:r>
          </a:p>
          <a:p>
            <a:pPr lvl="1" eaLnBrk="1" hangingPunct="1">
              <a:lnSpc>
                <a:spcPct val="80000"/>
              </a:lnSpc>
            </a:pPr>
            <a:r>
              <a:rPr lang="en-US" sz="1600" dirty="0" smtClean="0"/>
              <a:t>Many people believe that the SMB protocol makes heavy use of network bandwidth because each client broadcasts its presence to the whole subnet</a:t>
            </a:r>
          </a:p>
          <a:p>
            <a:pPr lvl="2" eaLnBrk="1" hangingPunct="1">
              <a:lnSpc>
                <a:spcPct val="80000"/>
              </a:lnSpc>
            </a:pPr>
            <a:r>
              <a:rPr lang="en-US" sz="1400" dirty="0" smtClean="0"/>
              <a:t>SMB itself does not use broadcasts</a:t>
            </a:r>
          </a:p>
          <a:p>
            <a:pPr lvl="3" eaLnBrk="1" hangingPunct="1">
              <a:lnSpc>
                <a:spcPct val="80000"/>
              </a:lnSpc>
            </a:pPr>
            <a:r>
              <a:rPr lang="en-US" sz="1200" dirty="0" smtClean="0"/>
              <a:t>Broadcast problems commonly associated with SMB actually originate with the NetBIOS service location protocol</a:t>
            </a:r>
          </a:p>
          <a:p>
            <a:pPr lvl="2" eaLnBrk="1" hangingPunct="1">
              <a:lnSpc>
                <a:spcPct val="80000"/>
              </a:lnSpc>
            </a:pPr>
            <a:r>
              <a:rPr lang="en-US" sz="1400" dirty="0" smtClean="0"/>
              <a:t>Microsoft Windows server will use NetBIOS to advertise and locate services</a:t>
            </a:r>
          </a:p>
          <a:p>
            <a:pPr lvl="2" eaLnBrk="1" hangingPunct="1">
              <a:lnSpc>
                <a:spcPct val="80000"/>
              </a:lnSpc>
            </a:pPr>
            <a:r>
              <a:rPr lang="en-US" sz="1400" dirty="0" smtClean="0"/>
              <a:t>NetBIOS functions by broadcasting services available on a particular host at regular intervals. </a:t>
            </a:r>
          </a:p>
          <a:p>
            <a:pPr lvl="2" eaLnBrk="1" hangingPunct="1">
              <a:lnSpc>
                <a:spcPct val="80000"/>
              </a:lnSpc>
            </a:pPr>
            <a:r>
              <a:rPr lang="en-US" sz="1400" dirty="0" smtClean="0"/>
              <a:t>Usually ok for an acceptable default in a network with fewer than 20 hosts</a:t>
            </a:r>
          </a:p>
          <a:p>
            <a:pPr lvl="3" eaLnBrk="1" hangingPunct="1">
              <a:lnSpc>
                <a:spcPct val="80000"/>
              </a:lnSpc>
            </a:pPr>
            <a:r>
              <a:rPr lang="en-US" sz="1200" dirty="0" smtClean="0"/>
              <a:t>Broadcast traffic will cause problems as the number of hosts increases. </a:t>
            </a:r>
          </a:p>
          <a:p>
            <a:pPr lvl="2" eaLnBrk="1" hangingPunct="1">
              <a:lnSpc>
                <a:spcPct val="80000"/>
              </a:lnSpc>
            </a:pPr>
            <a:r>
              <a:rPr lang="en-US" sz="1400" dirty="0" smtClean="0"/>
              <a:t>Proper implementation of a NetBIOS Name Server (NBNS) can mitigate this problem</a:t>
            </a:r>
          </a:p>
          <a:p>
            <a:pPr lvl="3" eaLnBrk="1" hangingPunct="1">
              <a:lnSpc>
                <a:spcPct val="80000"/>
              </a:lnSpc>
            </a:pPr>
            <a:r>
              <a:rPr lang="en-US" sz="1200" dirty="0" smtClean="0"/>
              <a:t>Windows Internet Naming Service (WINS) offers a suitable solution in Microsoft environments. </a:t>
            </a:r>
          </a:p>
          <a:p>
            <a:pPr lvl="2" eaLnBrk="1" hangingPunct="1">
              <a:lnSpc>
                <a:spcPct val="80000"/>
              </a:lnSpc>
            </a:pPr>
            <a:r>
              <a:rPr lang="en-US" sz="1400" dirty="0" smtClean="0"/>
              <a:t>WINS uses a much more advanced system of registration and centralized service requests</a:t>
            </a:r>
          </a:p>
          <a:p>
            <a:pPr lvl="3" eaLnBrk="1" hangingPunct="1">
              <a:lnSpc>
                <a:spcPct val="80000"/>
              </a:lnSpc>
            </a:pPr>
            <a:r>
              <a:rPr lang="en-US" sz="1200" dirty="0" smtClean="0"/>
              <a:t>Imposes its own complexity upon the design and maintenance of the network</a:t>
            </a:r>
          </a:p>
          <a:p>
            <a:pPr lvl="2" eaLnBrk="1" hangingPunct="1">
              <a:lnSpc>
                <a:spcPct val="80000"/>
              </a:lnSpc>
            </a:pPr>
            <a:r>
              <a:rPr lang="en-US" sz="1400" dirty="0" smtClean="0"/>
              <a:t>Microsoft recommends the use of Dynamic DNS</a:t>
            </a:r>
          </a:p>
          <a:p>
            <a:pPr lvl="3" eaLnBrk="1" hangingPunct="1">
              <a:lnSpc>
                <a:spcPct val="80000"/>
              </a:lnSpc>
            </a:pPr>
            <a:r>
              <a:rPr lang="en-US" sz="1200" dirty="0" smtClean="0"/>
              <a:t>In Microsoft Active Directory environments</a:t>
            </a:r>
            <a:endParaRPr lang="en-US" sz="1200" dirty="0" smtClean="0">
              <a:hlinkClick r:id="rId2" tooltip="Network planning and design"/>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b="1" smtClean="0"/>
              <a:t>Implementation</a:t>
            </a:r>
          </a:p>
        </p:txBody>
      </p:sp>
      <p:sp>
        <p:nvSpPr>
          <p:cNvPr id="71683" name="Rectangle 3"/>
          <p:cNvSpPr>
            <a:spLocks noGrp="1" noChangeArrowheads="1"/>
          </p:cNvSpPr>
          <p:nvPr>
            <p:ph type="body" idx="1"/>
          </p:nvPr>
        </p:nvSpPr>
        <p:spPr/>
        <p:txBody>
          <a:bodyPr/>
          <a:lstStyle/>
          <a:p>
            <a:pPr eaLnBrk="1" hangingPunct="1"/>
            <a:r>
              <a:rPr lang="en-US" b="1" smtClean="0"/>
              <a:t>Performance issues</a:t>
            </a:r>
          </a:p>
          <a:p>
            <a:pPr lvl="1" eaLnBrk="1" hangingPunct="1"/>
            <a:r>
              <a:rPr lang="en-US" smtClean="0"/>
              <a:t>Network designers should expect that network latency will have a significant impact on the performance of the SMB protocol </a:t>
            </a:r>
          </a:p>
          <a:p>
            <a:pPr lvl="2" eaLnBrk="1" hangingPunct="1"/>
            <a:r>
              <a:rPr lang="en-US" smtClean="0"/>
              <a:t>Monitoring reveals this mostly due to navigating among directories through SMB</a:t>
            </a:r>
          </a:p>
          <a:p>
            <a:pPr lvl="3" eaLnBrk="1" hangingPunct="1"/>
            <a:r>
              <a:rPr lang="en-US" smtClean="0"/>
              <a:t>When significant network latency exists between hosts </a:t>
            </a:r>
          </a:p>
          <a:p>
            <a:pPr lvl="2" eaLnBrk="1" hangingPunct="1"/>
            <a:r>
              <a:rPr lang="en-US" smtClean="0"/>
              <a:t>For example, a VPN connection over the Internet will often introduce network latency</a:t>
            </a:r>
          </a:p>
          <a:p>
            <a:pPr lvl="3" eaLnBrk="1" hangingPunct="1"/>
            <a:r>
              <a:rPr lang="en-US" smtClean="0"/>
              <a:t>Can make for a frustrating experience</a:t>
            </a:r>
            <a:endParaRPr lang="en-US" b="1"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b="1" smtClean="0"/>
              <a:t>Implementation</a:t>
            </a:r>
          </a:p>
        </p:txBody>
      </p:sp>
      <p:sp>
        <p:nvSpPr>
          <p:cNvPr id="72707" name="Rectangle 3"/>
          <p:cNvSpPr>
            <a:spLocks noGrp="1" noChangeArrowheads="1"/>
          </p:cNvSpPr>
          <p:nvPr>
            <p:ph type="body" idx="1"/>
          </p:nvPr>
        </p:nvSpPr>
        <p:spPr/>
        <p:txBody>
          <a:bodyPr/>
          <a:lstStyle/>
          <a:p>
            <a:pPr eaLnBrk="1" hangingPunct="1"/>
            <a:r>
              <a:rPr lang="en-US" b="1" dirty="0" smtClean="0"/>
              <a:t>Microsoft's modifications</a:t>
            </a:r>
          </a:p>
          <a:p>
            <a:pPr lvl="1" eaLnBrk="1" hangingPunct="1"/>
            <a:r>
              <a:rPr lang="en-US" dirty="0" smtClean="0"/>
              <a:t>Microsoft has added several extensions to its own SMB implementation. </a:t>
            </a:r>
          </a:p>
          <a:p>
            <a:pPr lvl="2" eaLnBrk="1" hangingPunct="1"/>
            <a:r>
              <a:rPr lang="en-US" dirty="0" smtClean="0"/>
              <a:t>Added NT LAN Manager (NTLM) Version 2 </a:t>
            </a:r>
          </a:p>
          <a:p>
            <a:pPr lvl="3" eaLnBrk="1" hangingPunct="1"/>
            <a:r>
              <a:rPr lang="en-US" dirty="0" smtClean="0"/>
              <a:t>NTLM version 1 used DES in a flawed manner </a:t>
            </a:r>
          </a:p>
          <a:p>
            <a:pPr lvl="4" eaLnBrk="1" hangingPunct="1"/>
            <a:r>
              <a:rPr lang="en-US" dirty="0" smtClean="0"/>
              <a:t>Derived from the original legacy SMB specification's requirement to use IBM "</a:t>
            </a:r>
            <a:r>
              <a:rPr lang="en-US" dirty="0" err="1" smtClean="0"/>
              <a:t>LanManager</a:t>
            </a:r>
            <a:r>
              <a:rPr lang="en-US" dirty="0" smtClean="0"/>
              <a:t>" passwords</a:t>
            </a:r>
          </a:p>
          <a:p>
            <a:pPr lvl="2" eaLnBrk="1" hangingPunct="1"/>
            <a:r>
              <a:rPr lang="en-US" dirty="0" smtClean="0"/>
              <a:t>NT 4.0 Domain Logon protocols use 40-bit encryption outside of the United States of America</a:t>
            </a:r>
          </a:p>
          <a:p>
            <a:pPr lvl="3" eaLnBrk="1" hangingPunct="1"/>
            <a:r>
              <a:rPr lang="en-US" dirty="0" smtClean="0"/>
              <a:t>Does not conform with modern security standards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b="1" smtClean="0"/>
              <a:t>Implementation</a:t>
            </a:r>
          </a:p>
        </p:txBody>
      </p:sp>
      <p:sp>
        <p:nvSpPr>
          <p:cNvPr id="73731" name="Rectangle 3"/>
          <p:cNvSpPr>
            <a:spLocks noGrp="1" noChangeArrowheads="1"/>
          </p:cNvSpPr>
          <p:nvPr>
            <p:ph type="body" idx="1"/>
          </p:nvPr>
        </p:nvSpPr>
        <p:spPr/>
        <p:txBody>
          <a:bodyPr/>
          <a:lstStyle/>
          <a:p>
            <a:pPr eaLnBrk="1" hangingPunct="1"/>
            <a:r>
              <a:rPr lang="en-US" b="1" smtClean="0"/>
              <a:t>Points of interest</a:t>
            </a:r>
          </a:p>
          <a:p>
            <a:pPr lvl="1" eaLnBrk="1" hangingPunct="1"/>
            <a:r>
              <a:rPr lang="en-US" smtClean="0"/>
              <a:t>SMB's "Inter-Process Communication" mechanism deserves a specific mention</a:t>
            </a:r>
          </a:p>
          <a:p>
            <a:pPr lvl="2" eaLnBrk="1" hangingPunct="1"/>
            <a:r>
              <a:rPr lang="en-US" smtClean="0"/>
              <a:t>SMB "IPC" system provides named pipes </a:t>
            </a:r>
          </a:p>
          <a:p>
            <a:pPr lvl="3" eaLnBrk="1" hangingPunct="1"/>
            <a:r>
              <a:rPr lang="en-US" smtClean="0"/>
              <a:t>Provides one of the first few inter-process mechanisms commonly available to programmers</a:t>
            </a:r>
          </a:p>
          <a:p>
            <a:pPr lvl="4" eaLnBrk="1" hangingPunct="1"/>
            <a:r>
              <a:rPr lang="en-US" smtClean="0"/>
              <a:t>Provides a means for services to inherit the authentication carried out when a client first connected to an SMB server</a:t>
            </a:r>
          </a:p>
          <a:p>
            <a:pPr lvl="3" eaLnBrk="1" hangingPunct="1"/>
            <a:r>
              <a:rPr lang="en-US" smtClean="0"/>
              <a:t>Inherited authentication in named pipes has become so ubiquitous and transparent that both Windows-users and programmers who use the Windows API often simply take it for granted</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b="1" smtClean="0"/>
              <a:t>Implementation</a:t>
            </a:r>
          </a:p>
        </p:txBody>
      </p:sp>
      <p:sp>
        <p:nvSpPr>
          <p:cNvPr id="74755" name="Rectangle 3"/>
          <p:cNvSpPr>
            <a:spLocks noGrp="1" noChangeArrowheads="1"/>
          </p:cNvSpPr>
          <p:nvPr>
            <p:ph type="body" idx="1"/>
          </p:nvPr>
        </p:nvSpPr>
        <p:spPr/>
        <p:txBody>
          <a:bodyPr/>
          <a:lstStyle/>
          <a:p>
            <a:pPr eaLnBrk="1" hangingPunct="1"/>
            <a:r>
              <a:rPr lang="en-US" b="1" smtClean="0"/>
              <a:t>Points of interest</a:t>
            </a:r>
          </a:p>
          <a:p>
            <a:pPr lvl="1" eaLnBrk="1" hangingPunct="1"/>
            <a:r>
              <a:rPr lang="en-US" smtClean="0"/>
              <a:t>Some services that operate over named pipes also allow MSRPC client programs to perform authentication</a:t>
            </a:r>
          </a:p>
          <a:p>
            <a:pPr lvl="2" eaLnBrk="1" hangingPunct="1"/>
            <a:r>
              <a:rPr lang="en-US" smtClean="0"/>
              <a:t>Over-rides the authorization provided by the SMB server</a:t>
            </a:r>
          </a:p>
          <a:p>
            <a:pPr lvl="2" eaLnBrk="1" hangingPunct="1"/>
            <a:r>
              <a:rPr lang="en-US" smtClean="0"/>
              <a:t>Only in the context of the MSRPC client program that successfully makes the additional authentication</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b="1" smtClean="0"/>
              <a:t>Implementation</a:t>
            </a:r>
          </a:p>
        </p:txBody>
      </p:sp>
      <p:sp>
        <p:nvSpPr>
          <p:cNvPr id="75779" name="Rectangle 3"/>
          <p:cNvSpPr>
            <a:spLocks noGrp="1" noChangeArrowheads="1"/>
          </p:cNvSpPr>
          <p:nvPr>
            <p:ph type="body" idx="1"/>
          </p:nvPr>
        </p:nvSpPr>
        <p:spPr/>
        <p:txBody>
          <a:bodyPr/>
          <a:lstStyle/>
          <a:p>
            <a:pPr eaLnBrk="1" hangingPunct="1"/>
            <a:r>
              <a:rPr lang="en-US" b="1" dirty="0" smtClean="0"/>
              <a:t>Points of interest</a:t>
            </a:r>
          </a:p>
          <a:p>
            <a:pPr lvl="1" eaLnBrk="1" hangingPunct="1"/>
            <a:r>
              <a:rPr lang="en-US" dirty="0" smtClean="0"/>
              <a:t>SMB uses opportunistic locking</a:t>
            </a:r>
          </a:p>
          <a:p>
            <a:pPr lvl="2" eaLnBrk="1" hangingPunct="1"/>
            <a:r>
              <a:rPr lang="en-US" dirty="0" smtClean="0"/>
              <a:t>Special type of locking-mechanism</a:t>
            </a:r>
          </a:p>
          <a:p>
            <a:pPr lvl="2" eaLnBrk="1" hangingPunct="1"/>
            <a:r>
              <a:rPr lang="en-US" dirty="0" smtClean="0"/>
              <a:t>Improves performance</a:t>
            </a:r>
          </a:p>
          <a:p>
            <a:pPr lvl="1" eaLnBrk="1" hangingPunct="1"/>
            <a:r>
              <a:rPr lang="en-US" dirty="0" smtClean="0"/>
              <a:t>SMB serves as the basis for Microsoft's Distributed File System implementation</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b="1" smtClean="0"/>
              <a:t>Versions and implementations</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b="1" smtClean="0"/>
              <a:t>Versions and implementations</a:t>
            </a:r>
          </a:p>
        </p:txBody>
      </p:sp>
      <p:sp>
        <p:nvSpPr>
          <p:cNvPr id="77827" name="Rectangle 3"/>
          <p:cNvSpPr>
            <a:spLocks noGrp="1" noChangeArrowheads="1"/>
          </p:cNvSpPr>
          <p:nvPr>
            <p:ph type="body" idx="1"/>
          </p:nvPr>
        </p:nvSpPr>
        <p:spPr>
          <a:xfrm>
            <a:off x="457200" y="1600200"/>
            <a:ext cx="8686800" cy="5257800"/>
          </a:xfrm>
        </p:spPr>
        <p:txBody>
          <a:bodyPr/>
          <a:lstStyle/>
          <a:p>
            <a:pPr eaLnBrk="1" hangingPunct="1"/>
            <a:r>
              <a:rPr lang="en-US" smtClean="0"/>
              <a:t>The following list explicitly refers to "SMB" as including an SMB client or an SMB server</a:t>
            </a:r>
          </a:p>
          <a:p>
            <a:pPr lvl="1" eaLnBrk="1" hangingPunct="1"/>
            <a:r>
              <a:rPr lang="en-US" smtClean="0"/>
              <a:t>Including the various protocols that extend SMB </a:t>
            </a:r>
          </a:p>
          <a:p>
            <a:pPr lvl="1" eaLnBrk="1" hangingPunct="1"/>
            <a:r>
              <a:rPr lang="en-US" smtClean="0"/>
              <a:t>For simplicity and conciseness and vagueness, however, the list omits mention of the extent or completeness of the reimplementation or porting status for any of these implementations</a:t>
            </a:r>
          </a:p>
          <a:p>
            <a:pPr lvl="1" eaLnBrk="1" hangingPunct="1"/>
            <a:r>
              <a:rPr lang="en-US" smtClean="0"/>
              <a:t>Lumps them all together simply as "SMB"</a:t>
            </a:r>
          </a:p>
          <a:p>
            <a:pPr lvl="1" eaLnBrk="1" hangingPunct="1">
              <a:buFont typeface="Wingdings" pitchFamily="2" charset="2"/>
              <a:buNone/>
            </a:pPr>
            <a:endParaRPr lang="en-US"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b="1" smtClean="0"/>
              <a:t>Versions and implementations</a:t>
            </a:r>
          </a:p>
        </p:txBody>
      </p:sp>
      <p:sp>
        <p:nvSpPr>
          <p:cNvPr id="78851" name="Rectangle 3"/>
          <p:cNvSpPr>
            <a:spLocks noGrp="1" noChangeArrowheads="1"/>
          </p:cNvSpPr>
          <p:nvPr>
            <p:ph type="body" idx="1"/>
          </p:nvPr>
        </p:nvSpPr>
        <p:spPr>
          <a:xfrm>
            <a:off x="457200" y="1600200"/>
            <a:ext cx="8686800" cy="5257800"/>
          </a:xfrm>
        </p:spPr>
        <p:txBody>
          <a:bodyPr/>
          <a:lstStyle/>
          <a:p>
            <a:pPr eaLnBrk="1" hangingPunct="1">
              <a:lnSpc>
                <a:spcPct val="80000"/>
              </a:lnSpc>
            </a:pPr>
            <a:r>
              <a:rPr lang="en-US" sz="1800" dirty="0" smtClean="0"/>
              <a:t>List…</a:t>
            </a:r>
          </a:p>
          <a:p>
            <a:pPr lvl="1" eaLnBrk="1" hangingPunct="1">
              <a:lnSpc>
                <a:spcPct val="80000"/>
              </a:lnSpc>
            </a:pPr>
            <a:r>
              <a:rPr lang="en-US" sz="1600" dirty="0" smtClean="0"/>
              <a:t>Samba includes an SMB server and a command-line SMB client</a:t>
            </a:r>
          </a:p>
          <a:p>
            <a:pPr lvl="2" eaLnBrk="1" hangingPunct="1">
              <a:lnSpc>
                <a:spcPct val="80000"/>
              </a:lnSpc>
            </a:pPr>
            <a:r>
              <a:rPr lang="en-US" sz="1200" dirty="0" smtClean="0"/>
              <a:t>Free re-implementation of the SMB protocol and of the Microsoft extensions to it</a:t>
            </a:r>
          </a:p>
          <a:p>
            <a:pPr lvl="1" eaLnBrk="1" hangingPunct="1">
              <a:lnSpc>
                <a:spcPct val="80000"/>
              </a:lnSpc>
            </a:pPr>
            <a:r>
              <a:rPr lang="en-US" sz="1600" dirty="0" smtClean="0"/>
              <a:t>Samba TNG: a fork of Samba</a:t>
            </a:r>
          </a:p>
          <a:p>
            <a:pPr lvl="1" eaLnBrk="1" hangingPunct="1">
              <a:lnSpc>
                <a:spcPct val="80000"/>
              </a:lnSpc>
            </a:pPr>
            <a:r>
              <a:rPr lang="en-US" sz="1600" dirty="0" smtClean="0"/>
              <a:t>The Linux kernel includes two SMB client implementations that use the Linux VFS</a:t>
            </a:r>
          </a:p>
          <a:p>
            <a:pPr lvl="2" eaLnBrk="1" hangingPunct="1">
              <a:lnSpc>
                <a:spcPct val="80000"/>
              </a:lnSpc>
            </a:pPr>
            <a:r>
              <a:rPr lang="en-US" sz="1200" dirty="0" smtClean="0"/>
              <a:t>Provides access to files on an SMB server through the standard file system API: </a:t>
            </a:r>
            <a:r>
              <a:rPr lang="en-US" sz="1200" dirty="0" err="1" smtClean="0"/>
              <a:t>smbfs</a:t>
            </a:r>
            <a:r>
              <a:rPr lang="en-US" sz="1200" dirty="0" smtClean="0"/>
              <a:t> and </a:t>
            </a:r>
            <a:r>
              <a:rPr lang="en-US" sz="1200" dirty="0" err="1" smtClean="0"/>
              <a:t>cifs</a:t>
            </a:r>
            <a:endParaRPr lang="en-US" sz="1200" dirty="0" smtClean="0"/>
          </a:p>
          <a:p>
            <a:pPr lvl="1" eaLnBrk="1" hangingPunct="1">
              <a:lnSpc>
                <a:spcPct val="80000"/>
              </a:lnSpc>
            </a:pPr>
            <a:r>
              <a:rPr lang="en-US" sz="1600" dirty="0" err="1" smtClean="0"/>
              <a:t>ONStor</a:t>
            </a:r>
            <a:r>
              <a:rPr lang="en-US" sz="1600" dirty="0" smtClean="0"/>
              <a:t> Inc. offers an SMB implementation that also supports NFS protocol</a:t>
            </a:r>
          </a:p>
          <a:p>
            <a:pPr lvl="2" eaLnBrk="1" hangingPunct="1">
              <a:lnSpc>
                <a:spcPct val="80000"/>
              </a:lnSpc>
            </a:pPr>
            <a:r>
              <a:rPr lang="en-US" sz="1200" dirty="0" smtClean="0"/>
              <a:t>users can access the same data through both protocols</a:t>
            </a:r>
          </a:p>
          <a:p>
            <a:pPr lvl="1" eaLnBrk="1" hangingPunct="1">
              <a:lnSpc>
                <a:spcPct val="80000"/>
              </a:lnSpc>
            </a:pPr>
            <a:r>
              <a:rPr lang="en-US" sz="1600" dirty="0" smtClean="0"/>
              <a:t>Novell NetWare version 6 and later has a CIFS server implementation</a:t>
            </a:r>
          </a:p>
          <a:p>
            <a:pPr lvl="2" eaLnBrk="1" hangingPunct="1">
              <a:lnSpc>
                <a:spcPct val="80000"/>
              </a:lnSpc>
            </a:pPr>
            <a:r>
              <a:rPr lang="en-US" sz="1200" dirty="0" smtClean="0"/>
              <a:t>Provides access to NetWare volumes for Microsoft Network clients</a:t>
            </a:r>
          </a:p>
          <a:p>
            <a:pPr lvl="1" eaLnBrk="1" hangingPunct="1">
              <a:lnSpc>
                <a:spcPct val="80000"/>
              </a:lnSpc>
            </a:pPr>
            <a:r>
              <a:rPr lang="en-US" sz="1600" dirty="0" smtClean="0"/>
              <a:t>FreeBSD includes an SMB client implementation</a:t>
            </a:r>
          </a:p>
          <a:p>
            <a:pPr lvl="2" eaLnBrk="1" hangingPunct="1">
              <a:lnSpc>
                <a:spcPct val="80000"/>
              </a:lnSpc>
            </a:pPr>
            <a:r>
              <a:rPr lang="en-US" sz="1200" dirty="0" err="1" smtClean="0"/>
              <a:t>smbfs</a:t>
            </a:r>
            <a:r>
              <a:rPr lang="en-US" sz="1200" dirty="0" smtClean="0"/>
              <a:t> that uses its VFS</a:t>
            </a:r>
          </a:p>
          <a:p>
            <a:pPr lvl="1" eaLnBrk="1" hangingPunct="1">
              <a:lnSpc>
                <a:spcPct val="80000"/>
              </a:lnSpc>
            </a:pPr>
            <a:r>
              <a:rPr lang="en-US" sz="1600" dirty="0" err="1" smtClean="0"/>
              <a:t>NetBSD</a:t>
            </a:r>
            <a:r>
              <a:rPr lang="en-US" sz="1600" dirty="0" smtClean="0"/>
              <a:t> and Mac OS X include SMB client implementations: </a:t>
            </a:r>
            <a:r>
              <a:rPr lang="en-US" sz="1200" dirty="0" err="1" smtClean="0"/>
              <a:t>smbfs</a:t>
            </a:r>
            <a:endParaRPr lang="en-US" sz="1200" dirty="0" smtClean="0"/>
          </a:p>
          <a:p>
            <a:pPr lvl="2" eaLnBrk="1" hangingPunct="1">
              <a:lnSpc>
                <a:spcPct val="80000"/>
              </a:lnSpc>
            </a:pPr>
            <a:r>
              <a:rPr lang="en-US" sz="800" dirty="0" smtClean="0"/>
              <a:t>originally derived from the FreeBSD </a:t>
            </a:r>
            <a:r>
              <a:rPr lang="en-US" sz="800" dirty="0" err="1" smtClean="0"/>
              <a:t>smbfs</a:t>
            </a:r>
            <a:r>
              <a:rPr lang="en-US" sz="800" dirty="0" smtClean="0"/>
              <a:t>; they use the </a:t>
            </a:r>
            <a:r>
              <a:rPr lang="en-US" sz="800" dirty="0" err="1" smtClean="0"/>
              <a:t>NetBSD</a:t>
            </a:r>
            <a:r>
              <a:rPr lang="en-US" sz="800" dirty="0" smtClean="0"/>
              <a:t> and OS X VFS</a:t>
            </a:r>
          </a:p>
          <a:p>
            <a:pPr lvl="1" eaLnBrk="1" hangingPunct="1">
              <a:lnSpc>
                <a:spcPct val="80000"/>
              </a:lnSpc>
            </a:pPr>
            <a:r>
              <a:rPr lang="en-US" sz="1600" dirty="0" smtClean="0"/>
              <a:t>Solaris has a project called CIFS client for Solaris</a:t>
            </a:r>
          </a:p>
          <a:p>
            <a:pPr lvl="2" eaLnBrk="1" hangingPunct="1">
              <a:lnSpc>
                <a:spcPct val="80000"/>
              </a:lnSpc>
            </a:pPr>
            <a:r>
              <a:rPr lang="en-US" sz="1200" dirty="0" smtClean="0"/>
              <a:t>Based on the Mac OS X </a:t>
            </a:r>
            <a:r>
              <a:rPr lang="en-US" sz="1200" dirty="0" err="1" smtClean="0"/>
              <a:t>smbfs</a:t>
            </a:r>
            <a:endParaRPr lang="en-US" sz="1200" dirty="0" smtClean="0"/>
          </a:p>
          <a:p>
            <a:pPr lvl="1" eaLnBrk="1" hangingPunct="1">
              <a:lnSpc>
                <a:spcPct val="80000"/>
              </a:lnSpc>
            </a:pPr>
            <a:r>
              <a:rPr lang="en-US" sz="1600" dirty="0" smtClean="0"/>
              <a:t>Sun Microsystems added in-kernel CIFS support to Solaris in October 2007 </a:t>
            </a:r>
          </a:p>
          <a:p>
            <a:pPr lvl="1" eaLnBrk="1" hangingPunct="1">
              <a:lnSpc>
                <a:spcPct val="80000"/>
              </a:lnSpc>
            </a:pPr>
            <a:r>
              <a:rPr lang="en-US" sz="1600" dirty="0" smtClean="0"/>
              <a:t>Sun Microsystems Cascade (aka PC-</a:t>
            </a:r>
            <a:r>
              <a:rPr lang="en-US" sz="1600" dirty="0" err="1" smtClean="0"/>
              <a:t>Netlink</a:t>
            </a:r>
            <a:r>
              <a:rPr lang="en-US" sz="1600" dirty="0" smtClean="0"/>
              <a:t>) represents a port of Advanced Server for Unix </a:t>
            </a:r>
          </a:p>
          <a:p>
            <a:pPr lvl="2" eaLnBrk="1" hangingPunct="1">
              <a:lnSpc>
                <a:spcPct val="80000"/>
              </a:lnSpc>
            </a:pPr>
            <a:r>
              <a:rPr lang="en-US" sz="1200" dirty="0" smtClean="0"/>
              <a:t>Sun took over two years making the code useful, due to the poor quality of the original port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b="1" smtClean="0"/>
              <a:t>Versions and implementations</a:t>
            </a:r>
          </a:p>
        </p:txBody>
      </p:sp>
      <p:sp>
        <p:nvSpPr>
          <p:cNvPr id="79875" name="Rectangle 3"/>
          <p:cNvSpPr>
            <a:spLocks noGrp="1" noChangeArrowheads="1"/>
          </p:cNvSpPr>
          <p:nvPr>
            <p:ph type="body" idx="1"/>
          </p:nvPr>
        </p:nvSpPr>
        <p:spPr>
          <a:xfrm>
            <a:off x="152400" y="1447800"/>
            <a:ext cx="8991600" cy="5410200"/>
          </a:xfrm>
        </p:spPr>
        <p:txBody>
          <a:bodyPr/>
          <a:lstStyle/>
          <a:p>
            <a:pPr eaLnBrk="1" hangingPunct="1">
              <a:lnSpc>
                <a:spcPct val="80000"/>
              </a:lnSpc>
            </a:pPr>
            <a:r>
              <a:rPr lang="en-US" sz="1600" dirty="0" smtClean="0"/>
              <a:t>Continued…</a:t>
            </a:r>
          </a:p>
          <a:p>
            <a:pPr lvl="1" eaLnBrk="1" hangingPunct="1">
              <a:lnSpc>
                <a:spcPct val="80000"/>
              </a:lnSpc>
            </a:pPr>
            <a:r>
              <a:rPr lang="en-US" sz="1400" dirty="0" err="1" smtClean="0"/>
              <a:t>FreeNAS</a:t>
            </a:r>
            <a:r>
              <a:rPr lang="en-US" sz="1400" dirty="0" smtClean="0"/>
              <a:t> runs FreeBSD for Network-attached storage (NAS) services</a:t>
            </a:r>
          </a:p>
          <a:p>
            <a:pPr lvl="2" eaLnBrk="1" hangingPunct="1">
              <a:lnSpc>
                <a:spcPct val="80000"/>
              </a:lnSpc>
            </a:pPr>
            <a:r>
              <a:rPr lang="en-US" sz="1000" dirty="0" smtClean="0"/>
              <a:t>Supports protocols including CIFS/Samba </a:t>
            </a:r>
          </a:p>
          <a:p>
            <a:pPr lvl="1" eaLnBrk="1" hangingPunct="1">
              <a:lnSpc>
                <a:spcPct val="80000"/>
              </a:lnSpc>
            </a:pPr>
            <a:r>
              <a:rPr lang="en-US" sz="1400" dirty="0" smtClean="0"/>
              <a:t>Advanced Server for Unix (AS/U) comprises a port of Windows NT 3.51's SMB server code to Unix</a:t>
            </a:r>
          </a:p>
          <a:p>
            <a:pPr lvl="2" eaLnBrk="1" hangingPunct="1">
              <a:lnSpc>
                <a:spcPct val="80000"/>
              </a:lnSpc>
            </a:pPr>
            <a:r>
              <a:rPr lang="en-US" sz="1000" dirty="0" smtClean="0"/>
              <a:t>Microsoft licensed the code to AT&amp;T, which then licensed it to major Unix vendors. </a:t>
            </a:r>
          </a:p>
          <a:p>
            <a:pPr lvl="2" eaLnBrk="1" hangingPunct="1">
              <a:lnSpc>
                <a:spcPct val="80000"/>
              </a:lnSpc>
            </a:pPr>
            <a:r>
              <a:rPr lang="en-US" sz="1000" dirty="0" smtClean="0"/>
              <a:t>The poor quality of the original port (allegedly carried out by Microsoft itself) has caused any vendor sub-licensing it significant grief </a:t>
            </a:r>
          </a:p>
          <a:p>
            <a:pPr lvl="1" eaLnBrk="1" hangingPunct="1">
              <a:lnSpc>
                <a:spcPct val="80000"/>
              </a:lnSpc>
            </a:pPr>
            <a:r>
              <a:rPr lang="en-US" sz="1400" dirty="0" smtClean="0"/>
              <a:t>VERITAS Software has an implementation of SMB </a:t>
            </a:r>
          </a:p>
          <a:p>
            <a:pPr lvl="1" eaLnBrk="1" hangingPunct="1">
              <a:lnSpc>
                <a:spcPct val="80000"/>
              </a:lnSpc>
            </a:pPr>
            <a:r>
              <a:rPr lang="en-US" sz="1400" dirty="0" smtClean="0"/>
              <a:t>SCO has a port of Advanced Server for Unix </a:t>
            </a:r>
          </a:p>
          <a:p>
            <a:pPr lvl="1" eaLnBrk="1" hangingPunct="1">
              <a:lnSpc>
                <a:spcPct val="80000"/>
              </a:lnSpc>
            </a:pPr>
            <a:r>
              <a:rPr lang="en-US" sz="1400" dirty="0" smtClean="0"/>
              <a:t>SCO has </a:t>
            </a:r>
            <a:r>
              <a:rPr lang="en-US" sz="1400" dirty="0" err="1" smtClean="0"/>
              <a:t>VisionFS</a:t>
            </a:r>
            <a:r>
              <a:rPr lang="en-US" sz="1400" dirty="0" smtClean="0"/>
              <a:t>, a Microsoft-independent re-implementation of SMB developed through reference to Samba source code</a:t>
            </a:r>
          </a:p>
          <a:p>
            <a:pPr lvl="1" eaLnBrk="1" hangingPunct="1">
              <a:lnSpc>
                <a:spcPct val="80000"/>
              </a:lnSpc>
            </a:pPr>
            <a:r>
              <a:rPr lang="en-US" sz="1400" dirty="0" smtClean="0"/>
              <a:t>Network Appliance has an SMB server implementation </a:t>
            </a:r>
          </a:p>
          <a:p>
            <a:pPr lvl="1" eaLnBrk="1" hangingPunct="1">
              <a:lnSpc>
                <a:spcPct val="80000"/>
              </a:lnSpc>
            </a:pPr>
            <a:r>
              <a:rPr lang="en-US" sz="1400" dirty="0" smtClean="0"/>
              <a:t>Objective Development's </a:t>
            </a:r>
            <a:r>
              <a:rPr lang="en-US" sz="1400" dirty="0" err="1" smtClean="0"/>
              <a:t>Sharity</a:t>
            </a:r>
            <a:r>
              <a:rPr lang="en-US" sz="1400" dirty="0" smtClean="0"/>
              <a:t> provides an SMB </a:t>
            </a:r>
            <a:r>
              <a:rPr lang="en-US" sz="1400" dirty="0" smtClean="0">
                <a:hlinkClick r:id="rId2" tooltip="File system"/>
              </a:rPr>
              <a:t>file-system</a:t>
            </a:r>
            <a:r>
              <a:rPr lang="en-US" sz="1400" dirty="0" smtClean="0"/>
              <a:t> client for Unix </a:t>
            </a:r>
          </a:p>
          <a:p>
            <a:pPr lvl="1" eaLnBrk="1" hangingPunct="1">
              <a:lnSpc>
                <a:spcPct val="80000"/>
              </a:lnSpc>
            </a:pPr>
            <a:r>
              <a:rPr lang="en-US" sz="1400" dirty="0" smtClean="0"/>
              <a:t>The Alfresco content-management system includes a Java implementation of SMB </a:t>
            </a:r>
          </a:p>
          <a:p>
            <a:pPr lvl="1" eaLnBrk="1" hangingPunct="1">
              <a:lnSpc>
                <a:spcPct val="80000"/>
              </a:lnSpc>
            </a:pPr>
            <a:r>
              <a:rPr lang="en-US" sz="1400" dirty="0" smtClean="0"/>
              <a:t>JCIFS offers an implementation of SMB in Java </a:t>
            </a:r>
          </a:p>
          <a:p>
            <a:pPr lvl="1" eaLnBrk="1" hangingPunct="1">
              <a:lnSpc>
                <a:spcPct val="80000"/>
              </a:lnSpc>
            </a:pPr>
            <a:r>
              <a:rPr lang="en-US" sz="1400" dirty="0" smtClean="0"/>
              <a:t>RTSMB, a CIFS/SMB implementation written in ANSI C. </a:t>
            </a:r>
          </a:p>
          <a:p>
            <a:pPr lvl="2" eaLnBrk="1" hangingPunct="1">
              <a:lnSpc>
                <a:spcPct val="80000"/>
              </a:lnSpc>
            </a:pPr>
            <a:r>
              <a:rPr lang="en-US" sz="1000" dirty="0" smtClean="0"/>
              <a:t>EBS designed RTSMB from scratch, independently of MS or SAMBA design reference, to run in embedded devices </a:t>
            </a:r>
          </a:p>
          <a:p>
            <a:pPr lvl="1" eaLnBrk="1" hangingPunct="1">
              <a:lnSpc>
                <a:spcPct val="80000"/>
              </a:lnSpc>
            </a:pPr>
            <a:r>
              <a:rPr lang="en-US" sz="1400" dirty="0" err="1" smtClean="0"/>
              <a:t>Visuality</a:t>
            </a:r>
            <a:r>
              <a:rPr lang="en-US" sz="1400" dirty="0" smtClean="0"/>
              <a:t> Systems NQ CIFS, a CIFS (SMB) server and client solution for embedded devices — ported to many popular real-time operating systems (RTOSs) </a:t>
            </a:r>
          </a:p>
          <a:p>
            <a:pPr lvl="1" eaLnBrk="1" hangingPunct="1">
              <a:lnSpc>
                <a:spcPct val="80000"/>
              </a:lnSpc>
            </a:pPr>
            <a:r>
              <a:rPr lang="en-US" sz="1400" dirty="0" err="1" smtClean="0"/>
              <a:t>Thursby</a:t>
            </a:r>
            <a:r>
              <a:rPr lang="en-US" sz="1400" dirty="0" smtClean="0"/>
              <a:t> Software Systems offers a commercial implementation of SMB/CIFS for Mac OS</a:t>
            </a:r>
          </a:p>
          <a:p>
            <a:pPr eaLnBrk="1" hangingPunct="1">
              <a:lnSpc>
                <a:spcPct val="80000"/>
              </a:lnSpc>
            </a:pPr>
            <a:endParaRPr lang="en-US" sz="1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smtClean="0"/>
              <a:t>Performance</a:t>
            </a:r>
          </a:p>
        </p:txBody>
      </p:sp>
      <p:sp>
        <p:nvSpPr>
          <p:cNvPr id="12291" name="Rectangle 3"/>
          <p:cNvSpPr>
            <a:spLocks noGrp="1" noChangeArrowheads="1"/>
          </p:cNvSpPr>
          <p:nvPr>
            <p:ph type="body" idx="1"/>
          </p:nvPr>
        </p:nvSpPr>
        <p:spPr>
          <a:xfrm>
            <a:off x="457200" y="1600200"/>
            <a:ext cx="8229600" cy="4953000"/>
          </a:xfrm>
        </p:spPr>
        <p:txBody>
          <a:bodyPr/>
          <a:lstStyle/>
          <a:p>
            <a:pPr eaLnBrk="1" hangingPunct="1">
              <a:lnSpc>
                <a:spcPct val="90000"/>
              </a:lnSpc>
            </a:pPr>
            <a:r>
              <a:rPr lang="en-US" sz="2400" dirty="0" smtClean="0"/>
              <a:t>Most important performance measurement of a DFS:</a:t>
            </a:r>
          </a:p>
          <a:p>
            <a:pPr lvl="1" eaLnBrk="1" hangingPunct="1">
              <a:lnSpc>
                <a:spcPct val="90000"/>
              </a:lnSpc>
            </a:pPr>
            <a:r>
              <a:rPr lang="en-US" sz="2000" dirty="0" smtClean="0"/>
              <a:t>Amount of time needed to satisfy service requests</a:t>
            </a:r>
          </a:p>
          <a:p>
            <a:pPr eaLnBrk="1" hangingPunct="1">
              <a:lnSpc>
                <a:spcPct val="90000"/>
              </a:lnSpc>
            </a:pPr>
            <a:endParaRPr lang="en-US" sz="2400" dirty="0" smtClean="0"/>
          </a:p>
          <a:p>
            <a:pPr eaLnBrk="1" hangingPunct="1">
              <a:lnSpc>
                <a:spcPct val="90000"/>
              </a:lnSpc>
            </a:pPr>
            <a:r>
              <a:rPr lang="en-US" sz="2400" dirty="0" smtClean="0"/>
              <a:t>Typical performance constraints:</a:t>
            </a:r>
          </a:p>
          <a:p>
            <a:pPr lvl="1" eaLnBrk="1" hangingPunct="1">
              <a:lnSpc>
                <a:spcPct val="90000"/>
              </a:lnSpc>
            </a:pPr>
            <a:r>
              <a:rPr lang="en-US" sz="2000" dirty="0" smtClean="0"/>
              <a:t>Conventional file systems (local drives):</a:t>
            </a:r>
          </a:p>
          <a:p>
            <a:pPr lvl="2" eaLnBrk="1" hangingPunct="1">
              <a:lnSpc>
                <a:spcPct val="90000"/>
              </a:lnSpc>
            </a:pPr>
            <a:r>
              <a:rPr lang="en-US" sz="1600" dirty="0" smtClean="0"/>
              <a:t>Disk-access time</a:t>
            </a:r>
          </a:p>
          <a:p>
            <a:pPr lvl="2" eaLnBrk="1" hangingPunct="1">
              <a:lnSpc>
                <a:spcPct val="90000"/>
              </a:lnSpc>
            </a:pPr>
            <a:r>
              <a:rPr lang="en-US" sz="1600" dirty="0" smtClean="0"/>
              <a:t>Small amount of CPU-processing time</a:t>
            </a:r>
          </a:p>
          <a:p>
            <a:pPr lvl="1" eaLnBrk="1" hangingPunct="1">
              <a:lnSpc>
                <a:spcPct val="90000"/>
              </a:lnSpc>
            </a:pPr>
            <a:r>
              <a:rPr lang="en-US" sz="2000" dirty="0" smtClean="0"/>
              <a:t>DFS:</a:t>
            </a:r>
          </a:p>
          <a:p>
            <a:pPr lvl="2" eaLnBrk="1" hangingPunct="1">
              <a:lnSpc>
                <a:spcPct val="90000"/>
              </a:lnSpc>
            </a:pPr>
            <a:r>
              <a:rPr lang="en-US" sz="1600" dirty="0" smtClean="0"/>
              <a:t>Additional overhead due to the distributed structure</a:t>
            </a:r>
          </a:p>
          <a:p>
            <a:pPr lvl="2" eaLnBrk="1" hangingPunct="1">
              <a:lnSpc>
                <a:spcPct val="90000"/>
              </a:lnSpc>
            </a:pPr>
            <a:r>
              <a:rPr lang="en-US" sz="1600" dirty="0" smtClean="0"/>
              <a:t>Includes:</a:t>
            </a:r>
          </a:p>
          <a:p>
            <a:pPr lvl="3" eaLnBrk="1" hangingPunct="1">
              <a:lnSpc>
                <a:spcPct val="90000"/>
              </a:lnSpc>
            </a:pPr>
            <a:r>
              <a:rPr lang="en-US" sz="1600" dirty="0" smtClean="0"/>
              <a:t>Time to deliver the request to a server</a:t>
            </a:r>
          </a:p>
          <a:p>
            <a:pPr lvl="3" eaLnBrk="1" hangingPunct="1">
              <a:lnSpc>
                <a:spcPct val="90000"/>
              </a:lnSpc>
            </a:pPr>
            <a:r>
              <a:rPr lang="en-US" sz="1600" dirty="0" smtClean="0"/>
              <a:t>Time to deliver the response to the client</a:t>
            </a:r>
          </a:p>
          <a:p>
            <a:pPr lvl="3" eaLnBrk="1" hangingPunct="1">
              <a:lnSpc>
                <a:spcPct val="90000"/>
              </a:lnSpc>
            </a:pPr>
            <a:r>
              <a:rPr lang="en-US" sz="1600" dirty="0" smtClean="0"/>
              <a:t>For each direction, a CPU overhead of running the communication protocol software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smtClean="0"/>
              <a:t>Performance</a:t>
            </a:r>
          </a:p>
        </p:txBody>
      </p:sp>
      <p:sp>
        <p:nvSpPr>
          <p:cNvPr id="13315" name="Rectangle 3"/>
          <p:cNvSpPr>
            <a:spLocks noGrp="1" noChangeArrowheads="1"/>
          </p:cNvSpPr>
          <p:nvPr>
            <p:ph type="body" idx="1"/>
          </p:nvPr>
        </p:nvSpPr>
        <p:spPr/>
        <p:txBody>
          <a:bodyPr/>
          <a:lstStyle/>
          <a:p>
            <a:pPr eaLnBrk="1" hangingPunct="1"/>
            <a:r>
              <a:rPr lang="en-US" dirty="0" smtClean="0"/>
              <a:t>Performance of DFS can be viewed as one dimension of its transparency</a:t>
            </a:r>
          </a:p>
          <a:p>
            <a:pPr lvl="1" eaLnBrk="1" hangingPunct="1"/>
            <a:r>
              <a:rPr lang="en-US" dirty="0" smtClean="0"/>
              <a:t>Ideally, it would be comparable to that of a conventional file system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1194</TotalTime>
  <Words>4314</Words>
  <Application>Microsoft Office PowerPoint</Application>
  <PresentationFormat>On-screen Show (4:3)</PresentationFormat>
  <Paragraphs>547</Paragraphs>
  <Slides>79</Slides>
  <Notes>0</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Level</vt:lpstr>
      <vt:lpstr>Distributed File Systems</vt:lpstr>
      <vt:lpstr>Distribution </vt:lpstr>
      <vt:lpstr>Distribution</vt:lpstr>
      <vt:lpstr>Distribution</vt:lpstr>
      <vt:lpstr>Transparency </vt:lpstr>
      <vt:lpstr>Transparency</vt:lpstr>
      <vt:lpstr>Performance</vt:lpstr>
      <vt:lpstr>Performance</vt:lpstr>
      <vt:lpstr>Performance</vt:lpstr>
      <vt:lpstr>Concurrent file updates</vt:lpstr>
      <vt:lpstr>Concurrent file updates</vt:lpstr>
      <vt:lpstr>Distributed File Systems</vt:lpstr>
      <vt:lpstr>Sample File Systems</vt:lpstr>
      <vt:lpstr>Sample File Systems</vt:lpstr>
      <vt:lpstr>NFS Protocol</vt:lpstr>
      <vt:lpstr>Network File System Protocol</vt:lpstr>
      <vt:lpstr>Versions and variations</vt:lpstr>
      <vt:lpstr>Versions and variations</vt:lpstr>
      <vt:lpstr>Versions and variations</vt:lpstr>
      <vt:lpstr>Versions and variations</vt:lpstr>
      <vt:lpstr>Versions and variations</vt:lpstr>
      <vt:lpstr>Versions and variations</vt:lpstr>
      <vt:lpstr>Versions and variations</vt:lpstr>
      <vt:lpstr>Versions and variations</vt:lpstr>
      <vt:lpstr>Versions and variations</vt:lpstr>
      <vt:lpstr>NFS General</vt:lpstr>
      <vt:lpstr>Network File System (NFS)</vt:lpstr>
      <vt:lpstr>Platforms</vt:lpstr>
      <vt:lpstr>Platforms</vt:lpstr>
      <vt:lpstr>Platforms</vt:lpstr>
      <vt:lpstr>Typical implementation</vt:lpstr>
      <vt:lpstr>Typical implementation</vt:lpstr>
      <vt:lpstr>Typical implementation</vt:lpstr>
      <vt:lpstr>Typical implementation</vt:lpstr>
      <vt:lpstr>Protocol development versus  Competing protocols</vt:lpstr>
      <vt:lpstr>Protocol development versus competing protocols</vt:lpstr>
      <vt:lpstr>Protocol development versus competing protocols</vt:lpstr>
      <vt:lpstr>Present</vt:lpstr>
      <vt:lpstr>Present</vt:lpstr>
      <vt:lpstr>Present</vt:lpstr>
      <vt:lpstr>AFS</vt:lpstr>
      <vt:lpstr>Andrew File System  (AFS)</vt:lpstr>
      <vt:lpstr>Features</vt:lpstr>
      <vt:lpstr>Features</vt:lpstr>
      <vt:lpstr>Features</vt:lpstr>
      <vt:lpstr>Features</vt:lpstr>
      <vt:lpstr>Features</vt:lpstr>
      <vt:lpstr>Features</vt:lpstr>
      <vt:lpstr>Features</vt:lpstr>
      <vt:lpstr>Features</vt:lpstr>
      <vt:lpstr>Implementations</vt:lpstr>
      <vt:lpstr>Implementations</vt:lpstr>
      <vt:lpstr>Available permissions</vt:lpstr>
      <vt:lpstr>Available permissions</vt:lpstr>
      <vt:lpstr>Available permissions</vt:lpstr>
      <vt:lpstr>Available permissions</vt:lpstr>
      <vt:lpstr>SMB</vt:lpstr>
      <vt:lpstr>Server Message Block  (SMB)</vt:lpstr>
      <vt:lpstr>Server Message Block  (SMB)</vt:lpstr>
      <vt:lpstr>History</vt:lpstr>
      <vt:lpstr>History</vt:lpstr>
      <vt:lpstr>History</vt:lpstr>
      <vt:lpstr>History</vt:lpstr>
      <vt:lpstr>History</vt:lpstr>
      <vt:lpstr>History</vt:lpstr>
      <vt:lpstr>Resume 7/31</vt:lpstr>
      <vt:lpstr>Implementation</vt:lpstr>
      <vt:lpstr>Implementation</vt:lpstr>
      <vt:lpstr>Implementation</vt:lpstr>
      <vt:lpstr>Implementation</vt:lpstr>
      <vt:lpstr>Implementation</vt:lpstr>
      <vt:lpstr>Implementation</vt:lpstr>
      <vt:lpstr>Implementation</vt:lpstr>
      <vt:lpstr>Implementation</vt:lpstr>
      <vt:lpstr>Implementation</vt:lpstr>
      <vt:lpstr>Versions and implementations</vt:lpstr>
      <vt:lpstr>Versions and implementations</vt:lpstr>
      <vt:lpstr>Versions and implementations</vt:lpstr>
      <vt:lpstr>Versions and implementations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ajkombol</cp:lastModifiedBy>
  <cp:revision>53</cp:revision>
  <cp:lastPrinted>1601-01-01T00:00:00Z</cp:lastPrinted>
  <dcterms:created xsi:type="dcterms:W3CDTF">1601-01-01T00:00:00Z</dcterms:created>
  <dcterms:modified xsi:type="dcterms:W3CDTF">2014-01-25T23:27:42Z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