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sldIdLst>
    <p:sldId id="281" r:id="rId2"/>
    <p:sldId id="317" r:id="rId3"/>
    <p:sldId id="282" r:id="rId4"/>
    <p:sldId id="318" r:id="rId5"/>
    <p:sldId id="319" r:id="rId6"/>
    <p:sldId id="283" r:id="rId7"/>
    <p:sldId id="257" r:id="rId8"/>
    <p:sldId id="284" r:id="rId9"/>
    <p:sldId id="307" r:id="rId10"/>
    <p:sldId id="308" r:id="rId11"/>
    <p:sldId id="309" r:id="rId12"/>
    <p:sldId id="285" r:id="rId13"/>
    <p:sldId id="286" r:id="rId14"/>
    <p:sldId id="343" r:id="rId15"/>
    <p:sldId id="258" r:id="rId16"/>
    <p:sldId id="320" r:id="rId17"/>
    <p:sldId id="311" r:id="rId18"/>
    <p:sldId id="321" r:id="rId19"/>
    <p:sldId id="310" r:id="rId20"/>
    <p:sldId id="312" r:id="rId21"/>
    <p:sldId id="313" r:id="rId22"/>
    <p:sldId id="342" r:id="rId23"/>
    <p:sldId id="346" r:id="rId24"/>
    <p:sldId id="323" r:id="rId25"/>
    <p:sldId id="259" r:id="rId26"/>
    <p:sldId id="322" r:id="rId27"/>
    <p:sldId id="324" r:id="rId28"/>
    <p:sldId id="260" r:id="rId29"/>
    <p:sldId id="314" r:id="rId30"/>
    <p:sldId id="325" r:id="rId31"/>
    <p:sldId id="315" r:id="rId32"/>
    <p:sldId id="316" r:id="rId33"/>
    <p:sldId id="287" r:id="rId34"/>
    <p:sldId id="326" r:id="rId35"/>
    <p:sldId id="261" r:id="rId36"/>
    <p:sldId id="289" r:id="rId37"/>
    <p:sldId id="327" r:id="rId38"/>
    <p:sldId id="288" r:id="rId39"/>
    <p:sldId id="290" r:id="rId40"/>
    <p:sldId id="329" r:id="rId41"/>
    <p:sldId id="262" r:id="rId42"/>
    <p:sldId id="292" r:id="rId43"/>
    <p:sldId id="291" r:id="rId44"/>
    <p:sldId id="293" r:id="rId45"/>
    <p:sldId id="295" r:id="rId46"/>
    <p:sldId id="294" r:id="rId47"/>
    <p:sldId id="296" r:id="rId48"/>
    <p:sldId id="263" r:id="rId49"/>
    <p:sldId id="328" r:id="rId50"/>
    <p:sldId id="264" r:id="rId51"/>
    <p:sldId id="297" r:id="rId52"/>
    <p:sldId id="298" r:id="rId53"/>
    <p:sldId id="265" r:id="rId54"/>
    <p:sldId id="300" r:id="rId55"/>
    <p:sldId id="330" r:id="rId56"/>
    <p:sldId id="299" r:id="rId57"/>
    <p:sldId id="301" r:id="rId58"/>
    <p:sldId id="266" r:id="rId59"/>
    <p:sldId id="302" r:id="rId60"/>
    <p:sldId id="303" r:id="rId61"/>
    <p:sldId id="267" r:id="rId62"/>
    <p:sldId id="268" r:id="rId63"/>
    <p:sldId id="304" r:id="rId64"/>
    <p:sldId id="305" r:id="rId65"/>
    <p:sldId id="306" r:id="rId66"/>
    <p:sldId id="269" r:id="rId67"/>
    <p:sldId id="270" r:id="rId68"/>
    <p:sldId id="271" r:id="rId69"/>
    <p:sldId id="272" r:id="rId70"/>
    <p:sldId id="347" r:id="rId71"/>
    <p:sldId id="331" r:id="rId72"/>
    <p:sldId id="332" r:id="rId73"/>
    <p:sldId id="273" r:id="rId74"/>
    <p:sldId id="274" r:id="rId75"/>
    <p:sldId id="275" r:id="rId76"/>
    <p:sldId id="333" r:id="rId77"/>
    <p:sldId id="276" r:id="rId78"/>
    <p:sldId id="277" r:id="rId79"/>
    <p:sldId id="278" r:id="rId80"/>
    <p:sldId id="334" r:id="rId81"/>
    <p:sldId id="338" r:id="rId82"/>
    <p:sldId id="340" r:id="rId83"/>
    <p:sldId id="335" r:id="rId84"/>
    <p:sldId id="279" r:id="rId85"/>
    <p:sldId id="280" r:id="rId86"/>
    <p:sldId id="344" r:id="rId87"/>
    <p:sldId id="336" r:id="rId88"/>
  </p:sldIdLst>
  <p:sldSz cx="9144000" cy="6858000" type="screen4x3"/>
  <p:notesSz cx="6858000" cy="9144000"/>
  <p:custDataLst>
    <p:tags r:id="rId8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tags" Target="tags/tag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presProps" Target="pres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42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428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90768-B3E5-4687-8C33-0C815804A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28708-213A-490C-A9A5-B3E5344819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0637A-C14B-4D84-82FA-E709475915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E0FACE-CB33-4946-9D2A-4D0BABAF5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CA42F-14E5-4F56-A9A0-F4FCDFABC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72D59-7AC2-4057-A626-86FAAC171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00ABE-F6D1-419A-B250-5DEC0175C1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1CB5C-21EF-4184-9683-5D0F606AEF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7F5EE-3169-4942-A2F1-E5ED3F05D3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FB774-FCB7-45A2-A23F-C010B0545E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4E132-8950-4DD8-B661-BC57B6FC8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613E6-D683-4BE3-B28B-534B6C4E1C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A0E0FACE-CB33-4946-9D2A-4D0BABAF55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3257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3258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8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Abstract_Syntax_Notation_On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bdepot.com/cgi-bin/xsearch_index3.cgi?id=173627" TargetMode="External"/><Relationship Id="rId2" Type="http://schemas.openxmlformats.org/officeDocument/2006/relationships/hyperlink" Target="http://www.mibdepot.com/index.s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id-info.com/get/1.3.6.1.2.1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vestrand.no/objectid/top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X.208" TargetMode="External"/><Relationship Id="rId2" Type="http://schemas.openxmlformats.org/officeDocument/2006/relationships/hyperlink" Target="http://en.wikipedia.org/w/index.php?title=CCITT_X.409:1984&amp;action=edi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X.680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tools.ietf.org/html/rfc2578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://tools.ietf.org/html/rfc2578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Protocol_data_unit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rfc3418" TargetMode="External"/><Relationship Id="rId2" Type="http://schemas.openxmlformats.org/officeDocument/2006/relationships/hyperlink" Target="http://tools.ietf.org/html/rfc341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IETF" TargetMode="Externa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rfc1066" TargetMode="External"/><Relationship Id="rId7" Type="http://schemas.openxmlformats.org/officeDocument/2006/relationships/hyperlink" Target="http://tools.ietf.org/html/rfc1157" TargetMode="External"/><Relationship Id="rId2" Type="http://schemas.openxmlformats.org/officeDocument/2006/relationships/hyperlink" Target="http://tools.ietf.org/html/rfc106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html/rfc1156" TargetMode="External"/><Relationship Id="rId5" Type="http://schemas.openxmlformats.org/officeDocument/2006/relationships/hyperlink" Target="http://tools.ietf.org/html/rfc1155" TargetMode="External"/><Relationship Id="rId4" Type="http://schemas.openxmlformats.org/officeDocument/2006/relationships/hyperlink" Target="http://tools.ietf.org/html/rfc1067" TargetMode="Externa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rfc1452" TargetMode="External"/><Relationship Id="rId2" Type="http://schemas.openxmlformats.org/officeDocument/2006/relationships/hyperlink" Target="http://tools.ietf.org/html/rfc1441" TargetMode="Externa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rfc1908" TargetMode="External"/><Relationship Id="rId2" Type="http://schemas.openxmlformats.org/officeDocument/2006/relationships/hyperlink" Target="http://tools.ietf.org/html/rfc190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De_facto" TargetMode="Externa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rfc1910" TargetMode="External"/><Relationship Id="rId2" Type="http://schemas.openxmlformats.org/officeDocument/2006/relationships/hyperlink" Target="http://tools.ietf.org/html/rfc1909" TargetMode="Externa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hyperlink" Target="http://tools.ietf.org/html/rfc1908" TargetMode="Externa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rfc3418" TargetMode="External"/><Relationship Id="rId2" Type="http://schemas.openxmlformats.org/officeDocument/2006/relationships/hyperlink" Target="http://tools.ietf.org/html/rfc341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ools.ietf.org/html/rfc3584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nterior_Gateway_Protocol" TargetMode="External"/><Relationship Id="rId2" Type="http://schemas.openxmlformats.org/officeDocument/2006/relationships/hyperlink" Target="http://en.wikipedia.org/wiki/Border_Gateway_Protocol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ERT" TargetMode="Externa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8" Type="http://schemas.openxmlformats.org/officeDocument/2006/relationships/hyperlink" Target="http://tools.ietf.org/html/rfc3411" TargetMode="External"/><Relationship Id="rId13" Type="http://schemas.openxmlformats.org/officeDocument/2006/relationships/hyperlink" Target="http://tools.ietf.org/html/rfc3416" TargetMode="External"/><Relationship Id="rId3" Type="http://schemas.openxmlformats.org/officeDocument/2006/relationships/hyperlink" Target="http://tools.ietf.org/html/rfc1156" TargetMode="External"/><Relationship Id="rId7" Type="http://schemas.openxmlformats.org/officeDocument/2006/relationships/hyperlink" Target="http://tools.ietf.org/html/rfc3410" TargetMode="External"/><Relationship Id="rId12" Type="http://schemas.openxmlformats.org/officeDocument/2006/relationships/hyperlink" Target="http://tools.ietf.org/html/rfc3415" TargetMode="External"/><Relationship Id="rId17" Type="http://schemas.openxmlformats.org/officeDocument/2006/relationships/hyperlink" Target="http://tools.ietf.org/html/rfc3826" TargetMode="External"/><Relationship Id="rId2" Type="http://schemas.openxmlformats.org/officeDocument/2006/relationships/hyperlink" Target="http://tools.ietf.org/html/rfc1155" TargetMode="External"/><Relationship Id="rId16" Type="http://schemas.openxmlformats.org/officeDocument/2006/relationships/hyperlink" Target="http://tools.ietf.org/html/rfc358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html/rfc1213" TargetMode="External"/><Relationship Id="rId11" Type="http://schemas.openxmlformats.org/officeDocument/2006/relationships/hyperlink" Target="http://tools.ietf.org/html/rfc3414" TargetMode="External"/><Relationship Id="rId5" Type="http://schemas.openxmlformats.org/officeDocument/2006/relationships/hyperlink" Target="http://tools.ietf.org/html/rfc1441" TargetMode="External"/><Relationship Id="rId15" Type="http://schemas.openxmlformats.org/officeDocument/2006/relationships/hyperlink" Target="http://tools.ietf.org/html/rfc3418" TargetMode="External"/><Relationship Id="rId10" Type="http://schemas.openxmlformats.org/officeDocument/2006/relationships/hyperlink" Target="http://tools.ietf.org/html/rfc3413" TargetMode="External"/><Relationship Id="rId4" Type="http://schemas.openxmlformats.org/officeDocument/2006/relationships/hyperlink" Target="http://tools.ietf.org/html/rfc1157" TargetMode="External"/><Relationship Id="rId9" Type="http://schemas.openxmlformats.org/officeDocument/2006/relationships/hyperlink" Target="http://tools.ietf.org/html/rfc3412" TargetMode="External"/><Relationship Id="rId14" Type="http://schemas.openxmlformats.org/officeDocument/2006/relationships/hyperlink" Target="http://tools.ietf.org/html/rfc3417" TargetMode="External"/></Relationships>
</file>

<file path=ppt/slides/_rels/slide8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ettoolworks.com/inc/sdetail/38" TargetMode="External"/><Relationship Id="rId3" Type="http://schemas.openxmlformats.org/officeDocument/2006/relationships/hyperlink" Target="http://www.net-snmp.org/" TargetMode="External"/><Relationship Id="rId7" Type="http://schemas.openxmlformats.org/officeDocument/2006/relationships/hyperlink" Target="http://oasis.frogfoot.net/code/tinysnmp/" TargetMode="External"/><Relationship Id="rId12" Type="http://schemas.openxmlformats.org/officeDocument/2006/relationships/hyperlink" Target="http://www.versatile-serializing.net/" TargetMode="External"/><Relationship Id="rId2" Type="http://schemas.openxmlformats.org/officeDocument/2006/relationships/hyperlink" Target="http://en.wikipedia.org/wiki/Net-SNM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ysnmp.sf.net/" TargetMode="External"/><Relationship Id="rId11" Type="http://schemas.openxmlformats.org/officeDocument/2006/relationships/hyperlink" Target="http://www.snmp4j.org/" TargetMode="External"/><Relationship Id="rId5" Type="http://schemas.openxmlformats.org/officeDocument/2006/relationships/hyperlink" Target="http://sourceforge.net/projects/opensnmp/" TargetMode="External"/><Relationship Id="rId10" Type="http://schemas.openxmlformats.org/officeDocument/2006/relationships/hyperlink" Target="http://search.cpan.org/dist/Net-SNMP/" TargetMode="External"/><Relationship Id="rId4" Type="http://schemas.openxmlformats.org/officeDocument/2006/relationships/hyperlink" Target="http://netsnmpj.sourceforge.net/" TargetMode="External"/><Relationship Id="rId9" Type="http://schemas.openxmlformats.org/officeDocument/2006/relationships/hyperlink" Target="http://software.techrepublic.com.com/download.aspx?docid=292750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5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SNMP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Simple </a:t>
            </a:r>
            <a:br>
              <a:rPr lang="en-US" smtClean="0"/>
            </a:br>
            <a:r>
              <a:rPr lang="en-US" smtClean="0"/>
              <a:t>Network </a:t>
            </a:r>
            <a:br>
              <a:rPr lang="en-US" smtClean="0"/>
            </a:br>
            <a:r>
              <a:rPr lang="en-US" smtClean="0"/>
              <a:t>Management </a:t>
            </a:r>
            <a:br>
              <a:rPr lang="en-US" smtClean="0"/>
            </a:br>
            <a:r>
              <a:rPr lang="en-US" smtClean="0"/>
              <a:t>Protocol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609600"/>
            <a:ext cx="7158037" cy="879475"/>
          </a:xfrm>
        </p:spPr>
        <p:txBody>
          <a:bodyPr/>
          <a:lstStyle/>
          <a:p>
            <a:pPr eaLnBrk="1" hangingPunct="1"/>
            <a:r>
              <a:rPr lang="en-US" sz="3600" b="1" smtClean="0"/>
              <a:t>Overview and basic concepts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Management systems can</a:t>
            </a:r>
          </a:p>
          <a:p>
            <a:pPr lvl="1" eaLnBrk="1" hangingPunct="1"/>
            <a:r>
              <a:rPr lang="en-US" dirty="0" smtClean="0"/>
              <a:t>Send configuration updates</a:t>
            </a:r>
          </a:p>
          <a:p>
            <a:pPr lvl="1" eaLnBrk="1" hangingPunct="1"/>
            <a:r>
              <a:rPr lang="en-US" dirty="0" smtClean="0"/>
              <a:t>Send controlling requests</a:t>
            </a:r>
          </a:p>
          <a:p>
            <a:pPr eaLnBrk="1" hangingPunct="1"/>
            <a:r>
              <a:rPr lang="en-US" dirty="0" smtClean="0"/>
              <a:t>Uses the </a:t>
            </a:r>
            <a:r>
              <a:rPr lang="en-US" b="1" dirty="0" smtClean="0"/>
              <a:t>SET</a:t>
            </a:r>
            <a:r>
              <a:rPr lang="en-US" dirty="0" smtClean="0"/>
              <a:t> protocol operation to actively manage a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609600"/>
            <a:ext cx="7158037" cy="879475"/>
          </a:xfrm>
        </p:spPr>
        <p:txBody>
          <a:bodyPr/>
          <a:lstStyle/>
          <a:p>
            <a:pPr eaLnBrk="1" hangingPunct="1"/>
            <a:r>
              <a:rPr lang="en-US" sz="3600" b="1" smtClean="0"/>
              <a:t>Overview and basic concepts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Configuration and control operations:</a:t>
            </a:r>
          </a:p>
          <a:p>
            <a:pPr lvl="1" eaLnBrk="1" hangingPunct="1"/>
            <a:r>
              <a:rPr lang="en-US" smtClean="0"/>
              <a:t>Only used when changes are needed to the network infrastructure </a:t>
            </a:r>
          </a:p>
          <a:p>
            <a:pPr eaLnBrk="1" hangingPunct="1"/>
            <a:r>
              <a:rPr lang="en-US" smtClean="0"/>
              <a:t>Monitoring operations:</a:t>
            </a:r>
          </a:p>
          <a:p>
            <a:pPr lvl="1" eaLnBrk="1" hangingPunct="1"/>
            <a:r>
              <a:rPr lang="en-US" smtClean="0"/>
              <a:t>Usually performed on a regular basis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609600"/>
            <a:ext cx="7158037" cy="900113"/>
          </a:xfrm>
        </p:spPr>
        <p:txBody>
          <a:bodyPr/>
          <a:lstStyle/>
          <a:p>
            <a:pPr eaLnBrk="1" hangingPunct="1"/>
            <a:r>
              <a:rPr lang="en-US" sz="3600" b="1" smtClean="0"/>
              <a:t>Overview and basic concepts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Variables accessible via SNMP are organized in hierarchies</a:t>
            </a:r>
          </a:p>
          <a:p>
            <a:pPr eaLnBrk="1" hangingPunct="1"/>
            <a:r>
              <a:rPr lang="en-US" i="1" dirty="0" smtClean="0"/>
              <a:t>Management Information Bases</a:t>
            </a:r>
            <a:r>
              <a:rPr lang="en-US" dirty="0" smtClean="0"/>
              <a:t> (</a:t>
            </a:r>
            <a:r>
              <a:rPr lang="en-US" dirty="0" err="1" smtClean="0"/>
              <a:t>MIBs</a:t>
            </a:r>
            <a:r>
              <a:rPr lang="en-US" dirty="0" smtClean="0"/>
              <a:t>)</a:t>
            </a:r>
          </a:p>
          <a:p>
            <a:pPr lvl="1" eaLnBrk="1" hangingPunct="1"/>
            <a:r>
              <a:rPr lang="en-US" dirty="0" smtClean="0"/>
              <a:t>Contains the hierarchies and other metadata describing  each variable’s</a:t>
            </a:r>
          </a:p>
          <a:p>
            <a:pPr lvl="2" eaLnBrk="1" hangingPunct="1"/>
            <a:r>
              <a:rPr lang="en-US" dirty="0" smtClean="0"/>
              <a:t>type</a:t>
            </a:r>
          </a:p>
          <a:p>
            <a:pPr lvl="2" eaLnBrk="1" hangingPunct="1"/>
            <a:r>
              <a:rPr lang="en-US" dirty="0" smtClean="0"/>
              <a:t>description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Management Information Bases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MIBs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914400" y="274637"/>
            <a:ext cx="6700837" cy="1020763"/>
          </a:xfrm>
        </p:spPr>
        <p:txBody>
          <a:bodyPr/>
          <a:lstStyle/>
          <a:p>
            <a:r>
              <a:rPr lang="en-US" dirty="0" smtClean="0"/>
              <a:t>Pre-Quiz: SNMP can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202001907"/>
              </p:ext>
            </p:extLst>
          </p:nvPr>
        </p:nvGraphicFramePr>
        <p:xfrm>
          <a:off x="4508500" y="16510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Chart" r:id="rId6" imgW="4572034" imgH="5143584" progId="MSGraph.Chart.8">
                  <p:embed followColorScheme="full"/>
                </p:oleObj>
              </mc:Choice>
              <mc:Fallback>
                <p:oleObj name="Chart" r:id="rId6" imgW="4572034" imgH="5143584" progId="MSGraph.Chart.8">
                  <p:embed followColorScheme="full"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510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600200"/>
            <a:ext cx="4114800" cy="4114800"/>
          </a:xfrm>
        </p:spPr>
        <p:txBody>
          <a:bodyPr>
            <a:noAutofit/>
          </a:bodyPr>
          <a:lstStyle/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Monitor devices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Change devices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Warn of errors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All of the above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None of the above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Management Information Bases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SNMP itself does not define which information (e.g. variables) a managed system should offer</a:t>
            </a:r>
          </a:p>
          <a:p>
            <a:pPr eaLnBrk="1" hangingPunct="1"/>
            <a:r>
              <a:rPr lang="en-US" dirty="0" smtClean="0"/>
              <a:t>SNMP uses an extensible design</a:t>
            </a:r>
          </a:p>
          <a:p>
            <a:pPr lvl="1" eaLnBrk="1" hangingPunct="1"/>
            <a:r>
              <a:rPr lang="en-US" dirty="0" smtClean="0"/>
              <a:t>Available information defined by management information bases </a:t>
            </a:r>
          </a:p>
          <a:p>
            <a:pPr lvl="2" eaLnBrk="1" hangingPunct="1"/>
            <a:r>
              <a:rPr lang="en-US" b="1" dirty="0" err="1" smtClean="0"/>
              <a:t>MIB</a:t>
            </a:r>
            <a:r>
              <a:rPr lang="en-US" dirty="0" err="1" smtClean="0"/>
              <a:t>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Management Information Bases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MIBs describe the structure of the management data of a device subsystem</a:t>
            </a:r>
          </a:p>
          <a:p>
            <a:pPr lvl="1" eaLnBrk="1" hangingPunct="1"/>
            <a:r>
              <a:rPr lang="en-US" dirty="0" smtClean="0"/>
              <a:t>Use a hierarchical namespace containing object identifiers (</a:t>
            </a:r>
            <a:r>
              <a:rPr lang="en-US" b="1" dirty="0" smtClean="0"/>
              <a:t>OID</a:t>
            </a:r>
            <a:r>
              <a:rPr lang="en-US" dirty="0" smtClean="0"/>
              <a:t>) </a:t>
            </a:r>
          </a:p>
          <a:p>
            <a:pPr lvl="1" eaLnBrk="1" hangingPunct="1"/>
            <a:r>
              <a:rPr lang="en-US" dirty="0" smtClean="0"/>
              <a:t>Each OID identifies a variable that can be read or set via SNMP</a:t>
            </a:r>
          </a:p>
          <a:p>
            <a:pPr eaLnBrk="1" hangingPunct="1"/>
            <a:r>
              <a:rPr lang="en-US" dirty="0" smtClean="0"/>
              <a:t>MIBs use a notation defined by </a:t>
            </a:r>
            <a:r>
              <a:rPr lang="en-US" dirty="0" smtClean="0">
                <a:hlinkClick r:id="rId2" tooltip="Abstract Syntax Notation One"/>
              </a:rPr>
              <a:t>ASN.1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Management Information Bases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MIB hierarchy can be depicted as:</a:t>
            </a:r>
          </a:p>
          <a:p>
            <a:pPr lvl="1" eaLnBrk="1" hangingPunct="1"/>
            <a:r>
              <a:rPr lang="en-US" dirty="0" smtClean="0"/>
              <a:t>A tree with a nameless root</a:t>
            </a:r>
          </a:p>
          <a:p>
            <a:pPr lvl="1" eaLnBrk="1" hangingPunct="1"/>
            <a:r>
              <a:rPr lang="en-US" dirty="0" smtClean="0"/>
              <a:t>Levels which are assigned by different organizations</a:t>
            </a:r>
          </a:p>
          <a:p>
            <a:pPr eaLnBrk="1" hangingPunct="1"/>
            <a:r>
              <a:rPr lang="en-US" dirty="0" smtClean="0"/>
              <a:t>Top-level MIB </a:t>
            </a:r>
            <a:r>
              <a:rPr lang="en-US" dirty="0" err="1" smtClean="0"/>
              <a:t>OIDs</a:t>
            </a:r>
            <a:r>
              <a:rPr lang="en-US" dirty="0" smtClean="0"/>
              <a:t> belong to different standards organizations</a:t>
            </a:r>
          </a:p>
          <a:p>
            <a:pPr eaLnBrk="1" hangingPunct="1"/>
            <a:r>
              <a:rPr lang="en-US" dirty="0" smtClean="0"/>
              <a:t>Lower-level object IDs are allocated by associated organizations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Management Information Bases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Model permits management across all layers of the OSI reference model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Can extend into applications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databases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email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Java EE reference model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Etc.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MIBs can be defined for area-specific information and operations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Management Information Bases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3505200"/>
          </a:xfrm>
        </p:spPr>
        <p:txBody>
          <a:bodyPr/>
          <a:lstStyle/>
          <a:p>
            <a:pPr eaLnBrk="1" hangingPunct="1"/>
            <a:r>
              <a:rPr lang="en-US" smtClean="0"/>
              <a:t>A managed object</a:t>
            </a:r>
            <a:r>
              <a:rPr lang="en-US" baseline="30000" smtClean="0"/>
              <a:t>1</a:t>
            </a:r>
            <a:r>
              <a:rPr lang="en-US" smtClean="0"/>
              <a:t> is one of any number of specific characteristics of a managed device</a:t>
            </a:r>
          </a:p>
          <a:p>
            <a:pPr lvl="1" eaLnBrk="1" hangingPunct="1"/>
            <a:r>
              <a:rPr lang="en-US" smtClean="0"/>
              <a:t>Managed objects comprise one or more object instances which are essentially variables</a:t>
            </a:r>
          </a:p>
          <a:p>
            <a:pPr lvl="2" eaLnBrk="1" hangingPunct="1"/>
            <a:r>
              <a:rPr lang="en-US" smtClean="0"/>
              <a:t>Identified by their OIDs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066800" y="6072188"/>
            <a:ext cx="748982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</a:pPr>
            <a:r>
              <a:rPr lang="en-US" sz="2400" baseline="30000"/>
              <a:t>1</a:t>
            </a:r>
            <a:r>
              <a:rPr lang="en-US" sz="2400"/>
              <a:t>sometimes called an MIB object, an object, or a MIB</a:t>
            </a:r>
          </a:p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it?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Management Information Bases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 types of managed objects exist:</a:t>
            </a:r>
          </a:p>
          <a:p>
            <a:pPr lvl="1" eaLnBrk="1" hangingPunct="1"/>
            <a:r>
              <a:rPr lang="en-US" smtClean="0"/>
              <a:t>Scalar objects</a:t>
            </a:r>
          </a:p>
          <a:p>
            <a:pPr lvl="2" eaLnBrk="1" hangingPunct="1"/>
            <a:r>
              <a:rPr lang="en-US" smtClean="0"/>
              <a:t>Define a single object instance</a:t>
            </a:r>
          </a:p>
          <a:p>
            <a:pPr lvl="1" eaLnBrk="1" hangingPunct="1"/>
            <a:r>
              <a:rPr lang="en-US" smtClean="0"/>
              <a:t>Tabular objects </a:t>
            </a:r>
          </a:p>
          <a:p>
            <a:pPr lvl="2" eaLnBrk="1" hangingPunct="1"/>
            <a:r>
              <a:rPr lang="en-US" smtClean="0"/>
              <a:t>Define multiple related object instances</a:t>
            </a:r>
          </a:p>
          <a:p>
            <a:pPr lvl="2" eaLnBrk="1" hangingPunct="1"/>
            <a:r>
              <a:rPr lang="en-US" smtClean="0"/>
              <a:t>Grouped in MIB tables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Management Information Bases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Example of a managed object</a:t>
            </a:r>
          </a:p>
          <a:p>
            <a:pPr lvl="1" eaLnBrk="1" hangingPunct="1"/>
            <a:r>
              <a:rPr lang="en-US" sz="2400" b="1" dirty="0" err="1" smtClean="0"/>
              <a:t>atInput</a:t>
            </a:r>
            <a:endParaRPr lang="en-US" sz="2400" dirty="0" smtClean="0"/>
          </a:p>
          <a:p>
            <a:pPr lvl="2" eaLnBrk="1" hangingPunct="1"/>
            <a:r>
              <a:rPr lang="en-US" sz="2000" dirty="0" smtClean="0"/>
              <a:t>a </a:t>
            </a:r>
            <a:r>
              <a:rPr lang="en-US" sz="2000" i="1" dirty="0" smtClean="0"/>
              <a:t>scalar</a:t>
            </a:r>
            <a:r>
              <a:rPr lang="en-US" sz="2000" dirty="0" smtClean="0"/>
              <a:t> object that contains a single object instance</a:t>
            </a:r>
          </a:p>
          <a:p>
            <a:pPr lvl="3" eaLnBrk="1" hangingPunct="1"/>
            <a:r>
              <a:rPr lang="en-US" sz="1600" dirty="0" smtClean="0"/>
              <a:t>An integer value</a:t>
            </a:r>
          </a:p>
          <a:p>
            <a:pPr lvl="4" eaLnBrk="1" hangingPunct="1"/>
            <a:r>
              <a:rPr lang="en-US" sz="1800" dirty="0" smtClean="0"/>
              <a:t>Indicates the total number of input AppleTalk packets on a router interface</a:t>
            </a:r>
          </a:p>
          <a:p>
            <a:pPr eaLnBrk="1" hangingPunct="1"/>
            <a:r>
              <a:rPr lang="en-US" sz="2800" dirty="0" smtClean="0"/>
              <a:t>Object identifier (or object ID or OID)</a:t>
            </a:r>
          </a:p>
          <a:p>
            <a:pPr lvl="1" eaLnBrk="1" hangingPunct="1"/>
            <a:r>
              <a:rPr lang="en-US" sz="2400" dirty="0" smtClean="0"/>
              <a:t>Uniquely identifies a managed object in the MIB hierarchy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Resource:</a:t>
            </a:r>
            <a:endParaRPr lang="en-US" dirty="0" smtClean="0">
              <a:hlinkClick r:id="rId2"/>
            </a:endParaRPr>
          </a:p>
          <a:p>
            <a:pPr lvl="1"/>
            <a:r>
              <a:rPr lang="en-US" dirty="0" smtClean="0">
                <a:hlinkClick r:id="rId2"/>
              </a:rPr>
              <a:t>http://www.mibdepot.com/index.shtml</a:t>
            </a:r>
            <a:r>
              <a:rPr lang="en-US" dirty="0" smtClean="0"/>
              <a:t> </a:t>
            </a:r>
          </a:p>
          <a:p>
            <a:r>
              <a:rPr lang="en-US" dirty="0" smtClean="0"/>
              <a:t>Example: 3Com device</a:t>
            </a:r>
          </a:p>
          <a:p>
            <a:pPr lvl="1"/>
            <a:r>
              <a:rPr lang="en-US" dirty="0" smtClean="0">
                <a:hlinkClick r:id="rId3"/>
              </a:rPr>
              <a:t>http://www.mibdepot.com/cgi-bin/xsearch_index3.cgi?id=173627</a:t>
            </a:r>
            <a:r>
              <a:rPr lang="en-US" dirty="0" smtClean="0"/>
              <a:t> </a:t>
            </a:r>
          </a:p>
          <a:p>
            <a:r>
              <a:rPr lang="en-US" dirty="0" smtClean="0"/>
              <a:t>Example 2:</a:t>
            </a:r>
          </a:p>
          <a:p>
            <a:pPr lvl="1"/>
            <a:r>
              <a:rPr lang="en-US" dirty="0" smtClean="0">
                <a:hlinkClick r:id="rId4"/>
              </a:rPr>
              <a:t>http://www.oid-info.com/get/1.3.6.1.2.1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the 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981200"/>
            <a:ext cx="8001000" cy="4114800"/>
          </a:xfrm>
        </p:spPr>
        <p:txBody>
          <a:bodyPr/>
          <a:lstStyle/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1.3.6.1.4.1.11</a:t>
            </a:r>
          </a:p>
          <a:p>
            <a:r>
              <a:rPr lang="en-US" dirty="0" smtClean="0"/>
              <a:t>Start with the top level OID assignment</a:t>
            </a:r>
            <a:endParaRPr lang="en-US" dirty="0" smtClean="0">
              <a:hlinkClick r:id="rId2"/>
            </a:endParaRPr>
          </a:p>
          <a:p>
            <a:pPr lvl="1"/>
            <a:r>
              <a:rPr lang="en-US" dirty="0" smtClean="0">
                <a:hlinkClick r:id="rId2"/>
              </a:rPr>
              <a:t>http://www.alvestrand.no/objectid/top.html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and work the way down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ASN.1</a:t>
            </a:r>
          </a:p>
        </p:txBody>
      </p:sp>
      <p:sp>
        <p:nvSpPr>
          <p:cNvPr id="2457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Abstract Syntax Notation 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smtClean="0"/>
              <a:t>Abstract Syntax Notation One (ASN.1)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Abstract Syntax Notation One (ASN.1)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Standard and flexible notation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Describes data structures for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Representing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Encoding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Transmitting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Decoding data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Provides a set of formal rules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Describes the structure of objects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Independent of machine-specific encoding techniques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Precise, formal notation minimizes ambiguities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smtClean="0"/>
              <a:t>Abstract Syntax Notation One (ASN.1)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Joint ISO and ITU-T standard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Originally defined in 1984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Part of </a:t>
            </a:r>
            <a:r>
              <a:rPr lang="en-US" sz="1800" dirty="0" smtClean="0">
                <a:hlinkClick r:id="rId2" tooltip="CCITT X.409:1984"/>
              </a:rPr>
              <a:t>CCITT X.409:1984</a:t>
            </a:r>
            <a:endParaRPr lang="en-US" sz="18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Moved to its own standard, </a:t>
            </a:r>
            <a:r>
              <a:rPr lang="en-US" sz="2000" dirty="0" smtClean="0">
                <a:hlinkClick r:id="rId3" tooltip="X.208"/>
              </a:rPr>
              <a:t>X.208</a:t>
            </a:r>
            <a:r>
              <a:rPr lang="en-US" sz="2000" dirty="0" smtClean="0"/>
              <a:t> (1988)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Due to wide applicability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Substantially revised in 1995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Covered by the </a:t>
            </a:r>
            <a:r>
              <a:rPr lang="en-US" sz="1800" dirty="0" smtClean="0">
                <a:hlinkClick r:id="rId4" tooltip="X.680"/>
              </a:rPr>
              <a:t>X.680</a:t>
            </a:r>
            <a:r>
              <a:rPr lang="en-US" sz="1800" dirty="0" smtClean="0"/>
              <a:t> series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Structure of Management Information (SMI)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An adapted subset of ASN.1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Specified in SNMP to define sets of related MIB objects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Termed MIB modules.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 basic components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 basic components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SNMP-managed networks consist of three key components:</a:t>
            </a:r>
          </a:p>
          <a:p>
            <a:pPr marL="963612" lvl="1" indent="-514350" eaLnBrk="1" hangingPunct="1">
              <a:buFont typeface="+mj-lt"/>
              <a:buAutoNum type="arabicPeriod"/>
            </a:pPr>
            <a:r>
              <a:rPr lang="en-US" dirty="0" smtClean="0"/>
              <a:t>Managed devices </a:t>
            </a:r>
          </a:p>
          <a:p>
            <a:pPr marL="963612" lvl="1" indent="-514350" eaLnBrk="1" hangingPunct="1">
              <a:buFont typeface="+mj-lt"/>
              <a:buAutoNum type="arabicPeriod"/>
            </a:pPr>
            <a:r>
              <a:rPr lang="en-US" dirty="0" smtClean="0"/>
              <a:t>Agents </a:t>
            </a:r>
          </a:p>
          <a:p>
            <a:pPr marL="963612" lvl="1" indent="-514350" eaLnBrk="1" hangingPunct="1">
              <a:buFont typeface="+mj-lt"/>
              <a:buAutoNum type="arabicPeriod"/>
            </a:pPr>
            <a:r>
              <a:rPr lang="en-US" dirty="0" smtClean="0"/>
              <a:t>Network-management systems (NMS) 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 basic components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Managed device</a:t>
            </a:r>
          </a:p>
          <a:p>
            <a:pPr lvl="1" eaLnBrk="1" hangingPunct="1"/>
            <a:r>
              <a:rPr lang="en-US" sz="2400" smtClean="0"/>
              <a:t>Network node that contains an SNMP agent</a:t>
            </a:r>
          </a:p>
          <a:p>
            <a:pPr lvl="2" eaLnBrk="1" hangingPunct="1"/>
            <a:r>
              <a:rPr lang="en-US" sz="2000" smtClean="0"/>
              <a:t>Resides on a managed network</a:t>
            </a:r>
          </a:p>
          <a:p>
            <a:pPr lvl="1" eaLnBrk="1" hangingPunct="1"/>
            <a:r>
              <a:rPr lang="en-US" sz="2400" smtClean="0"/>
              <a:t>Collect and store management information</a:t>
            </a:r>
          </a:p>
          <a:p>
            <a:pPr lvl="2" eaLnBrk="1" hangingPunct="1"/>
            <a:r>
              <a:rPr lang="en-US" sz="2000" smtClean="0"/>
              <a:t>Make information available to NMSs using SNMP</a:t>
            </a:r>
          </a:p>
          <a:p>
            <a:pPr eaLnBrk="1" hangingPunct="1"/>
            <a:r>
              <a:rPr lang="en-US" sz="2800" smtClean="0"/>
              <a:t>Managed devices</a:t>
            </a:r>
          </a:p>
          <a:p>
            <a:pPr lvl="1" eaLnBrk="1" hangingPunct="1"/>
            <a:r>
              <a:rPr lang="en-US" sz="2400" smtClean="0"/>
              <a:t>Sometimes called network elements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SNMP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 dirty="0" smtClean="0"/>
              <a:t>Simple Network Management Protocol</a:t>
            </a:r>
          </a:p>
          <a:p>
            <a:pPr lvl="1" eaLnBrk="1" hangingPunct="1"/>
            <a:r>
              <a:rPr lang="en-US" sz="2400" dirty="0" smtClean="0"/>
              <a:t>Part of the internet protocol suite</a:t>
            </a:r>
          </a:p>
          <a:p>
            <a:pPr lvl="2" eaLnBrk="1" hangingPunct="1"/>
            <a:r>
              <a:rPr lang="en-US" sz="2000" dirty="0" smtClean="0"/>
              <a:t>Defined by the Internet Engineering Task Force (IETF)</a:t>
            </a:r>
          </a:p>
          <a:p>
            <a:pPr lvl="1" eaLnBrk="1" hangingPunct="1"/>
            <a:r>
              <a:rPr lang="en-US" sz="2400" dirty="0" smtClean="0"/>
              <a:t>Used by network management systems</a:t>
            </a:r>
          </a:p>
          <a:p>
            <a:pPr lvl="2" eaLnBrk="1" hangingPunct="1"/>
            <a:r>
              <a:rPr lang="en-US" sz="2000" dirty="0" smtClean="0"/>
              <a:t>Monitor network-attached devices for conditions that warrant administrative attention</a:t>
            </a:r>
          </a:p>
          <a:p>
            <a:pPr lvl="2" eaLnBrk="1" hangingPunct="1"/>
            <a:r>
              <a:rPr lang="en-US" sz="2000" dirty="0" smtClean="0"/>
              <a:t>Manage said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 basic components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Managed devices can be any type of device including, but not limited to: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Routers and access servers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Switches and bridges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Hubs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IP telephones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Computer hosts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Printers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 basic components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10599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Agent</a:t>
            </a:r>
          </a:p>
          <a:p>
            <a:pPr lvl="1" eaLnBrk="1" hangingPunct="1"/>
            <a:r>
              <a:rPr lang="en-US" dirty="0" smtClean="0"/>
              <a:t>Network-management software (NMS) module</a:t>
            </a:r>
          </a:p>
          <a:p>
            <a:pPr lvl="2" eaLnBrk="1" hangingPunct="1"/>
            <a:r>
              <a:rPr lang="en-US" dirty="0" smtClean="0"/>
              <a:t>Executable program</a:t>
            </a:r>
          </a:p>
          <a:p>
            <a:pPr lvl="2" eaLnBrk="1" hangingPunct="1"/>
            <a:r>
              <a:rPr lang="en-US" dirty="0" smtClean="0"/>
              <a:t>Resides in a managed device</a:t>
            </a:r>
          </a:p>
          <a:p>
            <a:pPr lvl="1" eaLnBrk="1" hangingPunct="1"/>
            <a:r>
              <a:rPr lang="en-US" dirty="0" smtClean="0"/>
              <a:t>Has local knowledge of management information</a:t>
            </a:r>
          </a:p>
          <a:p>
            <a:pPr lvl="2" eaLnBrk="1" hangingPunct="1"/>
            <a:r>
              <a:rPr lang="en-US" dirty="0" smtClean="0"/>
              <a:t>Translates that information into a form compatible with SNMP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 basic components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Network Management Systems</a:t>
            </a:r>
          </a:p>
          <a:p>
            <a:pPr lvl="1" eaLnBrk="1" hangingPunct="1"/>
            <a:r>
              <a:rPr lang="en-US" dirty="0" smtClean="0"/>
              <a:t>Execute applications that monitor and control managed devices</a:t>
            </a:r>
          </a:p>
          <a:p>
            <a:pPr lvl="1" eaLnBrk="1" hangingPunct="1"/>
            <a:r>
              <a:rPr lang="en-US" dirty="0" err="1" smtClean="0"/>
              <a:t>NMSs</a:t>
            </a:r>
            <a:r>
              <a:rPr lang="en-US" dirty="0" smtClean="0"/>
              <a:t> provide</a:t>
            </a:r>
          </a:p>
          <a:p>
            <a:pPr lvl="2" eaLnBrk="1" hangingPunct="1"/>
            <a:r>
              <a:rPr lang="en-US" dirty="0" smtClean="0"/>
              <a:t>Bulk of the processing</a:t>
            </a:r>
          </a:p>
          <a:p>
            <a:pPr lvl="2" eaLnBrk="1" hangingPunct="1"/>
            <a:r>
              <a:rPr lang="en-US" dirty="0" smtClean="0"/>
              <a:t>Memory resources required for network management</a:t>
            </a:r>
          </a:p>
          <a:p>
            <a:pPr lvl="1" eaLnBrk="1" hangingPunct="1"/>
            <a:r>
              <a:rPr lang="en-US" dirty="0" smtClean="0"/>
              <a:t>One or more </a:t>
            </a:r>
            <a:r>
              <a:rPr lang="en-US" dirty="0" err="1" smtClean="0"/>
              <a:t>NMSs</a:t>
            </a:r>
            <a:r>
              <a:rPr lang="en-US" dirty="0" smtClean="0"/>
              <a:t> may exist on any managed network.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 architecture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b="1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 architecture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SNMP framework consists of</a:t>
            </a:r>
          </a:p>
          <a:p>
            <a:pPr lvl="1" eaLnBrk="1" hangingPunct="1"/>
            <a:r>
              <a:rPr lang="en-US" smtClean="0"/>
              <a:t>Master agents</a:t>
            </a:r>
          </a:p>
          <a:p>
            <a:pPr lvl="1" eaLnBrk="1" hangingPunct="1"/>
            <a:r>
              <a:rPr lang="en-US" smtClean="0"/>
              <a:t>Subagents</a:t>
            </a:r>
          </a:p>
          <a:p>
            <a:pPr lvl="1" eaLnBrk="1" hangingPunct="1"/>
            <a:r>
              <a:rPr lang="en-US" smtClean="0"/>
              <a:t>Management stations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Master agent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Software running on an SNMP-capable network component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For example a router, that responds to SNMP requests from the </a:t>
            </a:r>
            <a:r>
              <a:rPr lang="en-US" sz="2000" i="1" dirty="0" smtClean="0"/>
              <a:t>management station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Acts as a: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Server in client-server architecture terminology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Daemon in operating system terminology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Relies on </a:t>
            </a:r>
            <a:r>
              <a:rPr lang="en-US" sz="2400" i="1" dirty="0" smtClean="0"/>
              <a:t>subagents</a:t>
            </a:r>
            <a:r>
              <a:rPr lang="en-US" sz="2400" dirty="0" smtClean="0"/>
              <a:t> to provide information about the management of specific functionality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Can also be referred to as </a:t>
            </a:r>
            <a:r>
              <a:rPr lang="en-US" sz="2400" i="1" dirty="0" smtClean="0"/>
              <a:t>managed objects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Subagent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piece of software running on an SNMP-capable network component</a:t>
            </a:r>
          </a:p>
          <a:p>
            <a:pPr lvl="1" eaLnBrk="1" hangingPunct="1"/>
            <a:r>
              <a:rPr lang="en-US" smtClean="0"/>
              <a:t>Implements the information and management functionality defined by a specific MIB of a specific subsystem</a:t>
            </a:r>
          </a:p>
          <a:p>
            <a:pPr lvl="2" eaLnBrk="1" hangingPunct="1"/>
            <a:r>
              <a:rPr lang="en-US" smtClean="0"/>
              <a:t>For example the ethernet link layer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Subagent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Some capabilities of the subagent are:</a:t>
            </a:r>
          </a:p>
          <a:p>
            <a:pPr lvl="1" eaLnBrk="1" hangingPunct="1"/>
            <a:r>
              <a:rPr lang="en-US" smtClean="0"/>
              <a:t>Gathering information from managed objects </a:t>
            </a:r>
          </a:p>
          <a:p>
            <a:pPr lvl="1" eaLnBrk="1" hangingPunct="1"/>
            <a:r>
              <a:rPr lang="en-US" smtClean="0"/>
              <a:t>Configuring parameters of the managed objects </a:t>
            </a:r>
          </a:p>
          <a:p>
            <a:pPr lvl="1" eaLnBrk="1" hangingPunct="1"/>
            <a:r>
              <a:rPr lang="en-US" smtClean="0"/>
              <a:t>Responding to managers' requests </a:t>
            </a:r>
          </a:p>
          <a:p>
            <a:pPr lvl="1" eaLnBrk="1" hangingPunct="1"/>
            <a:r>
              <a:rPr lang="en-US" smtClean="0"/>
              <a:t>Generating alarms or traps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Management station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8077200" cy="4114800"/>
          </a:xfrm>
        </p:spPr>
        <p:txBody>
          <a:bodyPr/>
          <a:lstStyle/>
          <a:p>
            <a:pPr eaLnBrk="1" hangingPunct="1"/>
            <a:r>
              <a:rPr lang="en-US" i="1" smtClean="0"/>
              <a:t>Manager</a:t>
            </a:r>
            <a:r>
              <a:rPr lang="en-US" smtClean="0"/>
              <a:t> or </a:t>
            </a:r>
            <a:r>
              <a:rPr lang="en-US" i="1" smtClean="0"/>
              <a:t>management station</a:t>
            </a:r>
            <a:r>
              <a:rPr lang="en-US" smtClean="0"/>
              <a:t> </a:t>
            </a:r>
          </a:p>
          <a:p>
            <a:pPr lvl="1" eaLnBrk="1" hangingPunct="1"/>
            <a:r>
              <a:rPr lang="en-US" smtClean="0"/>
              <a:t>Final component in the SNMP architecture</a:t>
            </a:r>
          </a:p>
          <a:p>
            <a:pPr eaLnBrk="1" hangingPunct="1"/>
            <a:r>
              <a:rPr lang="en-US" smtClean="0"/>
              <a:t>Functions as the equivalent of a client in the client-server architecture</a:t>
            </a:r>
          </a:p>
          <a:p>
            <a:pPr lvl="1" eaLnBrk="1" hangingPunct="1"/>
            <a:r>
              <a:rPr lang="en-US" smtClean="0"/>
              <a:t>Issues requests for management operations</a:t>
            </a:r>
          </a:p>
          <a:p>
            <a:pPr lvl="2" eaLnBrk="1" hangingPunct="1"/>
            <a:r>
              <a:rPr lang="en-US" smtClean="0"/>
              <a:t>On behalf of a administrator or application</a:t>
            </a:r>
          </a:p>
          <a:p>
            <a:pPr lvl="1" eaLnBrk="1" hangingPunct="1"/>
            <a:r>
              <a:rPr lang="en-US" smtClean="0"/>
              <a:t>Receives traps from agents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 protocols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SNMP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Consists of a set of standards for network management</a:t>
            </a:r>
          </a:p>
          <a:p>
            <a:pPr lvl="1" eaLnBrk="1" hangingPunct="1"/>
            <a:r>
              <a:rPr lang="en-US" smtClean="0"/>
              <a:t>Application Layer protocol</a:t>
            </a:r>
          </a:p>
          <a:p>
            <a:pPr lvl="1" eaLnBrk="1" hangingPunct="1"/>
            <a:r>
              <a:rPr lang="en-US" smtClean="0"/>
              <a:t>Database schema</a:t>
            </a:r>
          </a:p>
          <a:p>
            <a:pPr lvl="1" eaLnBrk="1" hangingPunct="1"/>
            <a:r>
              <a:rPr lang="en-US" smtClean="0"/>
              <a:t>Set of data objects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096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2400" b="1" smtClean="0"/>
              <a:t>SNMPv1 and SMI-specific data 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373937" cy="1412875"/>
          </a:xfrm>
        </p:spPr>
        <p:txBody>
          <a:bodyPr/>
          <a:lstStyle/>
          <a:p>
            <a:pPr eaLnBrk="1" hangingPunct="1"/>
            <a:r>
              <a:rPr lang="en-US" sz="3200" b="1" smtClean="0"/>
              <a:t>SNMPv1 and SMI-specific data types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SNMPv1 SMI </a:t>
            </a:r>
          </a:p>
          <a:p>
            <a:pPr lvl="1" eaLnBrk="1" hangingPunct="1"/>
            <a:r>
              <a:rPr lang="en-US" dirty="0" smtClean="0"/>
              <a:t>Specifies the use of a number of SMI-specific data types</a:t>
            </a:r>
          </a:p>
          <a:p>
            <a:pPr eaLnBrk="1" hangingPunct="1"/>
            <a:r>
              <a:rPr lang="en-US" dirty="0" smtClean="0"/>
              <a:t>Divided into two categories:</a:t>
            </a:r>
          </a:p>
          <a:p>
            <a:pPr lvl="1" eaLnBrk="1" hangingPunct="1"/>
            <a:r>
              <a:rPr lang="en-US" dirty="0" smtClean="0"/>
              <a:t>Simple data types </a:t>
            </a:r>
          </a:p>
          <a:p>
            <a:pPr lvl="1" eaLnBrk="1" hangingPunct="1"/>
            <a:r>
              <a:rPr lang="en-US" dirty="0" smtClean="0"/>
              <a:t>Application-wide data types </a:t>
            </a:r>
          </a:p>
          <a:p>
            <a:pPr lvl="1" eaLnBrk="1" hangingPunct="1"/>
            <a:endParaRPr lang="en-US" b="1" dirty="0" smtClean="0"/>
          </a:p>
          <a:p>
            <a:pPr eaLnBrk="1" hangingPunct="1">
              <a:buNone/>
            </a:pPr>
            <a:r>
              <a:rPr lang="en-US" sz="1800" b="1" dirty="0" smtClean="0"/>
              <a:t>SMI – Structure of Management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Simple data types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Three simple data types are defined in the SNMPv1 SMI: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Integer data type: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signed integer in the range of -2</a:t>
            </a:r>
            <a:r>
              <a:rPr lang="en-US" sz="2000" baseline="30000" smtClean="0"/>
              <a:t>31</a:t>
            </a:r>
            <a:r>
              <a:rPr lang="en-US" sz="2000" smtClean="0"/>
              <a:t> to 2</a:t>
            </a:r>
            <a:r>
              <a:rPr lang="en-US" sz="2000" baseline="30000" smtClean="0"/>
              <a:t>31</a:t>
            </a:r>
            <a:r>
              <a:rPr lang="en-US" sz="2000" smtClean="0"/>
              <a:t>-1.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Octet strings: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ordered sequences of 0 to 65,535 octets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Object IDs: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From the set of all object identifiers allocated according to the rules specified in ASN.1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All are unique 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Application-wide data types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Seven application-wide data types exist in the SNMPv1 SMI: </a:t>
            </a:r>
          </a:p>
          <a:p>
            <a:pPr lvl="1" eaLnBrk="1" hangingPunct="1"/>
            <a:r>
              <a:rPr lang="en-US" sz="2400" smtClean="0"/>
              <a:t>Network addresses</a:t>
            </a:r>
          </a:p>
          <a:p>
            <a:pPr lvl="1" eaLnBrk="1" hangingPunct="1"/>
            <a:r>
              <a:rPr lang="en-US" sz="2400" smtClean="0"/>
              <a:t>Counters</a:t>
            </a:r>
          </a:p>
          <a:p>
            <a:pPr lvl="1" eaLnBrk="1" hangingPunct="1"/>
            <a:r>
              <a:rPr lang="en-US" sz="2400" smtClean="0"/>
              <a:t>Gauges</a:t>
            </a:r>
          </a:p>
          <a:p>
            <a:pPr lvl="1" eaLnBrk="1" hangingPunct="1"/>
            <a:r>
              <a:rPr lang="en-US" sz="2400" smtClean="0"/>
              <a:t>Time ticks</a:t>
            </a:r>
          </a:p>
          <a:p>
            <a:pPr lvl="1" eaLnBrk="1" hangingPunct="1"/>
            <a:r>
              <a:rPr lang="en-US" sz="2400" smtClean="0"/>
              <a:t>Opaques</a:t>
            </a:r>
          </a:p>
          <a:p>
            <a:pPr lvl="1" eaLnBrk="1" hangingPunct="1"/>
            <a:r>
              <a:rPr lang="en-US" sz="2400" smtClean="0"/>
              <a:t>Integers</a:t>
            </a:r>
          </a:p>
          <a:p>
            <a:pPr lvl="1" eaLnBrk="1" hangingPunct="1"/>
            <a:r>
              <a:rPr lang="en-US" sz="2400" smtClean="0"/>
              <a:t>Unsigned integers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Application-wide data types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Network addresses</a:t>
            </a:r>
          </a:p>
          <a:p>
            <a:pPr lvl="1" eaLnBrk="1" hangingPunct="1"/>
            <a:r>
              <a:rPr lang="en-US" sz="2400" smtClean="0"/>
              <a:t>Represent an address from a particular protocol family</a:t>
            </a:r>
          </a:p>
          <a:p>
            <a:pPr lvl="1" eaLnBrk="1" hangingPunct="1"/>
            <a:r>
              <a:rPr lang="en-US" sz="2400" smtClean="0"/>
              <a:t>SNMPv1 supports only 32-bit IP addresses. </a:t>
            </a:r>
          </a:p>
          <a:p>
            <a:pPr eaLnBrk="1" hangingPunct="1"/>
            <a:r>
              <a:rPr lang="en-US" sz="2800" smtClean="0"/>
              <a:t>Counters</a:t>
            </a:r>
          </a:p>
          <a:p>
            <a:pPr lvl="1" eaLnBrk="1" hangingPunct="1"/>
            <a:r>
              <a:rPr lang="en-US" sz="2400" smtClean="0"/>
              <a:t>Non-negative integers that increase</a:t>
            </a:r>
          </a:p>
          <a:p>
            <a:pPr lvl="2" eaLnBrk="1" hangingPunct="1"/>
            <a:r>
              <a:rPr lang="en-US" sz="2000" smtClean="0"/>
              <a:t>Until they reach a maximum value</a:t>
            </a:r>
          </a:p>
          <a:p>
            <a:pPr lvl="2" eaLnBrk="1" hangingPunct="1"/>
            <a:r>
              <a:rPr lang="en-US" sz="2000" smtClean="0"/>
              <a:t>Then return to zero</a:t>
            </a:r>
          </a:p>
          <a:p>
            <a:pPr lvl="1" eaLnBrk="1" hangingPunct="1"/>
            <a:r>
              <a:rPr lang="en-US" sz="2400" smtClean="0"/>
              <a:t>In SNMPv1, a 32-bit counter size is specified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Application-wide data types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Gauges</a:t>
            </a:r>
          </a:p>
          <a:p>
            <a:pPr lvl="1" eaLnBrk="1" hangingPunct="1"/>
            <a:r>
              <a:rPr lang="en-US" smtClean="0"/>
              <a:t>Non-negative integers</a:t>
            </a:r>
          </a:p>
          <a:p>
            <a:pPr lvl="2" eaLnBrk="1" hangingPunct="1"/>
            <a:r>
              <a:rPr lang="en-US" smtClean="0"/>
              <a:t>Can increase or decrease between specified minimum and maximum values</a:t>
            </a:r>
          </a:p>
          <a:p>
            <a:pPr lvl="1" eaLnBrk="1" hangingPunct="1"/>
            <a:r>
              <a:rPr lang="en-US" smtClean="0"/>
              <a:t>A system property going outside the specified range:</a:t>
            </a:r>
          </a:p>
          <a:p>
            <a:pPr lvl="2" eaLnBrk="1" hangingPunct="1"/>
            <a:r>
              <a:rPr lang="en-US" smtClean="0"/>
              <a:t>The value of the gauge itself will not go beyond the respective maximum or minimum</a:t>
            </a:r>
          </a:p>
          <a:p>
            <a:pPr lvl="2" eaLnBrk="1" hangingPunct="1"/>
            <a:r>
              <a:rPr lang="en-US" smtClean="0"/>
              <a:t>Specified in </a:t>
            </a:r>
            <a:r>
              <a:rPr lang="en-US" smtClean="0">
                <a:hlinkClick r:id="rId2" tooltip="http://tools.ietf.org/html/rfc2578"/>
              </a:rPr>
              <a:t>RFC 2578</a:t>
            </a:r>
            <a:r>
              <a:rPr lang="en-US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Application-wide data types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Time tick</a:t>
            </a:r>
          </a:p>
          <a:p>
            <a:pPr lvl="1" eaLnBrk="1" hangingPunct="1"/>
            <a:r>
              <a:rPr lang="en-US" smtClean="0"/>
              <a:t>Represents a hundredth of a second since some event</a:t>
            </a:r>
          </a:p>
          <a:p>
            <a:pPr eaLnBrk="1" hangingPunct="1"/>
            <a:r>
              <a:rPr lang="en-US" smtClean="0"/>
              <a:t>Opaque</a:t>
            </a:r>
          </a:p>
          <a:p>
            <a:pPr lvl="1" eaLnBrk="1" hangingPunct="1"/>
            <a:r>
              <a:rPr lang="en-US" smtClean="0"/>
              <a:t>Represents an arbitrary encoding that is used to pass arbitrary information strings that do not conform to the strict data typing used by the SMI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Application-wide data types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Integer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Represents signed integer-valued information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Redefines the integer data type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Arbitrary precision in ASN.1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Bounded precision in the SMI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Unsigned integer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Represents unsigned integer-valued information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Useful when values are always non-negative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This data type redefines the integer data type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Arbitrary precision in ASN.1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bounded precision in the SMI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SNMPv1 MIB tables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SNMPv1 SMI defines highly structured tables</a:t>
            </a:r>
          </a:p>
          <a:p>
            <a:pPr lvl="1" eaLnBrk="1" hangingPunct="1"/>
            <a:r>
              <a:rPr lang="en-US" sz="2400" dirty="0" smtClean="0"/>
              <a:t>Used to group instances of a tabular object</a:t>
            </a:r>
          </a:p>
          <a:p>
            <a:pPr lvl="1" eaLnBrk="1" hangingPunct="1"/>
            <a:r>
              <a:rPr lang="en-US" sz="2400" dirty="0" smtClean="0"/>
              <a:t>Object that contains multiple variables</a:t>
            </a:r>
          </a:p>
          <a:p>
            <a:pPr eaLnBrk="1" hangingPunct="1"/>
            <a:r>
              <a:rPr lang="en-US" sz="2800" dirty="0" smtClean="0"/>
              <a:t>Tables are composed of zero or more rows</a:t>
            </a:r>
          </a:p>
          <a:p>
            <a:pPr lvl="1" eaLnBrk="1" hangingPunct="1"/>
            <a:r>
              <a:rPr lang="en-US" sz="2400" dirty="0" smtClean="0"/>
              <a:t>Indexed in a way that allows SNMP to retrieve or alter an entire row with a single Get, </a:t>
            </a:r>
            <a:r>
              <a:rPr lang="en-US" sz="2400" dirty="0" err="1" smtClean="0"/>
              <a:t>GetNext</a:t>
            </a:r>
            <a:r>
              <a:rPr lang="en-US" sz="2400" dirty="0" smtClean="0"/>
              <a:t>, or Set command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017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SNMPv2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SNMP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SNMP exposes management data</a:t>
            </a:r>
          </a:p>
          <a:p>
            <a:pPr lvl="1" eaLnBrk="1" hangingPunct="1"/>
            <a:r>
              <a:rPr lang="en-US" dirty="0" smtClean="0"/>
              <a:t>Variables on the managed systems</a:t>
            </a:r>
          </a:p>
          <a:p>
            <a:pPr lvl="1" eaLnBrk="1" hangingPunct="1"/>
            <a:r>
              <a:rPr lang="en-US" dirty="0" smtClean="0"/>
              <a:t>Describe the system configuration</a:t>
            </a:r>
          </a:p>
          <a:p>
            <a:pPr eaLnBrk="1" hangingPunct="1"/>
            <a:r>
              <a:rPr lang="en-US" dirty="0" smtClean="0"/>
              <a:t>Variables can be queried by managing applications</a:t>
            </a:r>
          </a:p>
          <a:p>
            <a:pPr lvl="1" eaLnBrk="1" hangingPunct="1"/>
            <a:r>
              <a:rPr lang="en-US" dirty="0" smtClean="0"/>
              <a:t>Sometimes can be 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smtClean="0"/>
              <a:t>SNMPv2 and structure of management information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400" b="1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The SNMPv2 SMI is described in </a:t>
            </a:r>
            <a:r>
              <a:rPr lang="en-US" sz="2400" smtClean="0">
                <a:hlinkClick r:id="rId2" tooltip="http://tools.ietf.org/html/rfc2578"/>
              </a:rPr>
              <a:t>RFC 2578</a:t>
            </a:r>
            <a:r>
              <a:rPr lang="en-US" sz="2400" smtClean="0"/>
              <a:t>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It makes certain additions and enhancements to the SNMPv1 SMI-specific data types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Including bit strings, network addresses, and counters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Bit strings are defined only in SNMPv2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Comprise zero or more named bits that specify a value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Network addresses represent an address from a particular protocol family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Counters are non-negative integers that increase until they reach a maximum value and then return to zero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SNMPv1: a 32-bit counter size is specified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SNMPv2: 32-bit and 64-bit counters are defined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smtClean="0"/>
              <a:t>SNMPv2 and structure of management information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18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The SNMP protocol operates at the application layer (layer 7) of the OSI model.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Specifies (in version 1) five core </a:t>
            </a:r>
            <a:r>
              <a:rPr lang="en-US" sz="1800" b="1" i="1" dirty="0" smtClean="0"/>
              <a:t>protocol data units </a:t>
            </a:r>
            <a:r>
              <a:rPr lang="en-US" sz="1800" dirty="0" smtClean="0"/>
              <a:t>(PDUs):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GET REQUEST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Retrieve a piece of management information.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GETNEXT REQUEST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 Iteratively to retrieve sequences of management information.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GET RESPONSE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Respond with data to get and set requests from the manager.  (by the agent)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SET REQUEST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Initialize and make changes to a value of the network element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TRAP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Report an alert or other asynchronous event about a managed subsystem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200" dirty="0" smtClean="0"/>
              <a:t>In SNMPv1, asynchronous event reports are called traps while they are called notifications in later versions of SNMP. 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200" dirty="0" smtClean="0"/>
              <a:t>In SMIv1 MIB modules, traps are defined using the TRAP-TYPE macro; in SMIv2 MIB modules, traps are defined using the NOTIFICATION-TYPE macro.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smtClean="0"/>
              <a:t>SNMPv2 and structure of management information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Other </a:t>
            </a:r>
            <a:r>
              <a:rPr lang="en-US" sz="2000" dirty="0" smtClean="0">
                <a:hlinkClick r:id="rId2" tooltip="Protocol data unit"/>
              </a:rPr>
              <a:t>PDUs</a:t>
            </a:r>
            <a:r>
              <a:rPr lang="en-US" sz="2000" dirty="0" smtClean="0"/>
              <a:t> were added in SNMPv2, including: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GETBULK REQUEST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Faster </a:t>
            </a:r>
            <a:r>
              <a:rPr lang="en-US" sz="1600" dirty="0" err="1" smtClean="0"/>
              <a:t>iterator</a:t>
            </a:r>
            <a:r>
              <a:rPr lang="en-US" sz="1600" dirty="0" smtClean="0"/>
              <a:t> used to retrieve sequences of management information.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INFORM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an acknowledged trap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Typically, SNMP uses UDP ports 161 for the agent and 162 for the manager.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Manager may send Requests from any available ports (source port) to port 161 in the agent (destination port)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Agent response will be given back to the source port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Manager receives traps on port 162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Agent may generate traps from any available port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Many distributions change these 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SNMPv2 SMI information modules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The SNMPv2 SMI also specifies information modules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Specify a group of related definitions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Three types of SMI information modules exist: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MIB modules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compliance statements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capability statements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SNMPv2 SMI information modules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MIB modules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Definitions of interrelated managed objects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Compliance statements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Systematic way to describe a group of managed objects that must be implemented for conformance to a standard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Capability statements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Indicate the precise level of support that an agent claims with respect to a MIB group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A NMS can adjust its behavior toward agents according to the capabilities statements associated with each agent.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632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SNMPv3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SNMPv3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SNMPv3 defined by </a:t>
            </a:r>
            <a:r>
              <a:rPr lang="en-US" sz="2800" smtClean="0">
                <a:hlinkClick r:id="rId2" tooltip="http://tools.ietf.org/html/rfc3411"/>
              </a:rPr>
              <a:t>RFC 3411</a:t>
            </a:r>
            <a:r>
              <a:rPr lang="en-US" sz="2800" smtClean="0"/>
              <a:t>–</a:t>
            </a:r>
            <a:r>
              <a:rPr lang="en-US" sz="2800" smtClean="0">
                <a:hlinkClick r:id="rId3" tooltip="http://tools.ietf.org/html/rfc3418"/>
              </a:rPr>
              <a:t>RFC 3418</a:t>
            </a:r>
            <a:endParaRPr lang="en-US" sz="2800" smtClean="0"/>
          </a:p>
          <a:p>
            <a:pPr lvl="1" eaLnBrk="1" hangingPunct="1"/>
            <a:r>
              <a:rPr lang="en-US" sz="2400" smtClean="0"/>
              <a:t>also known as 'STD0062'</a:t>
            </a:r>
          </a:p>
          <a:p>
            <a:pPr eaLnBrk="1" hangingPunct="1"/>
            <a:r>
              <a:rPr lang="en-US" sz="2800" smtClean="0"/>
              <a:t>SNMPv3 primarily added security and remote configuration enhancements</a:t>
            </a:r>
          </a:p>
          <a:p>
            <a:pPr eaLnBrk="1" hangingPunct="1"/>
            <a:r>
              <a:rPr lang="en-US" sz="2800" smtClean="0"/>
              <a:t>SNMPv3 is the current standard version of SNMP</a:t>
            </a:r>
          </a:p>
          <a:p>
            <a:pPr lvl="1" eaLnBrk="1" hangingPunct="1"/>
            <a:r>
              <a:rPr lang="en-US" sz="2400" smtClean="0">
                <a:hlinkClick r:id="rId4" tooltip="IETF"/>
              </a:rPr>
              <a:t>IETF</a:t>
            </a:r>
            <a:r>
              <a:rPr lang="en-US" sz="2400" smtClean="0"/>
              <a:t> considers earlier versions "Obsolete" or "Historical"</a:t>
            </a:r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SNMPv3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SNMPv3 provides important security features: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Message integrity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Ensure that a packet has not been tampered with in transit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Authentication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Verify that the message is from a valid source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Encryption of packets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Prevent snooping by an unauthorized source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Development and usage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Version 1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SNMP version 1 (SNMPv1)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The initial implementation of the SNMP protocol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SNMPv1 operates over protocols such as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User Datagram Protocol (UDP)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Internet Protocol (IP)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OSI Connectionless Network Service (CLNS)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AppleTalk Datagram-Delivery Protocol (DDP)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Novell Internet Packet Exchange (IPX)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SNMPv1 is widely used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The de facto network-management protocol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Overview and basic concepts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Version 1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The first RFCs for SNMP, now known as SNMPv1, appeared in 1988: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hlinkClick r:id="rId2" tooltip="http://tools.ietf.org/html/rfc1065"/>
              </a:rPr>
              <a:t>RFC 1065</a:t>
            </a:r>
            <a:r>
              <a:rPr lang="en-US" sz="2000" dirty="0" smtClean="0"/>
              <a:t> — Structure and identification of management information for TCP/IP-based internets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hlinkClick r:id="rId3" tooltip="http://tools.ietf.org/html/rfc1066"/>
              </a:rPr>
              <a:t>RFC 1066</a:t>
            </a:r>
            <a:r>
              <a:rPr lang="en-US" sz="2000" dirty="0" smtClean="0"/>
              <a:t> — Management information base for network management of TCP/IP-based internets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hlinkClick r:id="rId4" tooltip="http://tools.ietf.org/html/rfc1067"/>
              </a:rPr>
              <a:t>RFC 1067</a:t>
            </a:r>
            <a:r>
              <a:rPr lang="en-US" sz="2000" dirty="0" smtClean="0"/>
              <a:t> — A simple network management protocol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These protocols were </a:t>
            </a:r>
            <a:r>
              <a:rPr lang="en-US" sz="2000" dirty="0" err="1" smtClean="0"/>
              <a:t>obsoleted</a:t>
            </a:r>
            <a:r>
              <a:rPr lang="en-US" sz="2000" dirty="0" smtClean="0"/>
              <a:t> by: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hlinkClick r:id="rId5" tooltip="http://tools.ietf.org/html/rfc1155"/>
              </a:rPr>
              <a:t>RFC 1155</a:t>
            </a:r>
            <a:r>
              <a:rPr lang="en-US" sz="2000" dirty="0" smtClean="0"/>
              <a:t> — Structure and identification of management information for TCP/IP-based internets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hlinkClick r:id="rId6" tooltip="http://tools.ietf.org/html/rfc1156"/>
              </a:rPr>
              <a:t>RFC 1156</a:t>
            </a:r>
            <a:r>
              <a:rPr lang="en-US" sz="2000" dirty="0" smtClean="0"/>
              <a:t> — Management information base for network management of TCP/IP-based internets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hlinkClick r:id="rId7" tooltip="http://tools.ietf.org/html/rfc1157"/>
              </a:rPr>
              <a:t>RFC 1157</a:t>
            </a:r>
            <a:r>
              <a:rPr lang="en-US" sz="2000" dirty="0" smtClean="0"/>
              <a:t> — A simple network management protocol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Version 1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Criticized for its poor security: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Authentication of clients is performed only by a "community string“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In effect a type of password, which is transmitted in </a:t>
            </a:r>
            <a:r>
              <a:rPr lang="en-US" sz="1600" dirty="0" err="1" smtClean="0"/>
              <a:t>cleartext</a:t>
            </a:r>
            <a:endParaRPr lang="en-US" sz="16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The 80’s design of SNMP V1 was done by a group of collaborators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Viewed the officially sponsored OSI/IETF/NSF effort (HEMS/CMIS/CMIP) as both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400" dirty="0" err="1" smtClean="0"/>
              <a:t>unimplementable</a:t>
            </a:r>
            <a:r>
              <a:rPr lang="en-US" sz="1400" dirty="0" smtClean="0"/>
              <a:t> in the computing platforms of the time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400" dirty="0" smtClean="0"/>
              <a:t>potentially unworkable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SNMP was approved based on a belief that it was an interim protocol needed for taking steps towards large scale deployment of the Internet and its commercialization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In that time period Internet-standard authentication/security was both a dream and discouraged by focused protocol design groups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Version 2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Version 2 was not widely adopted due to serious disagreements over the security framework in the standard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Version 2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SNMPv2 (</a:t>
            </a:r>
            <a:r>
              <a:rPr lang="en-US" sz="2800" smtClean="0">
                <a:hlinkClick r:id="rId2" tooltip="http://tools.ietf.org/html/rfc1441"/>
              </a:rPr>
              <a:t>RFC 1441</a:t>
            </a:r>
            <a:r>
              <a:rPr lang="en-US" sz="2800" smtClean="0"/>
              <a:t>–</a:t>
            </a:r>
            <a:r>
              <a:rPr lang="en-US" sz="2800" smtClean="0">
                <a:hlinkClick r:id="rId3" tooltip="http://tools.ietf.org/html/rfc1452"/>
              </a:rPr>
              <a:t>RFC 1452</a:t>
            </a:r>
            <a:r>
              <a:rPr lang="en-US" sz="280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Revised version 1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Improvements in the areas of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Performance, security, confidentiality, and manager-to-manager communications.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Introduced GETBULK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Alternative to iterative GETNEXTs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smtClean="0"/>
              <a:t>Retrieving large amounts of management data in a single request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The new party-based security system in SNMP v2 was not widely accepted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viewed by many as overly complex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Version 2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i="1" smtClean="0"/>
              <a:t>Community-Based Simple Network Management Protocol version 2</a:t>
            </a:r>
            <a:r>
              <a:rPr lang="en-US" sz="2400" smtClean="0"/>
              <a:t>, or </a:t>
            </a:r>
            <a:r>
              <a:rPr lang="en-US" sz="2400" i="1" smtClean="0"/>
              <a:t>SNMPv2c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Defined in </a:t>
            </a:r>
            <a:r>
              <a:rPr lang="en-US" sz="2000" smtClean="0">
                <a:hlinkClick r:id="rId2" tooltip="http://tools.ietf.org/html/rfc1901"/>
              </a:rPr>
              <a:t>RFC 1901</a:t>
            </a:r>
            <a:r>
              <a:rPr lang="en-US" sz="2000" smtClean="0"/>
              <a:t>–</a:t>
            </a:r>
            <a:r>
              <a:rPr lang="en-US" sz="2000" smtClean="0">
                <a:hlinkClick r:id="rId3" tooltip="http://tools.ietf.org/html/rfc1908"/>
              </a:rPr>
              <a:t>RFC 1908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In its initial stages, this was also informally known as </a:t>
            </a:r>
            <a:r>
              <a:rPr lang="en-US" sz="2000" i="1" smtClean="0"/>
              <a:t>SNMP v1.5</a:t>
            </a:r>
            <a:r>
              <a:rPr lang="en-US" sz="2000" smtClean="0"/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SNMP v2c comprises SNMP v2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i="1" smtClean="0"/>
              <a:t>without</a:t>
            </a:r>
            <a:r>
              <a:rPr lang="en-US" sz="2000" smtClean="0"/>
              <a:t> the controversial new SNMP v2 security model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using instead the simple community-based security scheme of SNMP v1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While officially only a "Draft Standard", this is widely considered the </a:t>
            </a:r>
            <a:r>
              <a:rPr lang="en-US" sz="2400" i="1" smtClean="0">
                <a:hlinkClick r:id="rId4" tooltip="De facto"/>
              </a:rPr>
              <a:t>de facto</a:t>
            </a:r>
            <a:r>
              <a:rPr lang="en-US" sz="2400" smtClean="0"/>
              <a:t> SNMP v2 standard.</a:t>
            </a:r>
            <a:endParaRPr lang="en-US" sz="24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Version 2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i="1" smtClean="0"/>
              <a:t>User-Based Simple Network Management Protocol version 2</a:t>
            </a:r>
            <a:r>
              <a:rPr lang="en-US" sz="2800" smtClean="0"/>
              <a:t>, or </a:t>
            </a:r>
            <a:r>
              <a:rPr lang="en-US" sz="2800" i="1" smtClean="0"/>
              <a:t>SNMP v2u</a:t>
            </a:r>
          </a:p>
          <a:p>
            <a:pPr lvl="1" eaLnBrk="1" hangingPunct="1"/>
            <a:r>
              <a:rPr lang="en-US" sz="2400" smtClean="0"/>
              <a:t>Defined in </a:t>
            </a:r>
            <a:r>
              <a:rPr lang="en-US" sz="2400" smtClean="0">
                <a:hlinkClick r:id="rId2" tooltip="http://tools.ietf.org/html/rfc1909"/>
              </a:rPr>
              <a:t>RFC 1909</a:t>
            </a:r>
            <a:r>
              <a:rPr lang="en-US" sz="2400" smtClean="0"/>
              <a:t>–</a:t>
            </a:r>
            <a:r>
              <a:rPr lang="en-US" sz="2400" smtClean="0">
                <a:hlinkClick r:id="rId3" tooltip="http://tools.ietf.org/html/rfc1910"/>
              </a:rPr>
              <a:t>RFC 1910</a:t>
            </a:r>
            <a:endParaRPr lang="en-US" sz="2400" smtClean="0"/>
          </a:p>
          <a:p>
            <a:pPr lvl="1" eaLnBrk="1" hangingPunct="1"/>
            <a:r>
              <a:rPr lang="en-US" sz="2400" smtClean="0"/>
              <a:t>Compromise:</a:t>
            </a:r>
          </a:p>
          <a:p>
            <a:pPr lvl="2" eaLnBrk="1" hangingPunct="1"/>
            <a:r>
              <a:rPr lang="en-US" sz="2000" smtClean="0"/>
              <a:t>Attempted to offer greater security than SNMP v1</a:t>
            </a:r>
          </a:p>
          <a:p>
            <a:pPr lvl="2" eaLnBrk="1" hangingPunct="1"/>
            <a:r>
              <a:rPr lang="en-US" sz="2000" smtClean="0"/>
              <a:t>Without incurring the high complexity of SNMP v2</a:t>
            </a:r>
          </a:p>
          <a:p>
            <a:pPr lvl="1" eaLnBrk="1" hangingPunct="1"/>
            <a:r>
              <a:rPr lang="en-US" sz="2400" smtClean="0"/>
              <a:t>A variant was commercialized as </a:t>
            </a:r>
            <a:r>
              <a:rPr lang="en-US" sz="2400" i="1" smtClean="0"/>
              <a:t>SNMP v2*</a:t>
            </a:r>
          </a:p>
          <a:p>
            <a:pPr lvl="2" eaLnBrk="1" hangingPunct="1"/>
            <a:r>
              <a:rPr lang="en-US" sz="2000" smtClean="0"/>
              <a:t>Mechanism was eventually adopted as one of two security frameworks in SNMP v3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smtClean="0"/>
              <a:t>SNMPv1 &amp; SNMPv2c interoperability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As presently specified, SNMPv2 is incompatible with SNMPv1 in two key areas: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message formats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protocol operations.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SNMPv2c messages use different header and protocol data unit (PDU) formats than SNMPv1 messages.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SNMPv2c also uses two protocol operations that are not specified in SNMPv1.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Furthermore, </a:t>
            </a:r>
            <a:r>
              <a:rPr lang="en-US" sz="2000" smtClean="0">
                <a:hlinkClick r:id="rId2" tooltip="http://tools.ietf.org/html/rfc1908"/>
              </a:rPr>
              <a:t>RFC 1908</a:t>
            </a:r>
            <a:r>
              <a:rPr lang="en-US" sz="2000" smtClean="0"/>
              <a:t> defines two possible SNMPv1/v2c coexistence strategies: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Proxy agents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Bilingual network-management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Proxy agents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 SNMPv2 agent can act as a proxy agent on behalf of SNMPv1 managed devices, as follows: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A SNMPv2 NMS issues a command intended for a SNMPv1 agent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The NMS sends the SNMP message to the SNMPv2 proxy agent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The proxy agent forwards Get, </a:t>
            </a:r>
            <a:r>
              <a:rPr lang="en-US" sz="2000" dirty="0" err="1" smtClean="0"/>
              <a:t>GetNext</a:t>
            </a:r>
            <a:r>
              <a:rPr lang="en-US" sz="2000" dirty="0" smtClean="0"/>
              <a:t>, and Set messages to the SNMPv1 agent unchanged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err="1" smtClean="0"/>
              <a:t>GetBulk</a:t>
            </a:r>
            <a:r>
              <a:rPr lang="en-US" sz="2000" dirty="0" smtClean="0"/>
              <a:t> messages are converted by the proxy agent to </a:t>
            </a:r>
            <a:r>
              <a:rPr lang="en-US" sz="2000" dirty="0" err="1" smtClean="0"/>
              <a:t>GetNext</a:t>
            </a:r>
            <a:r>
              <a:rPr lang="en-US" sz="2000" dirty="0" smtClean="0"/>
              <a:t> messages and then are forwarded to the SNMPv1 agent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The proxy agent maps SNMPv1 trap messages to SNMPv2 trap messages and then forwards them to the NMS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smtClean="0"/>
              <a:t>Bilingual network-management system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Bilingual SNMPv2 network-management systems support both SNMPv1 and SNMPv2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To support this dual-management environment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Management application in the bilingual NMS must contact an agent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NMS then examines information stored in a local database to determine whether the agent supports SNMPv1 or SNMPv2.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Based on the information in the database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NMS communicates with the agent using the appropriate version of SNMP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Version 3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i="1" dirty="0" smtClean="0"/>
              <a:t>Simple Network Management Protocol version 3</a:t>
            </a:r>
            <a:r>
              <a:rPr lang="en-US" sz="2400" dirty="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Defined by </a:t>
            </a:r>
            <a:r>
              <a:rPr lang="en-US" sz="2000" dirty="0" smtClean="0">
                <a:hlinkClick r:id="rId2" tooltip="http://tools.ietf.org/html/rfc3411"/>
              </a:rPr>
              <a:t>RFC 3411</a:t>
            </a:r>
            <a:r>
              <a:rPr lang="en-US" sz="2000" dirty="0" smtClean="0"/>
              <a:t>–</a:t>
            </a:r>
            <a:r>
              <a:rPr lang="en-US" sz="2000" dirty="0" smtClean="0">
                <a:hlinkClick r:id="rId3" tooltip="http://tools.ietf.org/html/rfc3418"/>
              </a:rPr>
              <a:t>RFC 3418</a:t>
            </a:r>
            <a:r>
              <a:rPr lang="en-US" sz="2000" dirty="0" smtClean="0"/>
              <a:t>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also known as STD0062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The IETF recognized as the current standard version of SNMP as of 2004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The IETF considers earlier versions as "Obsolete" or "Historical"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SNMP implementations often support multiple versions: typically SNMPv1, SNMPv2c, and SNMPv3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See </a:t>
            </a:r>
            <a:r>
              <a:rPr lang="en-US" sz="2000" dirty="0" smtClean="0">
                <a:hlinkClick r:id="rId4" tooltip="http://tools.ietf.org/html/rfc3584"/>
              </a:rPr>
              <a:t>RFC 3584</a:t>
            </a:r>
            <a:r>
              <a:rPr lang="en-US" sz="2000" dirty="0" smtClean="0"/>
              <a:t> "Coexistence between Version 1, Version 2, and Version 3 of the Internet-standard Network Management Framework"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609600"/>
            <a:ext cx="7158037" cy="900113"/>
          </a:xfrm>
        </p:spPr>
        <p:txBody>
          <a:bodyPr/>
          <a:lstStyle/>
          <a:p>
            <a:pPr eaLnBrk="1" hangingPunct="1"/>
            <a:r>
              <a:rPr lang="en-US" sz="3600" b="1" smtClean="0"/>
              <a:t>Overview and basic concepts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Typical SNMP environment:</a:t>
            </a:r>
          </a:p>
          <a:p>
            <a:pPr lvl="1" eaLnBrk="1" hangingPunct="1"/>
            <a:r>
              <a:rPr lang="en-US" dirty="0" smtClean="0"/>
              <a:t>Large number of systems to be managed</a:t>
            </a:r>
          </a:p>
          <a:p>
            <a:pPr lvl="1" eaLnBrk="1" hangingPunct="1"/>
            <a:r>
              <a:rPr lang="en-US" dirty="0" smtClean="0"/>
              <a:t>One or more systems manage them</a:t>
            </a:r>
          </a:p>
          <a:p>
            <a:pPr eaLnBrk="1" hangingPunct="1"/>
            <a:r>
              <a:rPr lang="en-US" dirty="0" smtClean="0"/>
              <a:t>An </a:t>
            </a:r>
            <a:r>
              <a:rPr lang="en-US" i="1" dirty="0" smtClean="0"/>
              <a:t>agent</a:t>
            </a:r>
            <a:r>
              <a:rPr lang="en-US" dirty="0" smtClean="0"/>
              <a:t> </a:t>
            </a:r>
            <a:r>
              <a:rPr lang="en-US" i="1" dirty="0" smtClean="0"/>
              <a:t>:</a:t>
            </a:r>
          </a:p>
          <a:p>
            <a:pPr lvl="1" eaLnBrk="1" hangingPunct="1"/>
            <a:r>
              <a:rPr lang="en-US" dirty="0" smtClean="0"/>
              <a:t>Software component</a:t>
            </a:r>
          </a:p>
          <a:p>
            <a:pPr lvl="1" eaLnBrk="1" hangingPunct="1"/>
            <a:r>
              <a:rPr lang="en-US" dirty="0" smtClean="0"/>
              <a:t>Runs on each managed system</a:t>
            </a:r>
          </a:p>
          <a:p>
            <a:pPr lvl="1" eaLnBrk="1" hangingPunct="1"/>
            <a:r>
              <a:rPr lang="en-US" dirty="0" smtClean="0"/>
              <a:t>Reports information via SNMP to the managing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smtClean="0">
                <a:solidFill>
                  <a:srgbClr val="FF0000"/>
                </a:solidFill>
              </a:rPr>
              <a:t>Resume 11/10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44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Version 3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SNMPv3 provides three important services: </a:t>
            </a:r>
          </a:p>
          <a:p>
            <a:pPr lvl="1" eaLnBrk="1" hangingPunct="1"/>
            <a:r>
              <a:rPr lang="en-US" smtClean="0"/>
              <a:t>Authentication</a:t>
            </a:r>
          </a:p>
          <a:p>
            <a:pPr lvl="1" eaLnBrk="1" hangingPunct="1"/>
            <a:r>
              <a:rPr lang="en-US" smtClean="0"/>
              <a:t>Privacy</a:t>
            </a:r>
          </a:p>
          <a:p>
            <a:pPr lvl="1" eaLnBrk="1" hangingPunct="1"/>
            <a:r>
              <a:rPr lang="en-US" smtClean="0"/>
              <a:t>Access control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Usage examples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Usage examples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Monitoring device uptimes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(sysUpTimeInstance)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Inventory of OS versions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(sysDescr)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Collect interface information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(ifName, ifDescr, ifSpeed, ifType, ifPhysAddr)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Measuring network interface throughput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(ifInOctets, ifOutOctets)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Querying a remote ARP cache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(ipNetToMedia) 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Other SNMP topics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Autodiscovery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SNMP by itself is simply a protocol for collecting and organizing information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Most toolsets implementing SNMP offer some form of discovery mechanism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Standardized collection of data common to most platforms and devices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Used to get a new user or implementer started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One of these features is often a form of automatic discovery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New devices discovered in the network are polled automatically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Autodiscovery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For SNMPv1 and SNMPv2c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Presents a security risk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Your SNMP read communities will be broadcast in cleartext to the target device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While security requirements and risk profiles vary from organization to organization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Care should be taken when using a features like these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Special regard to common environments such as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Mixed-tenant datacenters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Server hosting and colocation facilities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Similar environments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Negative impact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SNMP implementations vary across platform vendors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SNMP is often an added feature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Not an element of the core design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SNMP's tree structure and linear indexing may not always mate well with the internal data structures that are elements of a platform's basic design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Using SNMP to query certain data sets may result in high CPU utilization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Negative effects on operation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One example of this would be large routing tables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smtClean="0"/>
              <a:t>such as </a:t>
            </a:r>
            <a:r>
              <a:rPr lang="en-US" sz="1800" smtClean="0">
                <a:hlinkClick r:id="rId2" tooltip="Border Gateway Protocol"/>
              </a:rPr>
              <a:t>BGP</a:t>
            </a:r>
            <a:r>
              <a:rPr lang="en-US" sz="1800" smtClean="0"/>
              <a:t> or </a:t>
            </a:r>
            <a:r>
              <a:rPr lang="en-US" sz="1800" smtClean="0">
                <a:hlinkClick r:id="rId3" tooltip="Interior Gateway Protocol"/>
              </a:rPr>
              <a:t>IGP</a:t>
            </a:r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Index shifting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Modular devices may renumber their indexes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Whenever slotted hardware is added or removed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Index values are typically assigned at boot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Remain fixed until the next reboot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Hardware added while the device is 'live' may have their indexes assigned at the end of the existing range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Reassigned at the next reboot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Causing a massive shift for all hardware objects that are polled *after* the new addition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Network inventory and monitoring tools may then experience corruption and mismatch polled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If unable to account for this behavior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Security implications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SNMP versions 1 and 2c are subject to packet sniffing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The clear text community string from the network traffic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No encryption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All versions of SNMP are subject to </a:t>
            </a:r>
            <a:r>
              <a:rPr lang="en-US" sz="2000" dirty="0" err="1" smtClean="0"/>
              <a:t>bruteforce</a:t>
            </a:r>
            <a:r>
              <a:rPr lang="en-US" sz="2000" dirty="0" smtClean="0"/>
              <a:t> and dictionary attacks for guessing the community strings/authentication strings,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Do not implement a challenge-response handshake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SNMP can work over TCP and other protocols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Most commonly used over UDP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Connectionless and vulnerable to IP spoofing attacks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All versions are subject to bypassing device access lists that might have been implemented to restrict SNMP access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SNMPv3's other security mechanisms should prevent a successful attack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609600"/>
            <a:ext cx="7158037" cy="879475"/>
          </a:xfrm>
        </p:spPr>
        <p:txBody>
          <a:bodyPr/>
          <a:lstStyle/>
          <a:p>
            <a:pPr eaLnBrk="1" hangingPunct="1"/>
            <a:r>
              <a:rPr lang="en-US" sz="3600" b="1" smtClean="0"/>
              <a:t>Overview and basic concepts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SNMP agents reports data of interest on the managed systems</a:t>
            </a:r>
          </a:p>
          <a:p>
            <a:pPr lvl="1" eaLnBrk="1" hangingPunct="1"/>
            <a:r>
              <a:rPr lang="en-US" dirty="0" smtClean="0"/>
              <a:t>Variables such as:</a:t>
            </a:r>
          </a:p>
          <a:p>
            <a:pPr lvl="2" eaLnBrk="1" hangingPunct="1"/>
            <a:r>
              <a:rPr lang="en-US" dirty="0" smtClean="0"/>
              <a:t>"free memory“</a:t>
            </a:r>
          </a:p>
          <a:p>
            <a:pPr lvl="2" eaLnBrk="1" hangingPunct="1"/>
            <a:r>
              <a:rPr lang="en-US" dirty="0" smtClean="0"/>
              <a:t>"system name“</a:t>
            </a:r>
          </a:p>
          <a:p>
            <a:pPr lvl="2" eaLnBrk="1" hangingPunct="1"/>
            <a:r>
              <a:rPr lang="en-US" dirty="0" smtClean="0"/>
              <a:t>"number of running processes“</a:t>
            </a:r>
          </a:p>
          <a:p>
            <a:pPr lvl="2" eaLnBrk="1" hangingPunct="1"/>
            <a:r>
              <a:rPr lang="en-US" dirty="0" smtClean="0"/>
              <a:t>"default route“</a:t>
            </a:r>
          </a:p>
          <a:p>
            <a:pPr lvl="2" eaLnBrk="1" hangingPunct="1"/>
            <a:r>
              <a:rPr lang="en-US" dirty="0" smtClean="0"/>
              <a:t>“toner cartridge status”</a:t>
            </a:r>
          </a:p>
          <a:p>
            <a:pPr lvl="2" eaLnBrk="1" hangingPunct="1"/>
            <a:r>
              <a:rPr lang="en-US" dirty="0" smtClean="0"/>
              <a:t>etc.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Security implications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SNMP's configuration (write) capabilities can be </a:t>
            </a:r>
            <a:r>
              <a:rPr lang="en-US" sz="2000" dirty="0" err="1" smtClean="0"/>
              <a:t>misconfigured</a:t>
            </a:r>
            <a:r>
              <a:rPr lang="en-US" sz="2000" dirty="0" smtClean="0"/>
              <a:t> and used to cause much damage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'write' capabilities are very rarely used in practice, due to lack of security in SNMP versions before SNMPv3.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Lack of security is particularly serious with SNMPv1 or v2c over UDP - clear text community strings can be intercepted and combined with IP spoofing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SNMP tops the list of the SANS Institute's Common Default Configuration Issues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The issue of default SNMP community strings set to ‘public’ and ‘private’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Number ten on the SANS The Top 10 Most Critical Internet Security Threats for the year 2000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For more detail on SNMP security implications see the </a:t>
            </a:r>
            <a:r>
              <a:rPr lang="en-US" sz="2000" dirty="0" smtClean="0">
                <a:hlinkClick r:id="rId2" tooltip="CERT"/>
              </a:rPr>
              <a:t>CERT</a:t>
            </a:r>
            <a:r>
              <a:rPr lang="en-US" sz="2000" dirty="0" smtClean="0"/>
              <a:t> SNMP Vulnerabilities FAQ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5" descr="snmpwalk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1000"/>
            <a:ext cx="7391400" cy="570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5" descr="SnmpVi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1000"/>
            <a:ext cx="7543800" cy="56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86019" name="Picture 6" descr="snmp-consol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88" y="0"/>
            <a:ext cx="9142412" cy="18745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RFCs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200" smtClean="0"/>
              <a:t>Base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smtClean="0">
                <a:hlinkClick r:id="rId2" tooltip="http://tools.ietf.org/html/rfc1155"/>
              </a:rPr>
              <a:t>RFC 1155</a:t>
            </a:r>
            <a:r>
              <a:rPr lang="en-US" sz="1000" smtClean="0"/>
              <a:t>: Structure and Identification of Management Information for the TCP/IP-based Internets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smtClean="0">
                <a:hlinkClick r:id="rId3" tooltip="http://tools.ietf.org/html/rfc1156"/>
              </a:rPr>
              <a:t>RFC 1156</a:t>
            </a:r>
            <a:r>
              <a:rPr lang="en-US" sz="1000" smtClean="0"/>
              <a:t>: Management Information Base for Network Management of TCP/IP-based internets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smtClean="0">
                <a:hlinkClick r:id="rId4" tooltip="http://tools.ietf.org/html/rfc1157"/>
              </a:rPr>
              <a:t>RFC 1157</a:t>
            </a:r>
            <a:r>
              <a:rPr lang="en-US" sz="1000" smtClean="0"/>
              <a:t>: A Simple Network Management Protocol (SNMP)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smtClean="0">
                <a:hlinkClick r:id="rId5" tooltip="http://tools.ietf.org/html/rfc1441"/>
              </a:rPr>
              <a:t>RFC 1441</a:t>
            </a:r>
            <a:r>
              <a:rPr lang="en-US" sz="1000" smtClean="0"/>
              <a:t>: Introduction to version 2 of the Internet-standard Network Management Framework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smtClean="0">
                <a:hlinkClick r:id="rId6" tooltip="http://tools.ietf.org/html/rfc1213"/>
              </a:rPr>
              <a:t>RFC 1213</a:t>
            </a:r>
            <a:r>
              <a:rPr lang="en-US" sz="1000" smtClean="0"/>
              <a:t>: Management Information Base for Network Management of TCP/IP-based internets: MIB-II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smtClean="0">
                <a:hlinkClick r:id="rId7" tooltip="http://tools.ietf.org/html/rfc3410"/>
              </a:rPr>
              <a:t>RFC 3410</a:t>
            </a:r>
            <a:r>
              <a:rPr lang="en-US" sz="1000" smtClean="0"/>
              <a:t> (Informational): Introduction and Applicability Statements for Internet Standard Management Framework </a:t>
            </a:r>
          </a:p>
          <a:p>
            <a:pPr eaLnBrk="1" hangingPunct="1">
              <a:lnSpc>
                <a:spcPct val="80000"/>
              </a:lnSpc>
            </a:pPr>
            <a:r>
              <a:rPr lang="en-US" sz="1200" smtClean="0"/>
              <a:t>Standard 62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smtClean="0">
                <a:hlinkClick r:id="rId8" tooltip="http://tools.ietf.org/html/rfc3411"/>
              </a:rPr>
              <a:t>RFC 3411</a:t>
            </a:r>
            <a:r>
              <a:rPr lang="en-US" sz="1000" smtClean="0"/>
              <a:t>: An Architecture for Describing Simple Network Management Protocol (SNMP) Management Frameworks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smtClean="0">
                <a:hlinkClick r:id="rId9" tooltip="http://tools.ietf.org/html/rfc3412"/>
              </a:rPr>
              <a:t>RFC 3412</a:t>
            </a:r>
            <a:r>
              <a:rPr lang="en-US" sz="1000" smtClean="0"/>
              <a:t>: Message Processing and Dispatching for the Simple Network Management Protocol (SNMP)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smtClean="0">
                <a:hlinkClick r:id="rId10" tooltip="http://tools.ietf.org/html/rfc3413"/>
              </a:rPr>
              <a:t>RFC 3413</a:t>
            </a:r>
            <a:r>
              <a:rPr lang="en-US" sz="1000" smtClean="0"/>
              <a:t>: Simple Network Management Protocol (SNMP) Application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smtClean="0">
                <a:hlinkClick r:id="rId11" tooltip="http://tools.ietf.org/html/rfc3414"/>
              </a:rPr>
              <a:t>RFC 3414</a:t>
            </a:r>
            <a:r>
              <a:rPr lang="en-US" sz="1000" smtClean="0"/>
              <a:t>: User-based Security Model (USM) for version 3 of the Simple Network Management Protocol (SNMPv3)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smtClean="0">
                <a:hlinkClick r:id="rId12" tooltip="http://tools.ietf.org/html/rfc3415"/>
              </a:rPr>
              <a:t>RFC 3415</a:t>
            </a:r>
            <a:r>
              <a:rPr lang="en-US" sz="1000" smtClean="0"/>
              <a:t>: View-based Access Control Model (VACM) for the Simple Network Management Protocol (SNMP)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smtClean="0">
                <a:hlinkClick r:id="rId13" tooltip="http://tools.ietf.org/html/rfc3416"/>
              </a:rPr>
              <a:t>RFC 3416</a:t>
            </a:r>
            <a:r>
              <a:rPr lang="en-US" sz="1000" smtClean="0"/>
              <a:t>: Version 2 of the Protocol Operations for the Simple Network Management Protocol (SNMP)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smtClean="0">
                <a:hlinkClick r:id="rId14" tooltip="http://tools.ietf.org/html/rfc3417"/>
              </a:rPr>
              <a:t>RFC 3417</a:t>
            </a:r>
            <a:r>
              <a:rPr lang="en-US" sz="1000" smtClean="0"/>
              <a:t>: Transport Mappings for the Simple Network Management Protocol (SNMP)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smtClean="0">
                <a:hlinkClick r:id="rId15" tooltip="http://tools.ietf.org/html/rfc3418"/>
              </a:rPr>
              <a:t>RFC 3418</a:t>
            </a:r>
            <a:r>
              <a:rPr lang="en-US" sz="1000" smtClean="0"/>
              <a:t>: Management Information Base (MIB) for the Simple Network Management Protocol (SNMP) </a:t>
            </a:r>
          </a:p>
          <a:p>
            <a:pPr eaLnBrk="1" hangingPunct="1">
              <a:lnSpc>
                <a:spcPct val="80000"/>
              </a:lnSpc>
            </a:pPr>
            <a:r>
              <a:rPr lang="en-US" sz="1200" smtClean="0"/>
              <a:t>Best Current Practice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smtClean="0">
                <a:hlinkClick r:id="rId16" tooltip="http://tools.ietf.org/html/rfc3584"/>
              </a:rPr>
              <a:t>RFC 3584</a:t>
            </a:r>
            <a:r>
              <a:rPr lang="en-US" sz="1000" smtClean="0"/>
              <a:t>: Coexistence between Version 1, Version 2, and Version 3 of the Internet-standard Network Management Framework </a:t>
            </a:r>
          </a:p>
          <a:p>
            <a:pPr eaLnBrk="1" hangingPunct="1">
              <a:lnSpc>
                <a:spcPct val="80000"/>
              </a:lnSpc>
            </a:pPr>
            <a:r>
              <a:rPr lang="en-US" sz="1200" smtClean="0"/>
              <a:t>Proposed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smtClean="0">
                <a:hlinkClick r:id="rId17" tooltip="http://tools.ietf.org/html/rfc3826"/>
              </a:rPr>
              <a:t>RFC 3826</a:t>
            </a:r>
            <a:r>
              <a:rPr lang="en-US" sz="1000" smtClean="0"/>
              <a:t>: The Advanced Encryption Standard (AES) Cipher Algorithm in the SNMP User-based Security Model </a:t>
            </a:r>
          </a:p>
          <a:p>
            <a:pPr eaLnBrk="1" hangingPunct="1">
              <a:lnSpc>
                <a:spcPct val="80000"/>
              </a:lnSpc>
            </a:pPr>
            <a:endParaRPr 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Implementations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>
                <a:hlinkClick r:id="rId2" tooltip="Net-SNMP"/>
              </a:rPr>
              <a:t>Net-SNMP</a:t>
            </a:r>
            <a:r>
              <a:rPr lang="en-US" sz="2000" smtClean="0"/>
              <a:t> (</a:t>
            </a:r>
            <a:r>
              <a:rPr lang="en-US" sz="2000" smtClean="0">
                <a:hlinkClick r:id="rId3" tooltip="http://www.net-snmp.org/"/>
              </a:rPr>
              <a:t>Net-SNMP: Open source SNMP implementation</a:t>
            </a:r>
            <a:r>
              <a:rPr lang="en-US" sz="2000" smtClean="0"/>
              <a:t>)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hlinkClick r:id="rId4" tooltip="http://netsnmpj.sourceforge.net/"/>
              </a:rPr>
              <a:t>Netsnmpj: Open source SNMP for Java</a:t>
            </a:r>
            <a:r>
              <a:rPr lang="en-US" sz="20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hlinkClick r:id="rId5" tooltip="http://sourceforge.net/projects/opensnmp/"/>
              </a:rPr>
              <a:t>OpenSNMP: multi-threaded SNMPv3 engine</a:t>
            </a:r>
            <a:r>
              <a:rPr lang="en-US" sz="20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hlinkClick r:id="rId6" tooltip="http://pysnmp.sf.net"/>
              </a:rPr>
              <a:t>PySNMP: pure-Python module, BSD license</a:t>
            </a:r>
            <a:r>
              <a:rPr lang="en-US" sz="20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hlinkClick r:id="rId7" tooltip="http://oasis.frogfoot.net/code/tinysnmp/"/>
              </a:rPr>
              <a:t>TinySNMP: an easy to configure minimal SNMPv1 agent</a:t>
            </a:r>
            <a:r>
              <a:rPr lang="en-US" sz="20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hlinkClick r:id="rId8" tooltip="http://www.nettoolworks.com/inc/sdetail/38"/>
              </a:rPr>
              <a:t>.SNMPv3 for .NET</a:t>
            </a:r>
            <a:r>
              <a:rPr lang="en-US" sz="20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hlinkClick r:id="rId9" tooltip="http://software.techrepublic.com.com/download.aspx?docid=292750"/>
              </a:rPr>
              <a:t>iReasoning MIB Browser / SNMP Manager (Free)</a:t>
            </a:r>
            <a:r>
              <a:rPr lang="en-US" sz="20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hlinkClick r:id="rId10" tooltip="http://search.cpan.org/dist/Net-SNMP/"/>
              </a:rPr>
              <a:t>Net::SNMP : a pure Perl module that implements SNMPv1, v2 and v3 on IPv4 and IPv6</a:t>
            </a:r>
            <a:r>
              <a:rPr lang="en-US" sz="20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hlinkClick r:id="rId11" tooltip="http://www.snmp4j.org/"/>
              </a:rPr>
              <a:t>SNMP4J - Free SNMP API for Java Managers and Agents</a:t>
            </a:r>
            <a:r>
              <a:rPr lang="en-US" sz="20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hlinkClick r:id="rId12" tooltip="http://www.versatile-serializing.net:"/>
              </a:rPr>
              <a:t>versatile-serializing.net, .NET library, contains a SNMP V2C implementation</a:t>
            </a:r>
            <a:r>
              <a:rPr lang="en-US" sz="2000" smtClean="0"/>
              <a:t> 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7158037" cy="1412875"/>
          </a:xfrm>
        </p:spPr>
        <p:txBody>
          <a:bodyPr/>
          <a:lstStyle/>
          <a:p>
            <a:r>
              <a:rPr lang="en-US" smtClean="0"/>
              <a:t>Post-Quiz</a:t>
            </a:r>
            <a:r>
              <a:rPr lang="en-US" dirty="0" smtClean="0"/>
              <a:t>: SNMP can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808984280"/>
              </p:ext>
            </p:extLst>
          </p:nvPr>
        </p:nvGraphicFramePr>
        <p:xfrm>
          <a:off x="5651500" y="1651000"/>
          <a:ext cx="228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Chart" r:id="rId6" imgW="4572034" imgH="5143584" progId="MSGraph.Chart.8">
                  <p:embed followColorScheme="full"/>
                </p:oleObj>
              </mc:Choice>
              <mc:Fallback>
                <p:oleObj name="Chart" r:id="rId6" imgW="4572034" imgH="5143584" progId="MSGraph.Chart.8">
                  <p:embed followColorScheme="full"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1651000"/>
                        <a:ext cx="2286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600200"/>
            <a:ext cx="4114800" cy="4114800"/>
          </a:xfrm>
        </p:spPr>
        <p:txBody>
          <a:bodyPr>
            <a:noAutofit/>
          </a:bodyPr>
          <a:lstStyle/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Monitor devices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Change devices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Warn of errors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All of the above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None of the above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SNMP is a protocol to define a framework for network management tasks</a:t>
            </a:r>
          </a:p>
          <a:p>
            <a:pPr eaLnBrk="1" hangingPunct="1"/>
            <a:r>
              <a:rPr lang="en-US" smtClean="0"/>
              <a:t>By itself is just a definition</a:t>
            </a:r>
          </a:p>
          <a:p>
            <a:pPr lvl="1" eaLnBrk="1" hangingPunct="1"/>
            <a:r>
              <a:rPr lang="en-US" smtClean="0"/>
              <a:t>Must be “made real” by products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609600"/>
            <a:ext cx="7158037" cy="879475"/>
          </a:xfrm>
        </p:spPr>
        <p:txBody>
          <a:bodyPr/>
          <a:lstStyle/>
          <a:p>
            <a:pPr eaLnBrk="1" hangingPunct="1"/>
            <a:r>
              <a:rPr lang="en-US" sz="3600" b="1" smtClean="0"/>
              <a:t>Overview and basic concepts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Managing system can retrieve the information through protocol operations</a:t>
            </a:r>
          </a:p>
          <a:p>
            <a:pPr lvl="1" eaLnBrk="1" hangingPunct="1"/>
            <a:r>
              <a:rPr lang="en-US" sz="2400" b="1" smtClean="0"/>
              <a:t>GET</a:t>
            </a:r>
          </a:p>
          <a:p>
            <a:pPr lvl="1" eaLnBrk="1" hangingPunct="1"/>
            <a:r>
              <a:rPr lang="en-US" sz="2400" b="1" smtClean="0"/>
              <a:t>GETNEXT</a:t>
            </a:r>
          </a:p>
          <a:p>
            <a:pPr lvl="1" eaLnBrk="1" hangingPunct="1"/>
            <a:r>
              <a:rPr lang="en-US" sz="2400" b="1" smtClean="0"/>
              <a:t>GETBULK</a:t>
            </a:r>
            <a:endParaRPr lang="en-US" sz="2400" smtClean="0"/>
          </a:p>
          <a:p>
            <a:pPr eaLnBrk="1" hangingPunct="1"/>
            <a:r>
              <a:rPr lang="en-US" sz="2800" smtClean="0"/>
              <a:t>Agent can send data without being asked using protocol operations</a:t>
            </a:r>
          </a:p>
          <a:p>
            <a:pPr lvl="1" eaLnBrk="1" hangingPunct="1"/>
            <a:r>
              <a:rPr lang="en-US" sz="2400" b="1" smtClean="0"/>
              <a:t>TRAP</a:t>
            </a:r>
          </a:p>
          <a:p>
            <a:pPr lvl="1" eaLnBrk="1" hangingPunct="1"/>
            <a:r>
              <a:rPr lang="en-US" sz="2400" b="1" smtClean="0"/>
              <a:t>INFORM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BARVISIBLE" val="True"/>
  <p:tag name="CSVFORMAT" val="8"/>
  <p:tag name="COUNTDOWNSTYLE" val="-1"/>
  <p:tag name="COUNTDOWNSECONDS" val="10"/>
  <p:tag name="BACKUPSESSIONS" val="True"/>
  <p:tag name="REVIEWONLY" val="False"/>
  <p:tag name="RACEENDPOINTS" val="100"/>
  <p:tag name="PARTICIPANTSINLEADERBOARD" val="5"/>
  <p:tag name="BUBBLESIZEVISIBLE" val="True"/>
  <p:tag name="CUSTOMGRIDBACKCOLOR" val="-2830136"/>
  <p:tag name="CUSTOMCELLBACKCOLOR3" val="-268652"/>
  <p:tag name="DISPLAYDEVICENUMBER" val="True"/>
  <p:tag name="AUTOSIZEGRID" val="True"/>
  <p:tag name="POLLINGCYCLE" val="2"/>
  <p:tag name="INCLUDENONRESPONDERS" val="False"/>
  <p:tag name="CORRECTPOINTVALUE" val="1"/>
  <p:tag name="ZEROBASED" val="False"/>
  <p:tag name="FIBDISPLAYRESULTS" val="True"/>
  <p:tag name="PRRESPONSE1" val="10"/>
  <p:tag name="PRRESPONSE5" val="6"/>
  <p:tag name="PRRESPONSE9" val="2"/>
  <p:tag name="TASKPANEKEY" val="9eed0080-1e10-422c-ab11-6e06b302a1c9"/>
  <p:tag name="USESECONDARYMONITOR" val="True"/>
  <p:tag name="ANSWERNOWTEXT" val="Answer Now"/>
  <p:tag name="INPUTSOURCE" val="1"/>
  <p:tag name="CHARTVALUEFORMAT" val="0%"/>
  <p:tag name="STDCHART" val="1"/>
  <p:tag name="TEAMSINLEADERBOARD" val="5"/>
  <p:tag name="BUBBLEGROUPING" val="3"/>
  <p:tag name="CUSTOMCELLBACKCOLOR2" val="-13395457"/>
  <p:tag name="DISPLAYDEVICEID" val="True"/>
  <p:tag name="GRIDPOSITION" val="1"/>
  <p:tag name="RESETCHARTS" val="True"/>
  <p:tag name="INCORRECTPOINTVALUE" val="0"/>
  <p:tag name="CHARTSCALE" val="True"/>
  <p:tag name="FIBDISPLAYKEYWORDS" val="True"/>
  <p:tag name="PRRESPONSE6" val="5"/>
  <p:tag name="SHOWFLASHWARNING" val="True"/>
  <p:tag name="RESPCOUNTERSTYLE" val="-1"/>
  <p:tag name="ALLOWDUPLICATES" val="False"/>
  <p:tag name="AUTOUPDATEALIASES" val="True"/>
  <p:tag name="MAXRESPONDERS" val="5"/>
  <p:tag name="CUSTOMCELLFORECOLOR" val="-16777216"/>
  <p:tag name="DISPLAYNAME" val="True"/>
  <p:tag name="GRIDFONTSIZE" val="12"/>
  <p:tag name="INCLUDEPPT" val="True"/>
  <p:tag name="AUTOADJUSTPARTRANGE" val="True"/>
  <p:tag name="PRRESPONSE2" val="9"/>
  <p:tag name="PRRESPONSE8" val="3"/>
  <p:tag name="POWERPOINTVERSION" val="14.0"/>
  <p:tag name="RESPCOUNTERFORMAT" val="0"/>
  <p:tag name="AUTOADVANCE" val="False"/>
  <p:tag name="SKIPREMAININGRACESLIDES" val="True"/>
  <p:tag name="CUSTOMCELLBACKCOLOR1" val="-657956"/>
  <p:tag name="GRIDROTATIONINTERVAL" val="2"/>
  <p:tag name="MULTIRESPDIVISOR" val="1"/>
  <p:tag name="ADVANCEDSETTINGSVIEW" val="False"/>
  <p:tag name="PRRESPONSE4" val="7"/>
  <p:tag name="RESPTABLESTYLE" val="-1"/>
  <p:tag name="RACERSMAXDISPLAYED" val="5"/>
  <p:tag name="DEFAULTNUMTEAMS" val="5"/>
  <p:tag name="GRIDSIZE" val="{Width=800, Height=600}"/>
  <p:tag name="REALTIMEBACKUP" val="False"/>
  <p:tag name="PRRESPONSE3" val="8"/>
  <p:tag name="SAVECSVWITHSESSION" val="False"/>
  <p:tag name="BACKUPMAINTENANCE" val="7"/>
  <p:tag name="BUBBLEVALUEFORMAT" val="0.0"/>
  <p:tag name="CHARTCOLORS" val="0"/>
  <p:tag name="FIBNUMRESULTS" val="5"/>
  <p:tag name="ALWAYSOPENPOLL" val="False"/>
  <p:tag name="ROTATIONINTERVAL" val="2"/>
  <p:tag name="USESCHEMECOLORS" val="True"/>
  <p:tag name="REALTIMEBACKUPPATH" val="(None)"/>
  <p:tag name="BULLETTYPE" val="3"/>
  <p:tag name="BUBBLENAMEVISIBLE" val="True"/>
  <p:tag name="ALLOWUSERFEEDBACK" val="True"/>
  <p:tag name="ANSWERNOWSTYLE" val="-1"/>
  <p:tag name="GRIDOPACITY" val="90"/>
  <p:tag name="PRRESPONSE10" val="1"/>
  <p:tag name="CHARTLABELS" val="1"/>
  <p:tag name="RACEANIMATIONSPEED" val="3"/>
  <p:tag name="NUMRESPONSES" val="1"/>
  <p:tag name="CUSTOMCELLBACKCOLOR4" val="-8355712"/>
  <p:tag name="PRRESPONSE7" val="4"/>
  <p:tag name="FIBINCLUDEOTHER" val="True"/>
  <p:tag name="DELIMITERS" val="3.1"/>
  <p:tag name="EXPANDSHOWBAR" val="True"/>
  <p:tag name="WASPOLLED" val="1A337ED0B2184246AC27B593763B06AE"/>
  <p:tag name="TPVERSION" val="5"/>
  <p:tag name="TPFULLVERSION" val="5.3.1.3337"/>
  <p:tag name="PPTVERSION" val="14"/>
  <p:tag name="TPOS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D4B4E7CEE2534FBA96B74A12EC7CCFA1"/>
  <p:tag name="SLIDEID" val="D4B4E7CEE2534FBA96B74A12EC7CCFA1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Pre-Quiz: SNMP can"/>
  <p:tag name="ANSWERSALIAS" val="Monitor devices|smicln|Change devices|smicln|Warn of errors|smicln|All of the above|smicln|None of the above"/>
  <p:tag name="VALUES" val="No Value|smicln|No Value|smicln|No Value|smicln|No Value|smicln|No Value"/>
  <p:tag name="RESPONSESGATHERED" val="True"/>
  <p:tag name="TOTALRESPONSES" val="53"/>
  <p:tag name="RESPONSECOUNT" val="53"/>
  <p:tag name="SLICED" val="False"/>
  <p:tag name="RESPONSES" val="4;4;4;4;4;4;4;4;4;4;4;4;4;4;4;4;4;4;4;4;4;4;4;4;1;1;4;-;4;1;4;4;4;4;4;4;-;4;4;4;4;4;4;4;4;1;4;4;1;-;4;4;1;4;4;4;"/>
  <p:tag name="CHARTSTRINGSTD" val="6 0 0 47 0"/>
  <p:tag name="CHARTSTRINGREV" val="0 47 0 0 6"/>
  <p:tag name="CHARTSTRINGSTDPER" val="0.113207547169811 0 0 0.886792452830189 0"/>
  <p:tag name="CHARTSTRINGREVPER" val="0 0.886792452830189 0 0 0.113207547169811"/>
  <p:tag name="ANONYMOUSTEMP" val="False"/>
  <p:tag name="RESULTS" val="Pre-Quiz: SNMP can[;crlf;]63[;]63[;]63[;]False[;]0[;][;crlf;]3.6984126984127[;]4[;]0.884342112837087[;]0.782060972537163[;crlf;]4[;]0[;]Monitor devices1[;]Monitor devices[;][;crlf;]4[;]0[;]Change devices2[;]Change devices[;][;crlf;]1[;]0[;]Warn of errors3[;]Warn of errors[;][;crlf;]52[;]0[;]All of the above4[;]All of the above[;][;crlf;]2[;]0[;]None of the above5[;]None of the above[;]"/>
  <p:tag name="TYPE" val="MultiChoiceSlide"/>
  <p:tag name="LIVECHARTING" val="False"/>
  <p:tag name="TPQUESTIONXML" val="﻿&lt;?xml version=&quot;1.0&quot; encoding=&quot;utf-8&quot;?&gt;&#10;&lt;questionlist&gt;&#10;    &lt;properties&gt;&#10;        &lt;guid&gt;9F1F7F723D5C4D0B8BFF4034BE61637C&lt;/guid&gt;&#10;        &lt;description /&gt;&#10;        &lt;date&gt;11/3/2013 11:55:08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AB01CFC4BF34C018BC0D054A5555CAD&lt;/guid&gt;&#10;            &lt;repollguid&gt;FBCC38CF1E0E423AA97FBA4E29B6CD3E&lt;/repollguid&gt;&#10;            &lt;sourceid&gt;AB7F0A5FE35D4042B4D270DBF21B3573&lt;/sourceid&gt;&#10;            &lt;questiontext&gt;Pre-Quiz: SNMP can&lt;/questiontext&gt;&#10;            &lt;showresults&gt;True&lt;/showresults&gt;&#10;            &lt;responsegrid&gt;0&lt;/responsegrid&gt;&#10;            &lt;countdowntimer&gt;False&lt;/countdowntimer&gt;&#10;            &lt;correctvalue&gt;1&lt;/correctvalue&gt;&#10;            &lt;incorrectvalue&gt;1&lt;/incorrectvalue&gt;&#10;            &lt;responselimit&gt;1&lt;/responselimit&gt;&#10;            &lt;bulletstyle&gt;0&lt;/bulletstyle&gt;&#10;            &lt;answers&gt;&#10;                &lt;answer&gt;&#10;                    &lt;guid&gt;3625E199A0B546C4A2BB7EE28E09E8C8&lt;/guid&gt;&#10;                    &lt;answertext&gt;Monitor devices&lt;/answertext&gt;&#10;                    &lt;valuetype&gt;-1&lt;/valuetype&gt;&#10;                &lt;/answer&gt;&#10;                &lt;answer&gt;&#10;                    &lt;guid&gt;9237BE0A9F4143479FD885535352BAF7&lt;/guid&gt;&#10;                    &lt;answertext&gt;Change devices&lt;/answertext&gt;&#10;                    &lt;valuetype&gt;-1&lt;/valuetype&gt;&#10;                &lt;/answer&gt;&#10;                &lt;answer&gt;&#10;                    &lt;guid&gt;9A221B3F9B7648998A8A8EB2626C6DAB&lt;/guid&gt;&#10;                    &lt;answertext&gt;Warn of errors&lt;/answertext&gt;&#10;                    &lt;valuetype&gt;-1&lt;/valuetype&gt;&#10;                &lt;/answer&gt;&#10;                &lt;answer&gt;&#10;                    &lt;guid&gt;B3DCFEA3FE3A42679308F736F34B9207&lt;/guid&gt;&#10;                    &lt;answertext&gt;All of the above&lt;/answertext&gt;&#10;                    &lt;valuetype&gt;1&lt;/valuetype&gt;&#10;                &lt;/answer&gt;&#10;                &lt;answer&gt;&#10;                    &lt;guid&gt;C43A358A76F64F75B0112768728347C0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AUTOOPENPOLL" val="True"/>
  <p:tag name="AUTOFORMATCHART" val="True"/>
  <p:tag name="HASRESULTS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  <p:tag name="TYPE" val="0"/>
  <p:tag name="NUMBERFORMAT" val="0"/>
  <p:tag name="LABELFORMAT" val="1"/>
  <p:tag name="COLORTYPE" val="SCHEME"/>
  <p:tag name="DEFINEDCOLORS" val="3,6,10,45,32,50,13,4,9,55,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80"/>
  <p:tag name="FONTSIZE" val="32"/>
  <p:tag name="BULLETTYPE" val="ppBulletArabicPeriod"/>
  <p:tag name="ANSWERTEXT" val="Monitor devices&#10;Change devices&#10;Warn of errors&#10;All of the above&#10;None of the above"/>
  <p:tag name="ZEROBASED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D4B4E7CEE2534FBA96B74A12EC7CCFA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Pre-Quiz: SNMP can"/>
  <p:tag name="ANSWERSALIAS" val="Monitor devices|smicln|Change devices|smicln|Warn of errors|smicln|All of the above|smicln|None of the above"/>
  <p:tag name="SLIDEORDER" val="2"/>
  <p:tag name="SLIDEGUID" val="1CB883FCAFFD4D38A1D6D5D99FFF7995"/>
  <p:tag name="RESPONSESGATHERED" val="True"/>
  <p:tag name="TOTALRESPONSES" val="56"/>
  <p:tag name="RESPONSECOUNT" val="56"/>
  <p:tag name="SLICED" val="False"/>
  <p:tag name="RESPONSES" val="4;4;4;4;4;4;4;4;4;4;5;4;4;4;4;4;4;4;5;4;4;1;4;4;4;4;4;4;4;4;1;4;4;4;4;4;4;4;-;1;4;4;4;4;4;4;4;4;4;-;4;4;4;4;4;4;4;1;"/>
  <p:tag name="CHARTSTRINGSTD" val="4 0 0 50 2"/>
  <p:tag name="CHARTSTRINGREV" val="2 50 0 0 4"/>
  <p:tag name="CHARTSTRINGSTDPER" val="0.0714285714285714 0 0 0.892857142857143 0.0357142857142857"/>
  <p:tag name="CHARTSTRINGREVPER" val="0.0357142857142857 0.892857142857143 0 0 0.0714285714285714"/>
  <p:tag name="ANONYMOUSTEMP" val="False"/>
  <p:tag name="VALUES" val="Incorrect|smicln|Incorrect|smicln|Incorrect|smicln|Correct|smicln|Incorrect"/>
  <p:tag name="TYPE" val="MultiChoiceSlide"/>
  <p:tag name="TPQUESTIONXML" val="﻿&lt;?xml version=&quot;1.0&quot; encoding=&quot;utf-8&quot;?&gt;&#10;&lt;questionlist&gt;&#10;    &lt;properties&gt;&#10;        &lt;guid&gt;1ECE5F10FDFD4FD695D364B913D7D53E&lt;/guid&gt;&#10;        &lt;description /&gt;&#10;        &lt;date&gt;11/3/2013 11:55:08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8CAB91C1910417182C42882B13A81B2&lt;/guid&gt;&#10;            &lt;repollguid&gt;DD0FF3A1A97C49C79FC5699D3D86BE7A&lt;/repollguid&gt;&#10;            &lt;sourceid&gt;56FC54DEE05A48EDBCCC477FD3A64A5C&lt;/sourceid&gt;&#10;            &lt;questiontext&gt;Post-Quiz: SNMP can&lt;/questiontext&gt;&#10;            &lt;showresults&gt;True&lt;/showresults&gt;&#10;            &lt;responsegrid&gt;0&lt;/responsegrid&gt;&#10;            &lt;countdowntimer&gt;False&lt;/countdowntimer&gt;&#10;            &lt;correctvalue&gt;1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BF0872811C014CC6B55F918A0C625909&lt;/guid&gt;&#10;                    &lt;answertext&gt;Monitor devices &lt;/answertext&gt;&#10;                    &lt;valuetype&gt;-1&lt;/valuetype&gt;&#10;                &lt;/answer&gt;&#10;                &lt;answer&gt;&#10;                    &lt;guid&gt;D2E8431EAB3D46458C13094651B5343A&lt;/guid&gt;&#10;                    &lt;answertext&gt;Change devices &lt;/answertext&gt;&#10;                    &lt;valuetype&gt;-1&lt;/valuetype&gt;&#10;                &lt;/answer&gt;&#10;                &lt;answer&gt;&#10;                    &lt;guid&gt;2CE27698EB3D429F8B8193A760F8FD9F&lt;/guid&gt;&#10;                    &lt;answertext&gt;Warn of errors &lt;/answertext&gt;&#10;                    &lt;valuetype&gt;-1&lt;/valuetype&gt;&#10;                &lt;/answer&gt;&#10;                &lt;answer&gt;&#10;                    &lt;guid&gt;8B161D8443E64C2CBFC159F6D781B73C&lt;/guid&gt;&#10;                    &lt;answertext&gt;All of the above &lt;/answertext&gt;&#10;                    &lt;valuetype&gt;1&lt;/valuetype&gt;&#10;                &lt;/answer&gt;&#10;                &lt;answer&gt;&#10;                    &lt;guid&gt;BD93E9A9F17A45F9A67CDE72BA555ED3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Post-Quiz: SNMP can[;crlf;]65[;]66[;]65[;]False[;]59[;][;crlf;]3.84615384615385[;]4[;]0.748963781208498[;]0.56094674556213[;crlf;]4[;]-1[;]Monitor devices1[;]Monitor devices[;][;crlf;]0[;]-1[;]Change devices2[;]Change devices[;][;crlf;]0[;]-1[;]Warn of errors3[;]Warn of errors[;][;crlf;]59[;]1[;]All of the above4[;]All of the above[;][;crlf;]2[;]-1[;]None of the above5[;]None of the above[;]"/>
  <p:tag name="HASRESULTS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  <p:tag name="TYPE" val="0"/>
  <p:tag name="NUMBERFORMAT" val="0"/>
  <p:tag name="LABELFORMAT" val="1"/>
  <p:tag name="COLORTYPE" val="SCHEME"/>
  <p:tag name="DEFINEDCOLORS" val="3,6,10,45,32,50,13,4,9,55,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80"/>
  <p:tag name="FONTSIZE" val="32"/>
  <p:tag name="BULLETTYPE" val="ppBulletArabicPeriod"/>
  <p:tag name="ANSWERTEXT" val="Monitor devices&#10;Change devices&#10;Warn of errors&#10;All of the above&#10;None of the above"/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1221</TotalTime>
  <Words>3651</Words>
  <Application>Microsoft Office PowerPoint</Application>
  <PresentationFormat>On-screen Show (4:3)</PresentationFormat>
  <Paragraphs>564</Paragraphs>
  <Slides>87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87</vt:i4>
      </vt:variant>
    </vt:vector>
  </HeadingPairs>
  <TitlesOfParts>
    <vt:vector size="89" baseType="lpstr">
      <vt:lpstr>Axis</vt:lpstr>
      <vt:lpstr>Chart</vt:lpstr>
      <vt:lpstr>SNMP</vt:lpstr>
      <vt:lpstr>What is it?</vt:lpstr>
      <vt:lpstr>SNMP</vt:lpstr>
      <vt:lpstr>SNMP</vt:lpstr>
      <vt:lpstr>SNMP</vt:lpstr>
      <vt:lpstr>Overview and basic concepts</vt:lpstr>
      <vt:lpstr>Overview and basic concepts</vt:lpstr>
      <vt:lpstr>Overview and basic concepts</vt:lpstr>
      <vt:lpstr>Overview and basic concepts</vt:lpstr>
      <vt:lpstr>Overview and basic concepts</vt:lpstr>
      <vt:lpstr>Overview and basic concepts</vt:lpstr>
      <vt:lpstr>Overview and basic concepts</vt:lpstr>
      <vt:lpstr>Management Information Bases</vt:lpstr>
      <vt:lpstr>Pre-Quiz: SNMP can</vt:lpstr>
      <vt:lpstr>Management Information Bases </vt:lpstr>
      <vt:lpstr>Management Information Bases </vt:lpstr>
      <vt:lpstr>Management Information Bases </vt:lpstr>
      <vt:lpstr>Management Information Bases </vt:lpstr>
      <vt:lpstr>Management Information Bases </vt:lpstr>
      <vt:lpstr>Management Information Bases </vt:lpstr>
      <vt:lpstr>Management Information Bases </vt:lpstr>
      <vt:lpstr>Examples</vt:lpstr>
      <vt:lpstr>From the top</vt:lpstr>
      <vt:lpstr>ASN.1</vt:lpstr>
      <vt:lpstr>Abstract Syntax Notation One (ASN.1)</vt:lpstr>
      <vt:lpstr>Abstract Syntax Notation One (ASN.1)</vt:lpstr>
      <vt:lpstr>SNMP basic components</vt:lpstr>
      <vt:lpstr>SNMP basic components</vt:lpstr>
      <vt:lpstr>SNMP basic components</vt:lpstr>
      <vt:lpstr>SNMP basic components</vt:lpstr>
      <vt:lpstr>SNMP basic components</vt:lpstr>
      <vt:lpstr>SNMP basic components</vt:lpstr>
      <vt:lpstr>SNMP architecture</vt:lpstr>
      <vt:lpstr>SNMP architecture</vt:lpstr>
      <vt:lpstr>Master agent</vt:lpstr>
      <vt:lpstr>Subagent</vt:lpstr>
      <vt:lpstr>Subagent</vt:lpstr>
      <vt:lpstr>Management station</vt:lpstr>
      <vt:lpstr>SNMP protocols</vt:lpstr>
      <vt:lpstr>PowerPoint Presentation</vt:lpstr>
      <vt:lpstr>SNMPv1 and SMI-specific data types</vt:lpstr>
      <vt:lpstr>Simple data types</vt:lpstr>
      <vt:lpstr>Application-wide data types</vt:lpstr>
      <vt:lpstr>Application-wide data types</vt:lpstr>
      <vt:lpstr>Application-wide data types</vt:lpstr>
      <vt:lpstr>Application-wide data types</vt:lpstr>
      <vt:lpstr>Application-wide data types</vt:lpstr>
      <vt:lpstr>SNMPv1 MIB tables</vt:lpstr>
      <vt:lpstr>PowerPoint Presentation</vt:lpstr>
      <vt:lpstr>SNMPv2 and structure of management information</vt:lpstr>
      <vt:lpstr>SNMPv2 and structure of management information</vt:lpstr>
      <vt:lpstr>SNMPv2 and structure of management information</vt:lpstr>
      <vt:lpstr>SNMPv2 SMI information modules</vt:lpstr>
      <vt:lpstr>SNMPv2 SMI information modules</vt:lpstr>
      <vt:lpstr>PowerPoint Presentation</vt:lpstr>
      <vt:lpstr>SNMPv3</vt:lpstr>
      <vt:lpstr>SNMPv3</vt:lpstr>
      <vt:lpstr>Development and usage</vt:lpstr>
      <vt:lpstr>Version 1</vt:lpstr>
      <vt:lpstr>Version 1</vt:lpstr>
      <vt:lpstr>Version 1</vt:lpstr>
      <vt:lpstr>Version 2</vt:lpstr>
      <vt:lpstr>Version 2</vt:lpstr>
      <vt:lpstr>Version 2</vt:lpstr>
      <vt:lpstr>Version 2</vt:lpstr>
      <vt:lpstr>SNMPv1 &amp; SNMPv2c interoperability</vt:lpstr>
      <vt:lpstr>Proxy agents</vt:lpstr>
      <vt:lpstr>Bilingual network-management system</vt:lpstr>
      <vt:lpstr>Version 3</vt:lpstr>
      <vt:lpstr>Resume 11/10</vt:lpstr>
      <vt:lpstr>Version 3</vt:lpstr>
      <vt:lpstr>Usage examples</vt:lpstr>
      <vt:lpstr>Usage examples</vt:lpstr>
      <vt:lpstr>Other SNMP topics</vt:lpstr>
      <vt:lpstr>Autodiscovery</vt:lpstr>
      <vt:lpstr>Autodiscovery</vt:lpstr>
      <vt:lpstr>Negative impact</vt:lpstr>
      <vt:lpstr>Index shifting</vt:lpstr>
      <vt:lpstr>Security implications</vt:lpstr>
      <vt:lpstr>Security implications</vt:lpstr>
      <vt:lpstr>PowerPoint Presentation</vt:lpstr>
      <vt:lpstr>PowerPoint Presentation</vt:lpstr>
      <vt:lpstr>PowerPoint Presentation</vt:lpstr>
      <vt:lpstr>RFCs</vt:lpstr>
      <vt:lpstr>Implementations</vt:lpstr>
      <vt:lpstr>Post-Quiz: SNMP can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Kombol, Tony</dc:creator>
  <cp:lastModifiedBy>test</cp:lastModifiedBy>
  <cp:revision>72</cp:revision>
  <cp:lastPrinted>1601-01-01T00:00:00Z</cp:lastPrinted>
  <dcterms:created xsi:type="dcterms:W3CDTF">1601-01-01T00:00:00Z</dcterms:created>
  <dcterms:modified xsi:type="dcterms:W3CDTF">2015-03-26T22:12:24Z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