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7" r:id="rId4"/>
    <p:sldId id="267" r:id="rId5"/>
    <p:sldId id="268" r:id="rId6"/>
    <p:sldId id="266" r:id="rId7"/>
    <p:sldId id="260" r:id="rId8"/>
    <p:sldId id="259" r:id="rId9"/>
    <p:sldId id="270" r:id="rId10"/>
    <p:sldId id="271" r:id="rId11"/>
    <p:sldId id="272" r:id="rId12"/>
    <p:sldId id="273" r:id="rId13"/>
    <p:sldId id="274" r:id="rId14"/>
    <p:sldId id="275" r:id="rId15"/>
    <p:sldId id="276" r:id="rId16"/>
    <p:sldId id="277" r:id="rId17"/>
    <p:sldId id="279" r:id="rId18"/>
    <p:sldId id="280" r:id="rId19"/>
    <p:sldId id="281"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7" d="100"/>
          <a:sy n="127" d="100"/>
        </p:scale>
        <p:origin x="-11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45746-061C-4973-886A-5C2284B91D27}" type="datetimeFigureOut">
              <a:rPr lang="en-US" smtClean="0"/>
              <a:pPr/>
              <a:t>6/20/2008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B7C83A-3730-4EEC-8FED-3D4451F21B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CB6A3B-C702-4A97-A997-97DA639E291E}" type="slidenum">
              <a:rPr lang="en-US"/>
              <a:pPr/>
              <a:t>14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9B79E7-4687-4D78-88CD-2FE5DFE9B758}" type="slidenum">
              <a:rPr lang="en-US"/>
              <a:pPr/>
              <a:t>15</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pPr>
              <a:lnSpc>
                <a:spcPct val="90000"/>
              </a:lnSpc>
            </a:pPr>
            <a:r>
              <a:rPr lang="en-US" sz="900"/>
              <a:t>The attack starts by having the attacker flood the switch with forged gratuitous ARP packets with the</a:t>
            </a:r>
          </a:p>
          <a:p>
            <a:pPr>
              <a:lnSpc>
                <a:spcPct val="90000"/>
              </a:lnSpc>
            </a:pPr>
            <a:r>
              <a:rPr lang="en-US" sz="900"/>
              <a:t>source MAC address being that of the target host and the destination MAC address being that of the</a:t>
            </a:r>
          </a:p>
          <a:p>
            <a:pPr>
              <a:lnSpc>
                <a:spcPct val="90000"/>
              </a:lnSpc>
            </a:pPr>
            <a:r>
              <a:rPr lang="en-US" sz="900"/>
              <a:t>attacker. The flooding process described here is different than the flooding process used in CAM</a:t>
            </a:r>
          </a:p>
          <a:p>
            <a:pPr>
              <a:lnSpc>
                <a:spcPct val="90000"/>
              </a:lnSpc>
            </a:pPr>
            <a:r>
              <a:rPr lang="en-US" sz="900"/>
              <a:t>table flooding. Since the destination MAC address of each flooding packet is the attackers MAC</a:t>
            </a:r>
          </a:p>
          <a:p>
            <a:pPr>
              <a:lnSpc>
                <a:spcPct val="90000"/>
              </a:lnSpc>
            </a:pPr>
            <a:r>
              <a:rPr lang="en-US" sz="900"/>
              <a:t>address, the switch will not forward these packets to other ports, meaning they will not be seen by</a:t>
            </a:r>
          </a:p>
          <a:p>
            <a:pPr>
              <a:lnSpc>
                <a:spcPct val="90000"/>
              </a:lnSpc>
            </a:pPr>
            <a:r>
              <a:rPr lang="en-US" sz="900"/>
              <a:t>other hosts on the network. Now, a race condition exists because the target host will send packets</a:t>
            </a:r>
          </a:p>
          <a:p>
            <a:pPr>
              <a:lnSpc>
                <a:spcPct val="90000"/>
              </a:lnSpc>
            </a:pPr>
            <a:r>
              <a:rPr lang="en-US" sz="900"/>
              <a:t>too. The switch will see packets with the same source MAC address on two different ports and will</a:t>
            </a:r>
          </a:p>
          <a:p>
            <a:pPr>
              <a:lnSpc>
                <a:spcPct val="90000"/>
              </a:lnSpc>
            </a:pPr>
            <a:r>
              <a:rPr lang="en-US" sz="900"/>
              <a:t>constantly change the binding of the MAC address to the port. Remember that the switch binds a</a:t>
            </a:r>
          </a:p>
          <a:p>
            <a:pPr>
              <a:lnSpc>
                <a:spcPct val="90000"/>
              </a:lnSpc>
            </a:pPr>
            <a:r>
              <a:rPr lang="en-US" sz="900"/>
              <a:t>MAC address to a single port. If the attacker is fast enough, packets intended for the target host will</a:t>
            </a:r>
          </a:p>
          <a:p>
            <a:pPr>
              <a:lnSpc>
                <a:spcPct val="90000"/>
              </a:lnSpc>
            </a:pPr>
            <a:r>
              <a:rPr lang="en-US" sz="900"/>
              <a:t>be sent to the attacker’s switch port and not the target host. The attacker has now stolen the target</a:t>
            </a:r>
          </a:p>
          <a:p>
            <a:pPr>
              <a:lnSpc>
                <a:spcPct val="90000"/>
              </a:lnSpc>
            </a:pPr>
            <a:r>
              <a:rPr lang="en-US" sz="900"/>
              <a:t>hosts’ switch port. When a packet arrives to the attacker, the attacker performs an ARP request</a:t>
            </a:r>
          </a:p>
          <a:p>
            <a:pPr>
              <a:lnSpc>
                <a:spcPct val="90000"/>
              </a:lnSpc>
            </a:pPr>
            <a:r>
              <a:rPr lang="en-US" sz="900"/>
              <a:t>asking for the target hosts’ IP address. Next, the attacker stops the flooding and waits for the ARP</a:t>
            </a:r>
          </a:p>
          <a:p>
            <a:pPr>
              <a:lnSpc>
                <a:spcPct val="90000"/>
              </a:lnSpc>
            </a:pPr>
            <a:r>
              <a:rPr lang="en-US" sz="900"/>
              <a:t>reply. When the attacker receives the reply, it means that the target hosts’ switch port has been</a:t>
            </a:r>
          </a:p>
          <a:p>
            <a:pPr>
              <a:lnSpc>
                <a:spcPct val="90000"/>
              </a:lnSpc>
            </a:pPr>
            <a:r>
              <a:rPr lang="en-US" sz="900"/>
              <a:t>restored to its original binding. Now, the attacker can sniff the packet, then forward it to the target</a:t>
            </a:r>
          </a:p>
          <a:p>
            <a:pPr>
              <a:lnSpc>
                <a:spcPct val="90000"/>
              </a:lnSpc>
            </a:pPr>
            <a:r>
              <a:rPr lang="en-US" sz="900"/>
              <a:t>host and restart the flooding process waiting for new packets.</a:t>
            </a:r>
          </a:p>
          <a:p>
            <a:pPr>
              <a:lnSpc>
                <a:spcPct val="90000"/>
              </a:lnSpc>
            </a:pPr>
            <a:endParaRPr lang="en-US" sz="9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B7C83A-3730-4EEC-8FED-3D4451F21B9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6/20/2008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6/20/2008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6/20/2008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6/20/2008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LAN Vulnerabilities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29698" name="Rectangle 2"/>
          <p:cNvSpPr>
            <a:spLocks noGrp="1" noRot="1" noChangeArrowheads="1"/>
          </p:cNvSpPr>
          <p:nvPr>
            <p:ph type="title"/>
          </p:nvPr>
        </p:nvSpPr>
        <p:spPr>
          <a:xfrm>
            <a:off x="725488" y="642938"/>
            <a:ext cx="7773987" cy="769937"/>
          </a:xfrm>
        </p:spPr>
        <p:txBody>
          <a:bodyPr/>
          <a:lstStyle/>
          <a:p>
            <a:r>
              <a:rPr lang="en-US" altLang="zh-CN">
                <a:ea typeface="宋体" pitchFamily="2" charset="-122"/>
              </a:rPr>
              <a:t>Components of a Sniffer</a:t>
            </a:r>
          </a:p>
        </p:txBody>
      </p:sp>
      <p:sp>
        <p:nvSpPr>
          <p:cNvPr id="29699" name="Rectangle 3"/>
          <p:cNvSpPr>
            <a:spLocks noGrp="1" noChangeArrowheads="1"/>
          </p:cNvSpPr>
          <p:nvPr>
            <p:ph type="body" idx="1"/>
          </p:nvPr>
        </p:nvSpPr>
        <p:spPr>
          <a:xfrm>
            <a:off x="644525" y="1693863"/>
            <a:ext cx="7773988" cy="4632325"/>
          </a:xfrm>
        </p:spPr>
        <p:txBody>
          <a:bodyPr/>
          <a:lstStyle/>
          <a:p>
            <a:pPr>
              <a:lnSpc>
                <a:spcPct val="90000"/>
              </a:lnSpc>
            </a:pPr>
            <a:r>
              <a:rPr lang="en-US" altLang="zh-CN" sz="2800" dirty="0">
                <a:ea typeface="宋体" pitchFamily="2" charset="-122"/>
              </a:rPr>
              <a:t>The hardware: adapter with promiscuous mode capability</a:t>
            </a:r>
          </a:p>
          <a:p>
            <a:pPr>
              <a:lnSpc>
                <a:spcPct val="90000"/>
              </a:lnSpc>
            </a:pPr>
            <a:r>
              <a:rPr lang="en-US" altLang="zh-CN" sz="2800" dirty="0">
                <a:ea typeface="宋体" pitchFamily="2" charset="-122"/>
              </a:rPr>
              <a:t>Driver: capture the packets and store them in the buffer.</a:t>
            </a:r>
          </a:p>
          <a:p>
            <a:pPr>
              <a:lnSpc>
                <a:spcPct val="90000"/>
              </a:lnSpc>
            </a:pPr>
            <a:r>
              <a:rPr lang="en-US" altLang="zh-CN" sz="2800" dirty="0">
                <a:ea typeface="宋体" pitchFamily="2" charset="-122"/>
              </a:rPr>
              <a:t>Packet filter: filter the packets according to user rules.</a:t>
            </a:r>
          </a:p>
          <a:p>
            <a:pPr>
              <a:lnSpc>
                <a:spcPct val="90000"/>
              </a:lnSpc>
            </a:pPr>
            <a:r>
              <a:rPr lang="en-US" altLang="zh-CN" sz="2800" dirty="0">
                <a:ea typeface="宋体" pitchFamily="2" charset="-122"/>
              </a:rPr>
              <a:t>Packet analyzer: analyses the packets, and generate human readable reports.</a:t>
            </a:r>
          </a:p>
          <a:p>
            <a:pPr>
              <a:lnSpc>
                <a:spcPct val="90000"/>
              </a:lnSpc>
            </a:pPr>
            <a:r>
              <a:rPr lang="en-US" altLang="zh-CN" sz="2800" dirty="0">
                <a:ea typeface="宋体" pitchFamily="2" charset="-122"/>
              </a:rPr>
              <a:t>Examples:</a:t>
            </a:r>
          </a:p>
          <a:p>
            <a:pPr lvl="1">
              <a:lnSpc>
                <a:spcPct val="90000"/>
              </a:lnSpc>
            </a:pPr>
            <a:r>
              <a:rPr lang="en-US" altLang="zh-CN" sz="2400" dirty="0" err="1">
                <a:ea typeface="宋体" pitchFamily="2" charset="-122"/>
              </a:rPr>
              <a:t>TcpDump</a:t>
            </a:r>
            <a:r>
              <a:rPr lang="en-US" altLang="zh-CN" sz="2400" dirty="0">
                <a:ea typeface="宋体" pitchFamily="2" charset="-122"/>
              </a:rPr>
              <a:t>, </a:t>
            </a:r>
            <a:r>
              <a:rPr lang="en-US" altLang="zh-CN" sz="2400" dirty="0" err="1" smtClean="0">
                <a:ea typeface="宋体" pitchFamily="2" charset="-122"/>
              </a:rPr>
              <a:t>Wireshark</a:t>
            </a:r>
            <a:endParaRPr lang="en-US" altLang="zh-CN" sz="2400" dirty="0">
              <a:ea typeface="宋体"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30722" name="Rectangle 2"/>
          <p:cNvSpPr>
            <a:spLocks noGrp="1" noRot="1" noChangeArrowheads="1"/>
          </p:cNvSpPr>
          <p:nvPr>
            <p:ph type="title"/>
          </p:nvPr>
        </p:nvSpPr>
        <p:spPr/>
        <p:txBody>
          <a:bodyPr/>
          <a:lstStyle/>
          <a:p>
            <a:r>
              <a:rPr lang="en-US"/>
              <a:t>How to sniff?</a:t>
            </a:r>
          </a:p>
        </p:txBody>
      </p:sp>
      <p:sp>
        <p:nvSpPr>
          <p:cNvPr id="30723" name="Rectangle 3"/>
          <p:cNvSpPr>
            <a:spLocks noGrp="1" noChangeArrowheads="1"/>
          </p:cNvSpPr>
          <p:nvPr>
            <p:ph type="body" idx="1"/>
          </p:nvPr>
        </p:nvSpPr>
        <p:spPr/>
        <p:txBody>
          <a:bodyPr>
            <a:normAutofit lnSpcReduction="10000"/>
          </a:bodyPr>
          <a:lstStyle/>
          <a:p>
            <a:r>
              <a:rPr lang="en-US"/>
              <a:t>Frames are transmitted on Ethernet</a:t>
            </a:r>
          </a:p>
          <a:p>
            <a:pPr lvl="1"/>
            <a:r>
              <a:rPr lang="en-US"/>
              <a:t>Broadcast Frames</a:t>
            </a:r>
          </a:p>
          <a:p>
            <a:pPr lvl="2"/>
            <a:r>
              <a:rPr lang="en-US"/>
              <a:t>Examples?</a:t>
            </a:r>
          </a:p>
          <a:p>
            <a:pPr lvl="2"/>
            <a:r>
              <a:rPr lang="en-US"/>
              <a:t>All computers read the frame</a:t>
            </a:r>
          </a:p>
          <a:p>
            <a:pPr lvl="1"/>
            <a:r>
              <a:rPr lang="en-US"/>
              <a:t>Non-broadcast frames</a:t>
            </a:r>
          </a:p>
          <a:p>
            <a:pPr lvl="2"/>
            <a:r>
              <a:rPr lang="en-US"/>
              <a:t>Examples?</a:t>
            </a:r>
          </a:p>
          <a:p>
            <a:pPr lvl="2"/>
            <a:r>
              <a:rPr lang="en-US"/>
              <a:t>Only the target computer reads the frame</a:t>
            </a:r>
          </a:p>
          <a:p>
            <a:pPr lvl="2"/>
            <a:r>
              <a:rPr lang="en-US"/>
              <a:t>Can the frame be read by other computers?</a:t>
            </a:r>
          </a:p>
          <a:p>
            <a:pPr lvl="3"/>
            <a:r>
              <a:rPr lang="en-US"/>
              <a:t>Hub?</a:t>
            </a:r>
          </a:p>
          <a:p>
            <a:pPr lvl="3"/>
            <a:r>
              <a:rPr lang="en-US"/>
              <a:t>Switch?</a:t>
            </a:r>
          </a:p>
          <a:p>
            <a:pPr lvl="2"/>
            <a:endParaRPr lang="en-US"/>
          </a:p>
          <a:p>
            <a:pPr lvl="1"/>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39938" name="Rectangle 2"/>
          <p:cNvSpPr>
            <a:spLocks noGrp="1" noRot="1" noChangeArrowheads="1"/>
          </p:cNvSpPr>
          <p:nvPr>
            <p:ph type="title"/>
          </p:nvPr>
        </p:nvSpPr>
        <p:spPr/>
        <p:txBody>
          <a:bodyPr/>
          <a:lstStyle/>
          <a:p>
            <a:r>
              <a:rPr lang="en-US"/>
              <a:t>Detecting Sniffing</a:t>
            </a:r>
          </a:p>
        </p:txBody>
      </p:sp>
      <p:sp>
        <p:nvSpPr>
          <p:cNvPr id="39939" name="Rectangle 3"/>
          <p:cNvSpPr>
            <a:spLocks noGrp="1" noChangeArrowheads="1"/>
          </p:cNvSpPr>
          <p:nvPr>
            <p:ph type="body" idx="1"/>
          </p:nvPr>
        </p:nvSpPr>
        <p:spPr/>
        <p:txBody>
          <a:bodyPr/>
          <a:lstStyle/>
          <a:p>
            <a:pPr>
              <a:lnSpc>
                <a:spcPct val="90000"/>
              </a:lnSpc>
            </a:pPr>
            <a:r>
              <a:rPr lang="en-US" dirty="0"/>
              <a:t>A LAN with many computers, we want to detect which one of them is sniffing</a:t>
            </a:r>
          </a:p>
          <a:p>
            <a:pPr>
              <a:lnSpc>
                <a:spcPct val="90000"/>
              </a:lnSpc>
            </a:pPr>
            <a:r>
              <a:rPr lang="en-US" dirty="0"/>
              <a:t>We know all IP addresses of those computers</a:t>
            </a:r>
          </a:p>
          <a:p>
            <a:pPr>
              <a:lnSpc>
                <a:spcPct val="90000"/>
              </a:lnSpc>
            </a:pPr>
            <a:r>
              <a:rPr lang="en-US" dirty="0"/>
              <a:t>What happens if we send a ARP request with an IP address and a non-broadcasting MAC address?</a:t>
            </a:r>
          </a:p>
          <a:p>
            <a:pPr lvl="1">
              <a:lnSpc>
                <a:spcPct val="90000"/>
              </a:lnSpc>
            </a:pPr>
            <a:r>
              <a:rPr lang="en-US" dirty="0"/>
              <a:t>E.g. fake broadcast FF:FF:FF:FF:FF:FE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18434" name="Rectangle 2"/>
          <p:cNvSpPr>
            <a:spLocks noGrp="1" noRot="1" noChangeArrowheads="1"/>
          </p:cNvSpPr>
          <p:nvPr>
            <p:ph type="title"/>
          </p:nvPr>
        </p:nvSpPr>
        <p:spPr/>
        <p:txBody>
          <a:bodyPr/>
          <a:lstStyle/>
          <a:p>
            <a:r>
              <a:rPr lang="en-US"/>
              <a:t>Layer-2 Switch</a:t>
            </a:r>
          </a:p>
        </p:txBody>
      </p:sp>
      <p:sp>
        <p:nvSpPr>
          <p:cNvPr id="18435" name="Rectangle 3"/>
          <p:cNvSpPr>
            <a:spLocks noGrp="1" noChangeArrowheads="1"/>
          </p:cNvSpPr>
          <p:nvPr>
            <p:ph type="body" idx="1"/>
          </p:nvPr>
        </p:nvSpPr>
        <p:spPr/>
        <p:txBody>
          <a:bodyPr/>
          <a:lstStyle/>
          <a:p>
            <a:r>
              <a:rPr lang="en-US" dirty="0" smtClean="0"/>
              <a:t>Switches learn the binding of port and MAC address</a:t>
            </a:r>
          </a:p>
          <a:p>
            <a:pPr lvl="1"/>
            <a:r>
              <a:rPr lang="en-US" dirty="0" smtClean="0"/>
              <a:t>By examining MAC addresses of frames arrives from each port</a:t>
            </a:r>
            <a:endParaRPr lang="en-US" dirty="0"/>
          </a:p>
          <a:p>
            <a:r>
              <a:rPr lang="en-US" dirty="0"/>
              <a:t>The association may change, when</a:t>
            </a:r>
          </a:p>
          <a:p>
            <a:pPr lvl="1"/>
            <a:r>
              <a:rPr lang="en-US" dirty="0"/>
              <a:t>A different computer is plugged into a port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13314" name="Rectangle 2"/>
          <p:cNvSpPr>
            <a:spLocks noGrp="1" noRot="1" noChangeArrowheads="1"/>
          </p:cNvSpPr>
          <p:nvPr>
            <p:ph type="title"/>
          </p:nvPr>
        </p:nvSpPr>
        <p:spPr/>
        <p:txBody>
          <a:bodyPr/>
          <a:lstStyle/>
          <a:p>
            <a:r>
              <a:rPr lang="it-IT" sz="4800"/>
              <a:t>Port Stealing</a:t>
            </a:r>
            <a:r>
              <a:rPr lang="it-IT" sz="3200">
                <a:solidFill>
                  <a:srgbClr val="FFFF00"/>
                </a:solidFill>
              </a:rPr>
              <a:t> </a:t>
            </a:r>
            <a:endParaRPr lang="it-IT" sz="3200">
              <a:solidFill>
                <a:schemeClr val="tx1"/>
              </a:solidFill>
            </a:endParaRPr>
          </a:p>
        </p:txBody>
      </p:sp>
      <p:sp>
        <p:nvSpPr>
          <p:cNvPr id="13315" name="Rectangle 3"/>
          <p:cNvSpPr>
            <a:spLocks noGrp="1" noChangeArrowheads="1"/>
          </p:cNvSpPr>
          <p:nvPr>
            <p:ph type="body" idx="1"/>
          </p:nvPr>
        </p:nvSpPr>
        <p:spPr>
          <a:noFill/>
          <a:ln/>
        </p:spPr>
        <p:txBody>
          <a:bodyPr>
            <a:normAutofit lnSpcReduction="10000"/>
          </a:bodyPr>
          <a:lstStyle/>
          <a:p>
            <a:pPr>
              <a:lnSpc>
                <a:spcPct val="80000"/>
              </a:lnSpc>
            </a:pPr>
            <a:r>
              <a:rPr lang="en-US" sz="2000" dirty="0"/>
              <a:t>Attacker floods the switch with forged gratuitous </a:t>
            </a:r>
            <a:r>
              <a:rPr lang="en-US" sz="2000" dirty="0" smtClean="0"/>
              <a:t>ARP reply </a:t>
            </a:r>
            <a:r>
              <a:rPr lang="en-US" sz="2000" dirty="0"/>
              <a:t>packets with the source MAC address being that of the target host and the destination MAC address being that of the attacker.</a:t>
            </a:r>
          </a:p>
          <a:p>
            <a:pPr>
              <a:lnSpc>
                <a:spcPct val="80000"/>
              </a:lnSpc>
            </a:pPr>
            <a:r>
              <a:rPr lang="en-US" sz="2000" dirty="0"/>
              <a:t>Since the destination MAC address of each flooding packet is the attackers MAC address, the switch will not forward these packets to other ports, meaning they will not be seen by other hosts on the network</a:t>
            </a:r>
          </a:p>
          <a:p>
            <a:pPr>
              <a:lnSpc>
                <a:spcPct val="80000"/>
              </a:lnSpc>
            </a:pPr>
            <a:r>
              <a:rPr lang="en-US" sz="2000" dirty="0"/>
              <a:t>A race condition: because the target host will send packets too. The switch will see packets with the same source MAC address on two different ports and will constantly change the binding of the MAC address to the port. Remember that the switch binds a MAC address to a single port. If the attacker is fast enough, packets intended for the target host will be sent to the attacker’s switch port and not the target host.</a:t>
            </a:r>
          </a:p>
          <a:p>
            <a:pPr>
              <a:lnSpc>
                <a:spcPct val="80000"/>
              </a:lnSpc>
            </a:pPr>
            <a:r>
              <a:rPr lang="en-US" sz="2000" dirty="0"/>
              <a:t>When a packet arrives, the attacker performs an ARP request asking for the target hosts’ IP address. Next, the attacker stops the flooding and waits for the ARP reply. When the attacker receives the reply, it means that the target hosts’ switch port has been restored to its original binding.</a:t>
            </a:r>
          </a:p>
          <a:p>
            <a:pPr>
              <a:lnSpc>
                <a:spcPct val="80000"/>
              </a:lnSpc>
            </a:pPr>
            <a:r>
              <a:rPr lang="en-US" sz="2000" dirty="0"/>
              <a:t>The attacker now sniffs the packet and forwards it to the target host and restarts the </a:t>
            </a:r>
            <a:r>
              <a:rPr lang="en-US" sz="2000" dirty="0" smtClean="0"/>
              <a:t>attack…</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oter Placeholder 5"/>
          <p:cNvSpPr>
            <a:spLocks noGrp="1"/>
          </p:cNvSpPr>
          <p:nvPr>
            <p:ph type="ftr" sz="quarter" idx="12"/>
          </p:nvPr>
        </p:nvSpPr>
        <p:spPr/>
        <p:txBody>
          <a:bodyPr/>
          <a:lstStyle/>
          <a:p>
            <a:r>
              <a:rPr lang="en-US"/>
              <a:t>Network Security</a:t>
            </a:r>
          </a:p>
        </p:txBody>
      </p:sp>
      <p:sp>
        <p:nvSpPr>
          <p:cNvPr id="16386" name="Rectangle 2"/>
          <p:cNvSpPr>
            <a:spLocks noGrp="1" noRot="1" noChangeArrowheads="1"/>
          </p:cNvSpPr>
          <p:nvPr>
            <p:ph type="title"/>
          </p:nvPr>
        </p:nvSpPr>
        <p:spPr/>
        <p:txBody>
          <a:bodyPr/>
          <a:lstStyle/>
          <a:p>
            <a:r>
              <a:rPr lang="it-IT"/>
              <a:t>Port Stealing</a:t>
            </a:r>
            <a:endParaRPr lang="en-US" sz="2800">
              <a:solidFill>
                <a:srgbClr val="FFFF00"/>
              </a:solidFill>
            </a:endParaRPr>
          </a:p>
        </p:txBody>
      </p:sp>
      <p:sp>
        <p:nvSpPr>
          <p:cNvPr id="16387" name="Rectangle 3"/>
          <p:cNvSpPr>
            <a:spLocks noChangeArrowheads="1"/>
          </p:cNvSpPr>
          <p:nvPr/>
        </p:nvSpPr>
        <p:spPr bwMode="auto">
          <a:xfrm>
            <a:off x="2339975" y="1700213"/>
            <a:ext cx="4464050" cy="649287"/>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88" name="Rectangle 4"/>
          <p:cNvSpPr>
            <a:spLocks noChangeArrowheads="1"/>
          </p:cNvSpPr>
          <p:nvPr/>
        </p:nvSpPr>
        <p:spPr bwMode="auto">
          <a:xfrm>
            <a:off x="2484438" y="1844675"/>
            <a:ext cx="4175125" cy="360363"/>
          </a:xfrm>
          <a:prstGeom prst="rect">
            <a:avLst/>
          </a:prstGeom>
          <a:solidFill>
            <a:schemeClr val="accent1"/>
          </a:solidFill>
          <a:ln w="9525">
            <a:solidFill>
              <a:schemeClr val="tx1"/>
            </a:solidFill>
            <a:miter lim="800000"/>
            <a:headEnd/>
            <a:tailEnd/>
          </a:ln>
          <a:effectLst/>
        </p:spPr>
        <p:txBody>
          <a:bodyPr wrap="none" anchor="ctr"/>
          <a:lstStyle/>
          <a:p>
            <a:pPr algn="ctr"/>
            <a:endParaRPr lang="en-US">
              <a:latin typeface="Arial" charset="0"/>
            </a:endParaRPr>
          </a:p>
        </p:txBody>
      </p:sp>
      <p:sp>
        <p:nvSpPr>
          <p:cNvPr id="16389" name="Rectangle 5"/>
          <p:cNvSpPr>
            <a:spLocks noChangeArrowheads="1"/>
          </p:cNvSpPr>
          <p:nvPr/>
        </p:nvSpPr>
        <p:spPr bwMode="auto">
          <a:xfrm>
            <a:off x="2771775" y="1916113"/>
            <a:ext cx="360363" cy="217487"/>
          </a:xfrm>
          <a:prstGeom prst="rect">
            <a:avLst/>
          </a:prstGeom>
          <a:solidFill>
            <a:srgbClr val="0000FF"/>
          </a:solidFill>
          <a:ln w="9525">
            <a:solidFill>
              <a:schemeClr val="tx1"/>
            </a:solidFill>
            <a:miter lim="800000"/>
            <a:headEnd/>
            <a:tailEnd/>
          </a:ln>
          <a:effectLst/>
        </p:spPr>
        <p:txBody>
          <a:bodyPr wrap="none" anchor="ctr"/>
          <a:lstStyle/>
          <a:p>
            <a:endParaRPr lang="en-US"/>
          </a:p>
        </p:txBody>
      </p:sp>
      <p:sp>
        <p:nvSpPr>
          <p:cNvPr id="16390" name="Rectangle 6"/>
          <p:cNvSpPr>
            <a:spLocks noChangeArrowheads="1"/>
          </p:cNvSpPr>
          <p:nvPr/>
        </p:nvSpPr>
        <p:spPr bwMode="auto">
          <a:xfrm>
            <a:off x="4356100" y="1916113"/>
            <a:ext cx="360363" cy="217487"/>
          </a:xfrm>
          <a:prstGeom prst="rect">
            <a:avLst/>
          </a:prstGeom>
          <a:solidFill>
            <a:srgbClr val="0000FF"/>
          </a:solidFill>
          <a:ln w="9525">
            <a:solidFill>
              <a:schemeClr val="tx1"/>
            </a:solidFill>
            <a:miter lim="800000"/>
            <a:headEnd/>
            <a:tailEnd/>
          </a:ln>
          <a:effectLst/>
        </p:spPr>
        <p:txBody>
          <a:bodyPr wrap="none" anchor="ctr"/>
          <a:lstStyle/>
          <a:p>
            <a:endParaRPr lang="en-US"/>
          </a:p>
        </p:txBody>
      </p:sp>
      <p:sp>
        <p:nvSpPr>
          <p:cNvPr id="16391" name="Rectangle 7"/>
          <p:cNvSpPr>
            <a:spLocks noChangeArrowheads="1"/>
          </p:cNvSpPr>
          <p:nvPr/>
        </p:nvSpPr>
        <p:spPr bwMode="auto">
          <a:xfrm>
            <a:off x="6011863" y="1916113"/>
            <a:ext cx="360362" cy="217487"/>
          </a:xfrm>
          <a:prstGeom prst="rect">
            <a:avLst/>
          </a:prstGeom>
          <a:solidFill>
            <a:srgbClr val="0000FF"/>
          </a:solidFill>
          <a:ln w="9525">
            <a:solidFill>
              <a:schemeClr val="tx1"/>
            </a:solidFill>
            <a:miter lim="800000"/>
            <a:headEnd/>
            <a:tailEnd/>
          </a:ln>
          <a:effectLst/>
        </p:spPr>
        <p:txBody>
          <a:bodyPr wrap="none" anchor="ctr"/>
          <a:lstStyle/>
          <a:p>
            <a:endParaRPr lang="en-US"/>
          </a:p>
        </p:txBody>
      </p:sp>
      <p:sp>
        <p:nvSpPr>
          <p:cNvPr id="16392" name="Rectangle 8"/>
          <p:cNvSpPr>
            <a:spLocks noChangeArrowheads="1"/>
          </p:cNvSpPr>
          <p:nvPr/>
        </p:nvSpPr>
        <p:spPr bwMode="auto">
          <a:xfrm>
            <a:off x="1331913" y="4579938"/>
            <a:ext cx="1223962" cy="936625"/>
          </a:xfrm>
          <a:prstGeom prst="rect">
            <a:avLst/>
          </a:prstGeom>
          <a:solidFill>
            <a:srgbClr val="008000"/>
          </a:solidFill>
          <a:ln w="9525">
            <a:solidFill>
              <a:schemeClr val="tx1"/>
            </a:solidFill>
            <a:miter lim="800000"/>
            <a:headEnd/>
            <a:tailEnd/>
          </a:ln>
          <a:effectLst/>
        </p:spPr>
        <p:txBody>
          <a:bodyPr wrap="none" anchor="ctr"/>
          <a:lstStyle/>
          <a:p>
            <a:endParaRPr lang="en-US"/>
          </a:p>
        </p:txBody>
      </p:sp>
      <p:sp>
        <p:nvSpPr>
          <p:cNvPr id="16393" name="Rectangle 9"/>
          <p:cNvSpPr>
            <a:spLocks noChangeArrowheads="1"/>
          </p:cNvSpPr>
          <p:nvPr/>
        </p:nvSpPr>
        <p:spPr bwMode="auto">
          <a:xfrm>
            <a:off x="3924300" y="4581525"/>
            <a:ext cx="1223963" cy="936625"/>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394" name="Rectangle 10"/>
          <p:cNvSpPr>
            <a:spLocks noChangeArrowheads="1"/>
          </p:cNvSpPr>
          <p:nvPr/>
        </p:nvSpPr>
        <p:spPr bwMode="auto">
          <a:xfrm>
            <a:off x="6588125" y="4579938"/>
            <a:ext cx="1223963" cy="936625"/>
          </a:xfrm>
          <a:prstGeom prst="rect">
            <a:avLst/>
          </a:prstGeom>
          <a:solidFill>
            <a:srgbClr val="008000"/>
          </a:solidFill>
          <a:ln w="9525">
            <a:solidFill>
              <a:schemeClr val="tx1"/>
            </a:solidFill>
            <a:miter lim="800000"/>
            <a:headEnd/>
            <a:tailEnd/>
          </a:ln>
          <a:effectLst/>
        </p:spPr>
        <p:txBody>
          <a:bodyPr wrap="none" anchor="ctr"/>
          <a:lstStyle/>
          <a:p>
            <a:endParaRPr lang="en-US"/>
          </a:p>
        </p:txBody>
      </p:sp>
      <p:sp>
        <p:nvSpPr>
          <p:cNvPr id="16395" name="Text Box 11"/>
          <p:cNvSpPr txBox="1">
            <a:spLocks noChangeArrowheads="1"/>
          </p:cNvSpPr>
          <p:nvPr/>
        </p:nvSpPr>
        <p:spPr bwMode="auto">
          <a:xfrm>
            <a:off x="2484438" y="1844675"/>
            <a:ext cx="307975" cy="304800"/>
          </a:xfrm>
          <a:prstGeom prst="rect">
            <a:avLst/>
          </a:prstGeom>
          <a:noFill/>
          <a:ln w="9525">
            <a:noFill/>
            <a:miter lim="800000"/>
            <a:headEnd/>
            <a:tailEnd/>
          </a:ln>
          <a:effectLst/>
        </p:spPr>
        <p:txBody>
          <a:bodyPr>
            <a:spAutoFit/>
          </a:bodyPr>
          <a:lstStyle/>
          <a:p>
            <a:r>
              <a:rPr lang="en-US" sz="1400" b="1">
                <a:latin typeface="Arial" charset="0"/>
              </a:rPr>
              <a:t>1</a:t>
            </a:r>
          </a:p>
        </p:txBody>
      </p:sp>
      <p:sp>
        <p:nvSpPr>
          <p:cNvPr id="16396" name="Text Box 12"/>
          <p:cNvSpPr txBox="1">
            <a:spLocks noChangeArrowheads="1"/>
          </p:cNvSpPr>
          <p:nvPr/>
        </p:nvSpPr>
        <p:spPr bwMode="auto">
          <a:xfrm>
            <a:off x="4048125" y="1844675"/>
            <a:ext cx="307975" cy="304800"/>
          </a:xfrm>
          <a:prstGeom prst="rect">
            <a:avLst/>
          </a:prstGeom>
          <a:noFill/>
          <a:ln w="9525">
            <a:noFill/>
            <a:miter lim="800000"/>
            <a:headEnd/>
            <a:tailEnd/>
          </a:ln>
          <a:effectLst/>
        </p:spPr>
        <p:txBody>
          <a:bodyPr>
            <a:spAutoFit/>
          </a:bodyPr>
          <a:lstStyle/>
          <a:p>
            <a:r>
              <a:rPr lang="en-US" sz="1400" b="1">
                <a:latin typeface="Arial" charset="0"/>
              </a:rPr>
              <a:t>2</a:t>
            </a:r>
          </a:p>
        </p:txBody>
      </p:sp>
      <p:sp>
        <p:nvSpPr>
          <p:cNvPr id="16397" name="Text Box 13"/>
          <p:cNvSpPr txBox="1">
            <a:spLocks noChangeArrowheads="1"/>
          </p:cNvSpPr>
          <p:nvPr/>
        </p:nvSpPr>
        <p:spPr bwMode="auto">
          <a:xfrm>
            <a:off x="6372225" y="1844675"/>
            <a:ext cx="307975" cy="304800"/>
          </a:xfrm>
          <a:prstGeom prst="rect">
            <a:avLst/>
          </a:prstGeom>
          <a:noFill/>
          <a:ln w="9525">
            <a:noFill/>
            <a:miter lim="800000"/>
            <a:headEnd/>
            <a:tailEnd/>
          </a:ln>
          <a:effectLst/>
        </p:spPr>
        <p:txBody>
          <a:bodyPr>
            <a:spAutoFit/>
          </a:bodyPr>
          <a:lstStyle/>
          <a:p>
            <a:r>
              <a:rPr lang="en-US" sz="1400" b="1">
                <a:latin typeface="Arial" charset="0"/>
              </a:rPr>
              <a:t>3</a:t>
            </a:r>
          </a:p>
        </p:txBody>
      </p:sp>
      <p:sp>
        <p:nvSpPr>
          <p:cNvPr id="16398" name="Line 14"/>
          <p:cNvSpPr>
            <a:spLocks noChangeShapeType="1"/>
          </p:cNvSpPr>
          <p:nvPr/>
        </p:nvSpPr>
        <p:spPr bwMode="auto">
          <a:xfrm flipV="1">
            <a:off x="4500563" y="2133600"/>
            <a:ext cx="0" cy="2447925"/>
          </a:xfrm>
          <a:prstGeom prst="line">
            <a:avLst/>
          </a:prstGeom>
          <a:noFill/>
          <a:ln w="9525">
            <a:solidFill>
              <a:schemeClr val="tx1"/>
            </a:solidFill>
            <a:round/>
            <a:headEnd/>
            <a:tailEnd/>
          </a:ln>
          <a:effectLst/>
        </p:spPr>
        <p:txBody>
          <a:bodyPr/>
          <a:lstStyle/>
          <a:p>
            <a:endParaRPr lang="en-US"/>
          </a:p>
        </p:txBody>
      </p:sp>
      <p:sp>
        <p:nvSpPr>
          <p:cNvPr id="16399" name="Line 15"/>
          <p:cNvSpPr>
            <a:spLocks noChangeShapeType="1"/>
          </p:cNvSpPr>
          <p:nvPr/>
        </p:nvSpPr>
        <p:spPr bwMode="auto">
          <a:xfrm>
            <a:off x="2555875" y="5013325"/>
            <a:ext cx="1368425" cy="0"/>
          </a:xfrm>
          <a:prstGeom prst="line">
            <a:avLst/>
          </a:prstGeom>
          <a:noFill/>
          <a:ln w="9525">
            <a:solidFill>
              <a:schemeClr val="tx1"/>
            </a:solidFill>
            <a:round/>
            <a:headEnd/>
            <a:tailEnd type="triangle" w="med" len="med"/>
          </a:ln>
          <a:effectLst/>
        </p:spPr>
        <p:txBody>
          <a:bodyPr/>
          <a:lstStyle/>
          <a:p>
            <a:endParaRPr lang="en-US"/>
          </a:p>
        </p:txBody>
      </p:sp>
      <p:sp>
        <p:nvSpPr>
          <p:cNvPr id="16400" name="Line 16"/>
          <p:cNvSpPr>
            <a:spLocks noChangeShapeType="1"/>
          </p:cNvSpPr>
          <p:nvPr/>
        </p:nvSpPr>
        <p:spPr bwMode="auto">
          <a:xfrm>
            <a:off x="5148263" y="5013325"/>
            <a:ext cx="1439862" cy="0"/>
          </a:xfrm>
          <a:prstGeom prst="line">
            <a:avLst/>
          </a:prstGeom>
          <a:noFill/>
          <a:ln w="9525">
            <a:solidFill>
              <a:schemeClr val="tx1"/>
            </a:solidFill>
            <a:round/>
            <a:headEnd/>
            <a:tailEnd type="triangle" w="med" len="med"/>
          </a:ln>
          <a:effectLst/>
        </p:spPr>
        <p:txBody>
          <a:bodyPr/>
          <a:lstStyle/>
          <a:p>
            <a:endParaRPr lang="en-US"/>
          </a:p>
        </p:txBody>
      </p:sp>
      <p:sp>
        <p:nvSpPr>
          <p:cNvPr id="16401" name="Line 17"/>
          <p:cNvSpPr>
            <a:spLocks noChangeShapeType="1"/>
          </p:cNvSpPr>
          <p:nvPr/>
        </p:nvSpPr>
        <p:spPr bwMode="auto">
          <a:xfrm flipV="1">
            <a:off x="1908175" y="3573463"/>
            <a:ext cx="0" cy="1008062"/>
          </a:xfrm>
          <a:prstGeom prst="line">
            <a:avLst/>
          </a:prstGeom>
          <a:noFill/>
          <a:ln w="9525">
            <a:solidFill>
              <a:schemeClr val="tx1"/>
            </a:solidFill>
            <a:round/>
            <a:headEnd/>
            <a:tailEnd/>
          </a:ln>
          <a:effectLst/>
        </p:spPr>
        <p:txBody>
          <a:bodyPr/>
          <a:lstStyle/>
          <a:p>
            <a:endParaRPr lang="en-US"/>
          </a:p>
        </p:txBody>
      </p:sp>
      <p:sp>
        <p:nvSpPr>
          <p:cNvPr id="16402" name="Line 18"/>
          <p:cNvSpPr>
            <a:spLocks noChangeShapeType="1"/>
          </p:cNvSpPr>
          <p:nvPr/>
        </p:nvSpPr>
        <p:spPr bwMode="auto">
          <a:xfrm>
            <a:off x="1908175" y="3573463"/>
            <a:ext cx="1008063" cy="0"/>
          </a:xfrm>
          <a:prstGeom prst="line">
            <a:avLst/>
          </a:prstGeom>
          <a:noFill/>
          <a:ln w="9525">
            <a:solidFill>
              <a:schemeClr val="tx1"/>
            </a:solidFill>
            <a:round/>
            <a:headEnd/>
            <a:tailEnd/>
          </a:ln>
          <a:effectLst/>
        </p:spPr>
        <p:txBody>
          <a:bodyPr/>
          <a:lstStyle/>
          <a:p>
            <a:endParaRPr lang="en-US"/>
          </a:p>
        </p:txBody>
      </p:sp>
      <p:sp>
        <p:nvSpPr>
          <p:cNvPr id="16403" name="Line 19"/>
          <p:cNvSpPr>
            <a:spLocks noChangeShapeType="1"/>
          </p:cNvSpPr>
          <p:nvPr/>
        </p:nvSpPr>
        <p:spPr bwMode="auto">
          <a:xfrm flipV="1">
            <a:off x="2916238" y="2133600"/>
            <a:ext cx="0" cy="1439863"/>
          </a:xfrm>
          <a:prstGeom prst="line">
            <a:avLst/>
          </a:prstGeom>
          <a:noFill/>
          <a:ln w="9525">
            <a:solidFill>
              <a:schemeClr val="tx1"/>
            </a:solidFill>
            <a:round/>
            <a:headEnd/>
            <a:tailEnd/>
          </a:ln>
          <a:effectLst/>
        </p:spPr>
        <p:txBody>
          <a:bodyPr/>
          <a:lstStyle/>
          <a:p>
            <a:endParaRPr lang="en-US"/>
          </a:p>
        </p:txBody>
      </p:sp>
      <p:sp>
        <p:nvSpPr>
          <p:cNvPr id="16404" name="Line 20"/>
          <p:cNvSpPr>
            <a:spLocks noChangeShapeType="1"/>
          </p:cNvSpPr>
          <p:nvPr/>
        </p:nvSpPr>
        <p:spPr bwMode="auto">
          <a:xfrm flipV="1">
            <a:off x="6227763" y="2133600"/>
            <a:ext cx="0" cy="1439863"/>
          </a:xfrm>
          <a:prstGeom prst="line">
            <a:avLst/>
          </a:prstGeom>
          <a:noFill/>
          <a:ln w="9525">
            <a:solidFill>
              <a:schemeClr val="tx1"/>
            </a:solidFill>
            <a:round/>
            <a:headEnd/>
            <a:tailEnd/>
          </a:ln>
          <a:effectLst/>
        </p:spPr>
        <p:txBody>
          <a:bodyPr/>
          <a:lstStyle/>
          <a:p>
            <a:endParaRPr lang="en-US"/>
          </a:p>
        </p:txBody>
      </p:sp>
      <p:sp>
        <p:nvSpPr>
          <p:cNvPr id="16405" name="Line 21"/>
          <p:cNvSpPr>
            <a:spLocks noChangeShapeType="1"/>
          </p:cNvSpPr>
          <p:nvPr/>
        </p:nvSpPr>
        <p:spPr bwMode="auto">
          <a:xfrm>
            <a:off x="6227763" y="3573463"/>
            <a:ext cx="1008062" cy="0"/>
          </a:xfrm>
          <a:prstGeom prst="line">
            <a:avLst/>
          </a:prstGeom>
          <a:noFill/>
          <a:ln w="9525">
            <a:solidFill>
              <a:schemeClr val="tx1"/>
            </a:solidFill>
            <a:round/>
            <a:headEnd/>
            <a:tailEnd/>
          </a:ln>
          <a:effectLst/>
        </p:spPr>
        <p:txBody>
          <a:bodyPr/>
          <a:lstStyle/>
          <a:p>
            <a:endParaRPr lang="en-US"/>
          </a:p>
        </p:txBody>
      </p:sp>
      <p:sp>
        <p:nvSpPr>
          <p:cNvPr id="16406" name="Line 22"/>
          <p:cNvSpPr>
            <a:spLocks noChangeShapeType="1"/>
          </p:cNvSpPr>
          <p:nvPr/>
        </p:nvSpPr>
        <p:spPr bwMode="auto">
          <a:xfrm flipV="1">
            <a:off x="7235825" y="3573463"/>
            <a:ext cx="0" cy="1008062"/>
          </a:xfrm>
          <a:prstGeom prst="line">
            <a:avLst/>
          </a:prstGeom>
          <a:noFill/>
          <a:ln w="9525">
            <a:solidFill>
              <a:schemeClr val="tx1"/>
            </a:solidFill>
            <a:round/>
            <a:headEnd/>
            <a:tailEnd/>
          </a:ln>
          <a:effectLst/>
        </p:spPr>
        <p:txBody>
          <a:bodyPr/>
          <a:lstStyle/>
          <a:p>
            <a:endParaRPr lang="en-US"/>
          </a:p>
        </p:txBody>
      </p:sp>
      <p:sp>
        <p:nvSpPr>
          <p:cNvPr id="16407" name="Text Box 23"/>
          <p:cNvSpPr txBox="1">
            <a:spLocks noChangeArrowheads="1"/>
          </p:cNvSpPr>
          <p:nvPr/>
        </p:nvSpPr>
        <p:spPr bwMode="auto">
          <a:xfrm>
            <a:off x="1763713" y="4797425"/>
            <a:ext cx="349250" cy="366713"/>
          </a:xfrm>
          <a:prstGeom prst="rect">
            <a:avLst/>
          </a:prstGeom>
          <a:noFill/>
          <a:ln w="9525">
            <a:noFill/>
            <a:miter lim="800000"/>
            <a:headEnd/>
            <a:tailEnd/>
          </a:ln>
          <a:effectLst/>
        </p:spPr>
        <p:txBody>
          <a:bodyPr wrap="none">
            <a:spAutoFit/>
          </a:bodyPr>
          <a:lstStyle/>
          <a:p>
            <a:r>
              <a:rPr lang="en-US" b="1">
                <a:latin typeface="Arial" charset="0"/>
              </a:rPr>
              <a:t>A</a:t>
            </a:r>
          </a:p>
        </p:txBody>
      </p:sp>
      <p:sp>
        <p:nvSpPr>
          <p:cNvPr id="16408" name="Text Box 24"/>
          <p:cNvSpPr txBox="1">
            <a:spLocks noChangeArrowheads="1"/>
          </p:cNvSpPr>
          <p:nvPr/>
        </p:nvSpPr>
        <p:spPr bwMode="auto">
          <a:xfrm>
            <a:off x="3995738" y="4797425"/>
            <a:ext cx="1098550" cy="366713"/>
          </a:xfrm>
          <a:prstGeom prst="rect">
            <a:avLst/>
          </a:prstGeom>
          <a:noFill/>
          <a:ln w="9525">
            <a:noFill/>
            <a:miter lim="800000"/>
            <a:headEnd/>
            <a:tailEnd/>
          </a:ln>
          <a:effectLst/>
        </p:spPr>
        <p:txBody>
          <a:bodyPr wrap="none">
            <a:spAutoFit/>
          </a:bodyPr>
          <a:lstStyle/>
          <a:p>
            <a:r>
              <a:rPr lang="en-US" b="1">
                <a:latin typeface="Arial" charset="0"/>
              </a:rPr>
              <a:t>Attacker</a:t>
            </a:r>
          </a:p>
        </p:txBody>
      </p:sp>
      <p:sp>
        <p:nvSpPr>
          <p:cNvPr id="16409" name="Text Box 25"/>
          <p:cNvSpPr txBox="1">
            <a:spLocks noChangeArrowheads="1"/>
          </p:cNvSpPr>
          <p:nvPr/>
        </p:nvSpPr>
        <p:spPr bwMode="auto">
          <a:xfrm>
            <a:off x="7043738" y="4797425"/>
            <a:ext cx="349250" cy="366713"/>
          </a:xfrm>
          <a:prstGeom prst="rect">
            <a:avLst/>
          </a:prstGeom>
          <a:noFill/>
          <a:ln w="9525">
            <a:noFill/>
            <a:miter lim="800000"/>
            <a:headEnd/>
            <a:tailEnd/>
          </a:ln>
          <a:effectLst/>
        </p:spPr>
        <p:txBody>
          <a:bodyPr wrap="none">
            <a:spAutoFit/>
          </a:bodyPr>
          <a:lstStyle/>
          <a:p>
            <a:r>
              <a:rPr lang="en-US" b="1">
                <a:latin typeface="Arial" charset="0"/>
              </a:rPr>
              <a:t>B</a:t>
            </a:r>
          </a:p>
        </p:txBody>
      </p:sp>
      <p:sp>
        <p:nvSpPr>
          <p:cNvPr id="16410" name="Text Box 26"/>
          <p:cNvSpPr txBox="1">
            <a:spLocks noChangeArrowheads="1"/>
          </p:cNvSpPr>
          <p:nvPr/>
        </p:nvSpPr>
        <p:spPr bwMode="auto">
          <a:xfrm>
            <a:off x="6845300" y="1838325"/>
            <a:ext cx="1758950" cy="366713"/>
          </a:xfrm>
          <a:prstGeom prst="rect">
            <a:avLst/>
          </a:prstGeom>
          <a:noFill/>
          <a:ln w="9525">
            <a:noFill/>
            <a:miter lim="800000"/>
            <a:headEnd/>
            <a:tailEnd/>
          </a:ln>
          <a:effectLst/>
        </p:spPr>
        <p:txBody>
          <a:bodyPr wrap="none">
            <a:spAutoFit/>
          </a:bodyPr>
          <a:lstStyle/>
          <a:p>
            <a:r>
              <a:rPr lang="en-US" b="1">
                <a:latin typeface="Arial" charset="0"/>
              </a:rPr>
              <a:t>Layer 2 switch</a:t>
            </a:r>
          </a:p>
        </p:txBody>
      </p:sp>
      <p:grpSp>
        <p:nvGrpSpPr>
          <p:cNvPr id="2" name="Group 27"/>
          <p:cNvGrpSpPr>
            <a:grpSpLocks/>
          </p:cNvGrpSpPr>
          <p:nvPr/>
        </p:nvGrpSpPr>
        <p:grpSpPr bwMode="auto">
          <a:xfrm>
            <a:off x="1908175" y="5516563"/>
            <a:ext cx="5400675" cy="504825"/>
            <a:chOff x="1202" y="3475"/>
            <a:chExt cx="3402" cy="318"/>
          </a:xfrm>
        </p:grpSpPr>
        <p:sp>
          <p:nvSpPr>
            <p:cNvPr id="16412" name="Line 28"/>
            <p:cNvSpPr>
              <a:spLocks noChangeShapeType="1"/>
            </p:cNvSpPr>
            <p:nvPr/>
          </p:nvSpPr>
          <p:spPr bwMode="auto">
            <a:xfrm>
              <a:off x="1202" y="3793"/>
              <a:ext cx="3402" cy="0"/>
            </a:xfrm>
            <a:prstGeom prst="line">
              <a:avLst/>
            </a:prstGeom>
            <a:noFill/>
            <a:ln w="12700">
              <a:solidFill>
                <a:schemeClr val="tx1"/>
              </a:solidFill>
              <a:prstDash val="dash"/>
              <a:round/>
              <a:headEnd/>
              <a:tailEnd type="triangle" w="med" len="med"/>
            </a:ln>
            <a:effectLst/>
          </p:spPr>
          <p:txBody>
            <a:bodyPr/>
            <a:lstStyle/>
            <a:p>
              <a:endParaRPr lang="en-US"/>
            </a:p>
          </p:txBody>
        </p:sp>
        <p:sp>
          <p:nvSpPr>
            <p:cNvPr id="16413" name="Line 29"/>
            <p:cNvSpPr>
              <a:spLocks noChangeShapeType="1"/>
            </p:cNvSpPr>
            <p:nvPr/>
          </p:nvSpPr>
          <p:spPr bwMode="auto">
            <a:xfrm>
              <a:off x="1202" y="3475"/>
              <a:ext cx="0" cy="318"/>
            </a:xfrm>
            <a:prstGeom prst="line">
              <a:avLst/>
            </a:prstGeom>
            <a:noFill/>
            <a:ln w="12700">
              <a:solidFill>
                <a:schemeClr val="tx1"/>
              </a:solidFill>
              <a:prstDash val="dash"/>
              <a:round/>
              <a:headEnd/>
              <a:tailEnd type="triangle" w="med" len="med"/>
            </a:ln>
            <a:effectLst/>
          </p:spPr>
          <p:txBody>
            <a:bodyPr/>
            <a:lstStyle/>
            <a:p>
              <a:endParaRPr lang="en-US"/>
            </a:p>
          </p:txBody>
        </p:sp>
        <p:sp>
          <p:nvSpPr>
            <p:cNvPr id="16414" name="Line 30"/>
            <p:cNvSpPr>
              <a:spLocks noChangeShapeType="1"/>
            </p:cNvSpPr>
            <p:nvPr/>
          </p:nvSpPr>
          <p:spPr bwMode="auto">
            <a:xfrm flipV="1">
              <a:off x="4604" y="3475"/>
              <a:ext cx="0" cy="318"/>
            </a:xfrm>
            <a:prstGeom prst="line">
              <a:avLst/>
            </a:prstGeom>
            <a:noFill/>
            <a:ln w="12700">
              <a:solidFill>
                <a:schemeClr val="tx1"/>
              </a:solidFill>
              <a:prstDash val="dash"/>
              <a:round/>
              <a:headEnd/>
              <a:tailEnd type="triangle" w="med" len="med"/>
            </a:ln>
            <a:effectLst/>
          </p:spPr>
          <p:txBody>
            <a:bodyPr/>
            <a:lstStyle/>
            <a:p>
              <a:endParaRPr lang="en-US"/>
            </a:p>
          </p:txBody>
        </p:sp>
      </p:grpSp>
      <p:sp>
        <p:nvSpPr>
          <p:cNvPr id="16415" name="Line 31"/>
          <p:cNvSpPr>
            <a:spLocks noChangeShapeType="1"/>
          </p:cNvSpPr>
          <p:nvPr/>
        </p:nvSpPr>
        <p:spPr bwMode="auto">
          <a:xfrm flipV="1">
            <a:off x="4716463" y="2133600"/>
            <a:ext cx="1295400" cy="2447925"/>
          </a:xfrm>
          <a:prstGeom prst="line">
            <a:avLst/>
          </a:prstGeom>
          <a:noFill/>
          <a:ln w="12700">
            <a:solidFill>
              <a:srgbClr val="FF0000"/>
            </a:solidFill>
            <a:round/>
            <a:headEnd/>
            <a:tailEnd type="triangle" w="med" len="med"/>
          </a:ln>
          <a:effectLst/>
        </p:spPr>
        <p:txBody>
          <a:bodyPr/>
          <a:lstStyle/>
          <a:p>
            <a:endParaRPr lang="en-US"/>
          </a:p>
        </p:txBody>
      </p:sp>
      <p:sp>
        <p:nvSpPr>
          <p:cNvPr id="16416" name="Line 32"/>
          <p:cNvSpPr>
            <a:spLocks noChangeShapeType="1"/>
          </p:cNvSpPr>
          <p:nvPr/>
        </p:nvSpPr>
        <p:spPr bwMode="auto">
          <a:xfrm flipV="1">
            <a:off x="4787900" y="2133600"/>
            <a:ext cx="1296988" cy="2447925"/>
          </a:xfrm>
          <a:prstGeom prst="line">
            <a:avLst/>
          </a:prstGeom>
          <a:noFill/>
          <a:ln w="12700">
            <a:solidFill>
              <a:srgbClr val="FF0000"/>
            </a:solidFill>
            <a:round/>
            <a:headEnd/>
            <a:tailEnd type="triangle" w="med" len="med"/>
          </a:ln>
          <a:effectLst/>
        </p:spPr>
        <p:txBody>
          <a:bodyPr/>
          <a:lstStyle/>
          <a:p>
            <a:endParaRPr lang="en-US"/>
          </a:p>
        </p:txBody>
      </p:sp>
      <p:sp>
        <p:nvSpPr>
          <p:cNvPr id="16417" name="Line 33"/>
          <p:cNvSpPr>
            <a:spLocks noChangeShapeType="1"/>
          </p:cNvSpPr>
          <p:nvPr/>
        </p:nvSpPr>
        <p:spPr bwMode="auto">
          <a:xfrm flipV="1">
            <a:off x="4859338" y="2133600"/>
            <a:ext cx="1296987" cy="2447925"/>
          </a:xfrm>
          <a:prstGeom prst="line">
            <a:avLst/>
          </a:prstGeom>
          <a:noFill/>
          <a:ln w="12700">
            <a:solidFill>
              <a:srgbClr val="FF0000"/>
            </a:solidFill>
            <a:round/>
            <a:headEnd/>
            <a:tailEnd type="triangle" w="med" len="med"/>
          </a:ln>
          <a:effectLst/>
        </p:spPr>
        <p:txBody>
          <a:bodyPr/>
          <a:lstStyle/>
          <a:p>
            <a:endParaRPr lang="en-US"/>
          </a:p>
        </p:txBody>
      </p:sp>
      <p:sp>
        <p:nvSpPr>
          <p:cNvPr id="16418" name="Text Box 34"/>
          <p:cNvSpPr txBox="1">
            <a:spLocks noChangeArrowheads="1"/>
          </p:cNvSpPr>
          <p:nvPr/>
        </p:nvSpPr>
        <p:spPr bwMode="auto">
          <a:xfrm>
            <a:off x="5219700" y="3709988"/>
            <a:ext cx="2635250" cy="366712"/>
          </a:xfrm>
          <a:prstGeom prst="rect">
            <a:avLst/>
          </a:prstGeom>
          <a:noFill/>
          <a:ln w="9525">
            <a:noFill/>
            <a:miter lim="800000"/>
            <a:headEnd/>
            <a:tailEnd/>
          </a:ln>
          <a:effectLst/>
        </p:spPr>
        <p:txBody>
          <a:bodyPr wrap="none">
            <a:spAutoFit/>
          </a:bodyPr>
          <a:lstStyle/>
          <a:p>
            <a:r>
              <a:rPr lang="en-US">
                <a:solidFill>
                  <a:srgbClr val="FF0000"/>
                </a:solidFill>
                <a:latin typeface="Arial" charset="0"/>
              </a:rPr>
              <a:t>Gratuitous ARP (forged)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 Spoofing</a:t>
            </a:r>
            <a:endParaRPr lang="en-US" dirty="0"/>
          </a:p>
        </p:txBody>
      </p:sp>
      <p:sp>
        <p:nvSpPr>
          <p:cNvPr id="3" name="Content Placeholder 2"/>
          <p:cNvSpPr>
            <a:spLocks noGrp="1"/>
          </p:cNvSpPr>
          <p:nvPr>
            <p:ph idx="1"/>
          </p:nvPr>
        </p:nvSpPr>
        <p:spPr/>
        <p:txBody>
          <a:bodyPr/>
          <a:lstStyle/>
          <a:p>
            <a:r>
              <a:rPr lang="en-US" dirty="0" smtClean="0"/>
              <a:t>Also called ARP poisoning</a:t>
            </a:r>
          </a:p>
          <a:p>
            <a:r>
              <a:rPr lang="en-US" dirty="0" smtClean="0"/>
              <a:t>Goal is to poison victim’s ARP cache to map an IP address to a wrong MAC address</a:t>
            </a:r>
          </a:p>
          <a:p>
            <a:pPr lvl="1"/>
            <a:r>
              <a:rPr lang="en-US" dirty="0" err="1" smtClean="0"/>
              <a:t>arp</a:t>
            </a:r>
            <a:r>
              <a:rPr lang="en-US" dirty="0" smtClean="0"/>
              <a:t> –a</a:t>
            </a:r>
          </a:p>
          <a:p>
            <a:pPr lvl="1"/>
            <a:r>
              <a:rPr lang="en-US" dirty="0" smtClean="0"/>
              <a:t>Attacker can become man-in-the-middle</a:t>
            </a:r>
          </a:p>
          <a:p>
            <a:r>
              <a:rPr lang="en-US" dirty="0" smtClean="0"/>
              <a:t>Method: Send fake ARP messages</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r>
              <a:rPr lang="en-US"/>
              <a:t>ARP – Address Resolution Protocol</a:t>
            </a:r>
          </a:p>
        </p:txBody>
      </p:sp>
      <p:sp>
        <p:nvSpPr>
          <p:cNvPr id="37891" name="Rectangle 3"/>
          <p:cNvSpPr>
            <a:spLocks noGrp="1" noChangeArrowheads="1"/>
          </p:cNvSpPr>
          <p:nvPr>
            <p:ph type="body" idx="1"/>
          </p:nvPr>
        </p:nvSpPr>
        <p:spPr>
          <a:xfrm>
            <a:off x="457200" y="1371600"/>
            <a:ext cx="8229600" cy="525463"/>
          </a:xfrm>
        </p:spPr>
        <p:txBody>
          <a:bodyPr/>
          <a:lstStyle/>
          <a:p>
            <a:r>
              <a:rPr lang="en-US" sz="2400"/>
              <a:t>mapping from IP addresses to MAC addresses</a:t>
            </a:r>
          </a:p>
        </p:txBody>
      </p:sp>
      <p:grpSp>
        <p:nvGrpSpPr>
          <p:cNvPr id="2" name="Group 4"/>
          <p:cNvGrpSpPr>
            <a:grpSpLocks/>
          </p:cNvGrpSpPr>
          <p:nvPr/>
        </p:nvGrpSpPr>
        <p:grpSpPr bwMode="auto">
          <a:xfrm>
            <a:off x="914400" y="2057400"/>
            <a:ext cx="7737475" cy="1717675"/>
            <a:chOff x="576" y="1104"/>
            <a:chExt cx="4874" cy="1082"/>
          </a:xfrm>
        </p:grpSpPr>
        <p:sp>
          <p:nvSpPr>
            <p:cNvPr id="37893" name="Text Box 5"/>
            <p:cNvSpPr txBox="1">
              <a:spLocks noChangeArrowheads="1"/>
            </p:cNvSpPr>
            <p:nvPr/>
          </p:nvSpPr>
          <p:spPr bwMode="auto">
            <a:xfrm>
              <a:off x="576" y="1104"/>
              <a:ext cx="652" cy="231"/>
            </a:xfrm>
            <a:prstGeom prst="rect">
              <a:avLst/>
            </a:prstGeom>
            <a:noFill/>
            <a:ln w="9525" algn="ctr">
              <a:noFill/>
              <a:miter lim="800000"/>
              <a:headEnd/>
              <a:tailEnd/>
            </a:ln>
            <a:effectLst/>
          </p:spPr>
          <p:txBody>
            <a:bodyPr wrap="none">
              <a:spAutoFit/>
            </a:bodyPr>
            <a:lstStyle/>
            <a:p>
              <a:pPr eaLnBrk="1" hangingPunct="1"/>
              <a:r>
                <a:rPr lang="en-US" u="sng">
                  <a:latin typeface="Arial" charset="0"/>
                </a:rPr>
                <a:t>Request</a:t>
              </a:r>
            </a:p>
          </p:txBody>
        </p:sp>
        <p:sp>
          <p:nvSpPr>
            <p:cNvPr id="37894" name="Line 6"/>
            <p:cNvSpPr>
              <a:spLocks noChangeShapeType="1"/>
            </p:cNvSpPr>
            <p:nvPr/>
          </p:nvSpPr>
          <p:spPr bwMode="auto">
            <a:xfrm>
              <a:off x="816" y="2112"/>
              <a:ext cx="4080" cy="0"/>
            </a:xfrm>
            <a:prstGeom prst="line">
              <a:avLst/>
            </a:prstGeom>
            <a:noFill/>
            <a:ln w="19050">
              <a:solidFill>
                <a:schemeClr val="tx1"/>
              </a:solidFill>
              <a:round/>
              <a:headEnd/>
              <a:tailEnd/>
            </a:ln>
            <a:effectLst/>
          </p:spPr>
          <p:txBody>
            <a:bodyPr/>
            <a:lstStyle/>
            <a:p>
              <a:endParaRPr lang="en-US"/>
            </a:p>
          </p:txBody>
        </p:sp>
        <p:sp>
          <p:nvSpPr>
            <p:cNvPr id="37895" name="Rectangle 7"/>
            <p:cNvSpPr>
              <a:spLocks noChangeArrowheads="1"/>
            </p:cNvSpPr>
            <p:nvPr/>
          </p:nvSpPr>
          <p:spPr bwMode="auto">
            <a:xfrm>
              <a:off x="960" y="1488"/>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896" name="Rectangle 8"/>
            <p:cNvSpPr>
              <a:spLocks noChangeArrowheads="1"/>
            </p:cNvSpPr>
            <p:nvPr/>
          </p:nvSpPr>
          <p:spPr bwMode="auto">
            <a:xfrm>
              <a:off x="1800" y="1488"/>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897" name="Rectangle 9"/>
            <p:cNvSpPr>
              <a:spLocks noChangeArrowheads="1"/>
            </p:cNvSpPr>
            <p:nvPr/>
          </p:nvSpPr>
          <p:spPr bwMode="auto">
            <a:xfrm>
              <a:off x="2640" y="1488"/>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898" name="Rectangle 10"/>
            <p:cNvSpPr>
              <a:spLocks noChangeArrowheads="1"/>
            </p:cNvSpPr>
            <p:nvPr/>
          </p:nvSpPr>
          <p:spPr bwMode="auto">
            <a:xfrm>
              <a:off x="3480" y="1488"/>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899" name="Rectangle 11"/>
            <p:cNvSpPr>
              <a:spLocks noChangeArrowheads="1"/>
            </p:cNvSpPr>
            <p:nvPr/>
          </p:nvSpPr>
          <p:spPr bwMode="auto">
            <a:xfrm>
              <a:off x="4320" y="1488"/>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00" name="Line 12"/>
            <p:cNvSpPr>
              <a:spLocks noChangeShapeType="1"/>
            </p:cNvSpPr>
            <p:nvPr/>
          </p:nvSpPr>
          <p:spPr bwMode="auto">
            <a:xfrm>
              <a:off x="1104" y="1776"/>
              <a:ext cx="0" cy="336"/>
            </a:xfrm>
            <a:prstGeom prst="line">
              <a:avLst/>
            </a:prstGeom>
            <a:noFill/>
            <a:ln w="9525">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1953" y="1776"/>
              <a:ext cx="0" cy="336"/>
            </a:xfrm>
            <a:prstGeom prst="line">
              <a:avLst/>
            </a:prstGeom>
            <a:noFill/>
            <a:ln w="9525">
              <a:solidFill>
                <a:schemeClr val="tx1"/>
              </a:solidFill>
              <a:round/>
              <a:headEnd/>
              <a:tailEnd/>
            </a:ln>
            <a:effectLst/>
          </p:spPr>
          <p:txBody>
            <a:bodyPr/>
            <a:lstStyle/>
            <a:p>
              <a:endParaRPr lang="en-US"/>
            </a:p>
          </p:txBody>
        </p:sp>
        <p:sp>
          <p:nvSpPr>
            <p:cNvPr id="37902" name="Line 14"/>
            <p:cNvSpPr>
              <a:spLocks noChangeShapeType="1"/>
            </p:cNvSpPr>
            <p:nvPr/>
          </p:nvSpPr>
          <p:spPr bwMode="auto">
            <a:xfrm>
              <a:off x="2792" y="1778"/>
              <a:ext cx="0" cy="336"/>
            </a:xfrm>
            <a:prstGeom prst="line">
              <a:avLst/>
            </a:prstGeom>
            <a:noFill/>
            <a:ln w="9525">
              <a:solidFill>
                <a:schemeClr val="tx1"/>
              </a:solidFill>
              <a:round/>
              <a:headEnd/>
              <a:tailEnd/>
            </a:ln>
            <a:effectLst/>
          </p:spPr>
          <p:txBody>
            <a:bodyPr/>
            <a:lstStyle/>
            <a:p>
              <a:endParaRPr lang="en-US"/>
            </a:p>
          </p:txBody>
        </p:sp>
        <p:sp>
          <p:nvSpPr>
            <p:cNvPr id="37903" name="Line 15"/>
            <p:cNvSpPr>
              <a:spLocks noChangeShapeType="1"/>
            </p:cNvSpPr>
            <p:nvPr/>
          </p:nvSpPr>
          <p:spPr bwMode="auto">
            <a:xfrm>
              <a:off x="3630" y="1778"/>
              <a:ext cx="0" cy="336"/>
            </a:xfrm>
            <a:prstGeom prst="line">
              <a:avLst/>
            </a:prstGeom>
            <a:noFill/>
            <a:ln w="9525">
              <a:solidFill>
                <a:schemeClr val="tx1"/>
              </a:solidFill>
              <a:round/>
              <a:headEnd/>
              <a:tailEnd/>
            </a:ln>
            <a:effectLst/>
          </p:spPr>
          <p:txBody>
            <a:bodyPr/>
            <a:lstStyle/>
            <a:p>
              <a:endParaRPr lang="en-US"/>
            </a:p>
          </p:txBody>
        </p:sp>
        <p:sp>
          <p:nvSpPr>
            <p:cNvPr id="37904" name="Line 16"/>
            <p:cNvSpPr>
              <a:spLocks noChangeShapeType="1"/>
            </p:cNvSpPr>
            <p:nvPr/>
          </p:nvSpPr>
          <p:spPr bwMode="auto">
            <a:xfrm>
              <a:off x="4473" y="1778"/>
              <a:ext cx="0" cy="336"/>
            </a:xfrm>
            <a:prstGeom prst="line">
              <a:avLst/>
            </a:prstGeom>
            <a:noFill/>
            <a:ln w="9525">
              <a:solidFill>
                <a:schemeClr val="tx1"/>
              </a:solidFill>
              <a:round/>
              <a:headEnd/>
              <a:tailEnd/>
            </a:ln>
            <a:effectLst/>
          </p:spPr>
          <p:txBody>
            <a:bodyPr/>
            <a:lstStyle/>
            <a:p>
              <a:endParaRPr lang="en-US"/>
            </a:p>
          </p:txBody>
        </p:sp>
        <p:sp>
          <p:nvSpPr>
            <p:cNvPr id="37905" name="Text Box 17"/>
            <p:cNvSpPr txBox="1">
              <a:spLocks noChangeArrowheads="1"/>
            </p:cNvSpPr>
            <p:nvPr/>
          </p:nvSpPr>
          <p:spPr bwMode="auto">
            <a:xfrm>
              <a:off x="4856" y="2013"/>
              <a:ext cx="594"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140.252.13</a:t>
              </a:r>
            </a:p>
          </p:txBody>
        </p:sp>
        <p:sp>
          <p:nvSpPr>
            <p:cNvPr id="37906" name="Text Box 18"/>
            <p:cNvSpPr txBox="1">
              <a:spLocks noChangeArrowheads="1"/>
            </p:cNvSpPr>
            <p:nvPr/>
          </p:nvSpPr>
          <p:spPr bwMode="auto">
            <a:xfrm>
              <a:off x="999" y="1339"/>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.1</a:t>
              </a:r>
            </a:p>
          </p:txBody>
        </p:sp>
        <p:sp>
          <p:nvSpPr>
            <p:cNvPr id="37907" name="Text Box 19"/>
            <p:cNvSpPr txBox="1">
              <a:spLocks noChangeArrowheads="1"/>
            </p:cNvSpPr>
            <p:nvPr/>
          </p:nvSpPr>
          <p:spPr bwMode="auto">
            <a:xfrm>
              <a:off x="1854" y="1339"/>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.2</a:t>
              </a:r>
            </a:p>
          </p:txBody>
        </p:sp>
        <p:sp>
          <p:nvSpPr>
            <p:cNvPr id="37908" name="Text Box 20"/>
            <p:cNvSpPr txBox="1">
              <a:spLocks noChangeArrowheads="1"/>
            </p:cNvSpPr>
            <p:nvPr/>
          </p:nvSpPr>
          <p:spPr bwMode="auto">
            <a:xfrm>
              <a:off x="2687" y="1339"/>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.3</a:t>
              </a:r>
            </a:p>
          </p:txBody>
        </p:sp>
        <p:sp>
          <p:nvSpPr>
            <p:cNvPr id="37909" name="Text Box 21"/>
            <p:cNvSpPr txBox="1">
              <a:spLocks noChangeArrowheads="1"/>
            </p:cNvSpPr>
            <p:nvPr/>
          </p:nvSpPr>
          <p:spPr bwMode="auto">
            <a:xfrm>
              <a:off x="3535" y="1339"/>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.4</a:t>
              </a:r>
            </a:p>
          </p:txBody>
        </p:sp>
        <p:sp>
          <p:nvSpPr>
            <p:cNvPr id="37910" name="Text Box 22"/>
            <p:cNvSpPr txBox="1">
              <a:spLocks noChangeArrowheads="1"/>
            </p:cNvSpPr>
            <p:nvPr/>
          </p:nvSpPr>
          <p:spPr bwMode="auto">
            <a:xfrm>
              <a:off x="4357" y="1339"/>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.5</a:t>
              </a:r>
            </a:p>
          </p:txBody>
        </p:sp>
        <p:sp>
          <p:nvSpPr>
            <p:cNvPr id="37911" name="Text Box 23"/>
            <p:cNvSpPr txBox="1">
              <a:spLocks noChangeArrowheads="1"/>
            </p:cNvSpPr>
            <p:nvPr/>
          </p:nvSpPr>
          <p:spPr bwMode="auto">
            <a:xfrm>
              <a:off x="1507" y="1220"/>
              <a:ext cx="893"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08:00:20:03:F6:42</a:t>
              </a:r>
            </a:p>
          </p:txBody>
        </p:sp>
        <p:sp>
          <p:nvSpPr>
            <p:cNvPr id="37912" name="Text Box 24"/>
            <p:cNvSpPr txBox="1">
              <a:spLocks noChangeArrowheads="1"/>
            </p:cNvSpPr>
            <p:nvPr/>
          </p:nvSpPr>
          <p:spPr bwMode="auto">
            <a:xfrm>
              <a:off x="3982" y="1221"/>
              <a:ext cx="930"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00:00:C0:C2:9B:26</a:t>
              </a:r>
            </a:p>
          </p:txBody>
        </p:sp>
      </p:grpSp>
      <p:grpSp>
        <p:nvGrpSpPr>
          <p:cNvPr id="3" name="Group 25"/>
          <p:cNvGrpSpPr>
            <a:grpSpLocks/>
          </p:cNvGrpSpPr>
          <p:nvPr/>
        </p:nvGrpSpPr>
        <p:grpSpPr bwMode="auto">
          <a:xfrm>
            <a:off x="990600" y="4038600"/>
            <a:ext cx="7662863" cy="1838325"/>
            <a:chOff x="624" y="2544"/>
            <a:chExt cx="4827" cy="1158"/>
          </a:xfrm>
        </p:grpSpPr>
        <p:sp>
          <p:nvSpPr>
            <p:cNvPr id="37914" name="Text Box 26"/>
            <p:cNvSpPr txBox="1">
              <a:spLocks noChangeArrowheads="1"/>
            </p:cNvSpPr>
            <p:nvPr/>
          </p:nvSpPr>
          <p:spPr bwMode="auto">
            <a:xfrm>
              <a:off x="624" y="2544"/>
              <a:ext cx="484" cy="231"/>
            </a:xfrm>
            <a:prstGeom prst="rect">
              <a:avLst/>
            </a:prstGeom>
            <a:noFill/>
            <a:ln w="9525" algn="ctr">
              <a:noFill/>
              <a:miter lim="800000"/>
              <a:headEnd/>
              <a:tailEnd/>
            </a:ln>
            <a:effectLst/>
          </p:spPr>
          <p:txBody>
            <a:bodyPr wrap="none">
              <a:spAutoFit/>
            </a:bodyPr>
            <a:lstStyle/>
            <a:p>
              <a:pPr eaLnBrk="1" hangingPunct="1"/>
              <a:r>
                <a:rPr lang="en-US" u="sng">
                  <a:latin typeface="Arial" charset="0"/>
                </a:rPr>
                <a:t>Reply</a:t>
              </a:r>
            </a:p>
          </p:txBody>
        </p:sp>
        <p:sp>
          <p:nvSpPr>
            <p:cNvPr id="37915" name="Line 27"/>
            <p:cNvSpPr>
              <a:spLocks noChangeShapeType="1"/>
            </p:cNvSpPr>
            <p:nvPr/>
          </p:nvSpPr>
          <p:spPr bwMode="auto">
            <a:xfrm>
              <a:off x="817" y="3628"/>
              <a:ext cx="4080" cy="0"/>
            </a:xfrm>
            <a:prstGeom prst="line">
              <a:avLst/>
            </a:prstGeom>
            <a:noFill/>
            <a:ln w="19050">
              <a:solidFill>
                <a:schemeClr val="tx1"/>
              </a:solidFill>
              <a:round/>
              <a:headEnd/>
              <a:tailEnd/>
            </a:ln>
            <a:effectLst/>
          </p:spPr>
          <p:txBody>
            <a:bodyPr/>
            <a:lstStyle/>
            <a:p>
              <a:endParaRPr lang="en-US"/>
            </a:p>
          </p:txBody>
        </p:sp>
        <p:sp>
          <p:nvSpPr>
            <p:cNvPr id="37916" name="Rectangle 28"/>
            <p:cNvSpPr>
              <a:spLocks noChangeArrowheads="1"/>
            </p:cNvSpPr>
            <p:nvPr/>
          </p:nvSpPr>
          <p:spPr bwMode="auto">
            <a:xfrm>
              <a:off x="961" y="3004"/>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17" name="Rectangle 29"/>
            <p:cNvSpPr>
              <a:spLocks noChangeArrowheads="1"/>
            </p:cNvSpPr>
            <p:nvPr/>
          </p:nvSpPr>
          <p:spPr bwMode="auto">
            <a:xfrm>
              <a:off x="1801" y="3004"/>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18" name="Rectangle 30"/>
            <p:cNvSpPr>
              <a:spLocks noChangeArrowheads="1"/>
            </p:cNvSpPr>
            <p:nvPr/>
          </p:nvSpPr>
          <p:spPr bwMode="auto">
            <a:xfrm>
              <a:off x="2641" y="3004"/>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19" name="Rectangle 31"/>
            <p:cNvSpPr>
              <a:spLocks noChangeArrowheads="1"/>
            </p:cNvSpPr>
            <p:nvPr/>
          </p:nvSpPr>
          <p:spPr bwMode="auto">
            <a:xfrm>
              <a:off x="3481" y="3004"/>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20" name="Rectangle 32"/>
            <p:cNvSpPr>
              <a:spLocks noChangeArrowheads="1"/>
            </p:cNvSpPr>
            <p:nvPr/>
          </p:nvSpPr>
          <p:spPr bwMode="auto">
            <a:xfrm>
              <a:off x="4321" y="3004"/>
              <a:ext cx="288" cy="288"/>
            </a:xfrm>
            <a:prstGeom prst="rect">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37921" name="Line 33"/>
            <p:cNvSpPr>
              <a:spLocks noChangeShapeType="1"/>
            </p:cNvSpPr>
            <p:nvPr/>
          </p:nvSpPr>
          <p:spPr bwMode="auto">
            <a:xfrm>
              <a:off x="1105" y="3292"/>
              <a:ext cx="0" cy="336"/>
            </a:xfrm>
            <a:prstGeom prst="line">
              <a:avLst/>
            </a:prstGeom>
            <a:noFill/>
            <a:ln w="9525">
              <a:solidFill>
                <a:schemeClr val="tx1"/>
              </a:solidFill>
              <a:round/>
              <a:headEnd/>
              <a:tailEnd/>
            </a:ln>
            <a:effectLst/>
          </p:spPr>
          <p:txBody>
            <a:bodyPr/>
            <a:lstStyle/>
            <a:p>
              <a:endParaRPr lang="en-US"/>
            </a:p>
          </p:txBody>
        </p:sp>
        <p:sp>
          <p:nvSpPr>
            <p:cNvPr id="37922" name="Line 34"/>
            <p:cNvSpPr>
              <a:spLocks noChangeShapeType="1"/>
            </p:cNvSpPr>
            <p:nvPr/>
          </p:nvSpPr>
          <p:spPr bwMode="auto">
            <a:xfrm>
              <a:off x="1954" y="3292"/>
              <a:ext cx="0" cy="336"/>
            </a:xfrm>
            <a:prstGeom prst="line">
              <a:avLst/>
            </a:prstGeom>
            <a:noFill/>
            <a:ln w="9525">
              <a:solidFill>
                <a:schemeClr val="tx1"/>
              </a:solidFill>
              <a:round/>
              <a:headEnd/>
              <a:tailEnd/>
            </a:ln>
            <a:effectLst/>
          </p:spPr>
          <p:txBody>
            <a:bodyPr/>
            <a:lstStyle/>
            <a:p>
              <a:endParaRPr lang="en-US"/>
            </a:p>
          </p:txBody>
        </p:sp>
        <p:sp>
          <p:nvSpPr>
            <p:cNvPr id="37923" name="Line 35"/>
            <p:cNvSpPr>
              <a:spLocks noChangeShapeType="1"/>
            </p:cNvSpPr>
            <p:nvPr/>
          </p:nvSpPr>
          <p:spPr bwMode="auto">
            <a:xfrm>
              <a:off x="2793" y="3294"/>
              <a:ext cx="0" cy="336"/>
            </a:xfrm>
            <a:prstGeom prst="line">
              <a:avLst/>
            </a:prstGeom>
            <a:noFill/>
            <a:ln w="9525">
              <a:solidFill>
                <a:schemeClr val="tx1"/>
              </a:solidFill>
              <a:round/>
              <a:headEnd/>
              <a:tailEnd/>
            </a:ln>
            <a:effectLst/>
          </p:spPr>
          <p:txBody>
            <a:bodyPr/>
            <a:lstStyle/>
            <a:p>
              <a:endParaRPr lang="en-US"/>
            </a:p>
          </p:txBody>
        </p:sp>
        <p:sp>
          <p:nvSpPr>
            <p:cNvPr id="37924" name="Line 36"/>
            <p:cNvSpPr>
              <a:spLocks noChangeShapeType="1"/>
            </p:cNvSpPr>
            <p:nvPr/>
          </p:nvSpPr>
          <p:spPr bwMode="auto">
            <a:xfrm>
              <a:off x="3631" y="3294"/>
              <a:ext cx="0" cy="336"/>
            </a:xfrm>
            <a:prstGeom prst="line">
              <a:avLst/>
            </a:prstGeom>
            <a:noFill/>
            <a:ln w="9525">
              <a:solidFill>
                <a:schemeClr val="tx1"/>
              </a:solidFill>
              <a:round/>
              <a:headEnd/>
              <a:tailEnd/>
            </a:ln>
            <a:effectLst/>
          </p:spPr>
          <p:txBody>
            <a:bodyPr/>
            <a:lstStyle/>
            <a:p>
              <a:endParaRPr lang="en-US"/>
            </a:p>
          </p:txBody>
        </p:sp>
        <p:sp>
          <p:nvSpPr>
            <p:cNvPr id="37925" name="Line 37"/>
            <p:cNvSpPr>
              <a:spLocks noChangeShapeType="1"/>
            </p:cNvSpPr>
            <p:nvPr/>
          </p:nvSpPr>
          <p:spPr bwMode="auto">
            <a:xfrm>
              <a:off x="4474" y="3294"/>
              <a:ext cx="0" cy="336"/>
            </a:xfrm>
            <a:prstGeom prst="line">
              <a:avLst/>
            </a:prstGeom>
            <a:noFill/>
            <a:ln w="9525">
              <a:solidFill>
                <a:schemeClr val="tx1"/>
              </a:solidFill>
              <a:round/>
              <a:headEnd/>
              <a:tailEnd/>
            </a:ln>
            <a:effectLst/>
          </p:spPr>
          <p:txBody>
            <a:bodyPr/>
            <a:lstStyle/>
            <a:p>
              <a:endParaRPr lang="en-US"/>
            </a:p>
          </p:txBody>
        </p:sp>
        <p:sp>
          <p:nvSpPr>
            <p:cNvPr id="37926" name="Text Box 38"/>
            <p:cNvSpPr txBox="1">
              <a:spLocks noChangeArrowheads="1"/>
            </p:cNvSpPr>
            <p:nvPr/>
          </p:nvSpPr>
          <p:spPr bwMode="auto">
            <a:xfrm>
              <a:off x="4857" y="3529"/>
              <a:ext cx="594"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140.252.13</a:t>
              </a:r>
            </a:p>
          </p:txBody>
        </p:sp>
        <p:sp>
          <p:nvSpPr>
            <p:cNvPr id="37927" name="Text Box 39"/>
            <p:cNvSpPr txBox="1">
              <a:spLocks noChangeArrowheads="1"/>
            </p:cNvSpPr>
            <p:nvPr/>
          </p:nvSpPr>
          <p:spPr bwMode="auto">
            <a:xfrm>
              <a:off x="1000" y="2855"/>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.1</a:t>
              </a:r>
            </a:p>
          </p:txBody>
        </p:sp>
        <p:sp>
          <p:nvSpPr>
            <p:cNvPr id="37928" name="Text Box 40"/>
            <p:cNvSpPr txBox="1">
              <a:spLocks noChangeArrowheads="1"/>
            </p:cNvSpPr>
            <p:nvPr/>
          </p:nvSpPr>
          <p:spPr bwMode="auto">
            <a:xfrm>
              <a:off x="1855" y="2855"/>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.2</a:t>
              </a:r>
            </a:p>
          </p:txBody>
        </p:sp>
        <p:sp>
          <p:nvSpPr>
            <p:cNvPr id="37929" name="Text Box 41"/>
            <p:cNvSpPr txBox="1">
              <a:spLocks noChangeArrowheads="1"/>
            </p:cNvSpPr>
            <p:nvPr/>
          </p:nvSpPr>
          <p:spPr bwMode="auto">
            <a:xfrm>
              <a:off x="2688" y="2855"/>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.3</a:t>
              </a:r>
            </a:p>
          </p:txBody>
        </p:sp>
        <p:sp>
          <p:nvSpPr>
            <p:cNvPr id="37930" name="Text Box 42"/>
            <p:cNvSpPr txBox="1">
              <a:spLocks noChangeArrowheads="1"/>
            </p:cNvSpPr>
            <p:nvPr/>
          </p:nvSpPr>
          <p:spPr bwMode="auto">
            <a:xfrm>
              <a:off x="3536" y="2855"/>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.4</a:t>
              </a:r>
            </a:p>
          </p:txBody>
        </p:sp>
        <p:sp>
          <p:nvSpPr>
            <p:cNvPr id="37931" name="Text Box 43"/>
            <p:cNvSpPr txBox="1">
              <a:spLocks noChangeArrowheads="1"/>
            </p:cNvSpPr>
            <p:nvPr/>
          </p:nvSpPr>
          <p:spPr bwMode="auto">
            <a:xfrm>
              <a:off x="4358" y="2855"/>
              <a:ext cx="196"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.5</a:t>
              </a:r>
            </a:p>
          </p:txBody>
        </p:sp>
        <p:sp>
          <p:nvSpPr>
            <p:cNvPr id="37932" name="Text Box 44"/>
            <p:cNvSpPr txBox="1">
              <a:spLocks noChangeArrowheads="1"/>
            </p:cNvSpPr>
            <p:nvPr/>
          </p:nvSpPr>
          <p:spPr bwMode="auto">
            <a:xfrm>
              <a:off x="1511" y="2739"/>
              <a:ext cx="893"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08:00:20:03:F6:42</a:t>
              </a:r>
            </a:p>
          </p:txBody>
        </p:sp>
        <p:sp>
          <p:nvSpPr>
            <p:cNvPr id="37933" name="Text Box 45"/>
            <p:cNvSpPr txBox="1">
              <a:spLocks noChangeArrowheads="1"/>
            </p:cNvSpPr>
            <p:nvPr/>
          </p:nvSpPr>
          <p:spPr bwMode="auto">
            <a:xfrm>
              <a:off x="3986" y="2740"/>
              <a:ext cx="930"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00:00:C0:C2:9B:26</a:t>
              </a:r>
            </a:p>
          </p:txBody>
        </p:sp>
      </p:grpSp>
      <p:grpSp>
        <p:nvGrpSpPr>
          <p:cNvPr id="4" name="Group 46"/>
          <p:cNvGrpSpPr>
            <a:grpSpLocks/>
          </p:cNvGrpSpPr>
          <p:nvPr/>
        </p:nvGrpSpPr>
        <p:grpSpPr bwMode="auto">
          <a:xfrm>
            <a:off x="1720850" y="3148013"/>
            <a:ext cx="5340350" cy="560387"/>
            <a:chOff x="1084" y="1791"/>
            <a:chExt cx="3364" cy="353"/>
          </a:xfrm>
        </p:grpSpPr>
        <p:sp>
          <p:nvSpPr>
            <p:cNvPr id="37935" name="Line 47"/>
            <p:cNvSpPr>
              <a:spLocks noChangeShapeType="1"/>
            </p:cNvSpPr>
            <p:nvPr/>
          </p:nvSpPr>
          <p:spPr bwMode="auto">
            <a:xfrm>
              <a:off x="1922" y="1791"/>
              <a:ext cx="0" cy="351"/>
            </a:xfrm>
            <a:prstGeom prst="line">
              <a:avLst/>
            </a:prstGeom>
            <a:noFill/>
            <a:ln w="19050">
              <a:solidFill>
                <a:srgbClr val="FF0000"/>
              </a:solidFill>
              <a:round/>
              <a:headEnd/>
              <a:tailEnd/>
            </a:ln>
            <a:effectLst/>
          </p:spPr>
          <p:txBody>
            <a:bodyPr/>
            <a:lstStyle/>
            <a:p>
              <a:endParaRPr lang="en-US"/>
            </a:p>
          </p:txBody>
        </p:sp>
        <p:sp>
          <p:nvSpPr>
            <p:cNvPr id="37936" name="Line 48"/>
            <p:cNvSpPr>
              <a:spLocks noChangeShapeType="1"/>
            </p:cNvSpPr>
            <p:nvPr/>
          </p:nvSpPr>
          <p:spPr bwMode="auto">
            <a:xfrm>
              <a:off x="1089" y="2142"/>
              <a:ext cx="3357" cy="0"/>
            </a:xfrm>
            <a:prstGeom prst="line">
              <a:avLst/>
            </a:prstGeom>
            <a:noFill/>
            <a:ln w="19050">
              <a:solidFill>
                <a:srgbClr val="FF0000"/>
              </a:solidFill>
              <a:round/>
              <a:headEnd/>
              <a:tailEnd/>
            </a:ln>
            <a:effectLst/>
          </p:spPr>
          <p:txBody>
            <a:bodyPr/>
            <a:lstStyle/>
            <a:p>
              <a:endParaRPr lang="en-US"/>
            </a:p>
          </p:txBody>
        </p:sp>
        <p:sp>
          <p:nvSpPr>
            <p:cNvPr id="37937" name="Line 49"/>
            <p:cNvSpPr>
              <a:spLocks noChangeShapeType="1"/>
            </p:cNvSpPr>
            <p:nvPr/>
          </p:nvSpPr>
          <p:spPr bwMode="auto">
            <a:xfrm flipV="1">
              <a:off x="1084" y="1791"/>
              <a:ext cx="0" cy="351"/>
            </a:xfrm>
            <a:prstGeom prst="line">
              <a:avLst/>
            </a:prstGeom>
            <a:noFill/>
            <a:ln w="19050">
              <a:solidFill>
                <a:srgbClr val="FF0000"/>
              </a:solidFill>
              <a:round/>
              <a:headEnd/>
              <a:tailEnd type="triangle" w="med" len="med"/>
            </a:ln>
            <a:effectLst/>
          </p:spPr>
          <p:txBody>
            <a:bodyPr/>
            <a:lstStyle/>
            <a:p>
              <a:endParaRPr lang="en-US"/>
            </a:p>
          </p:txBody>
        </p:sp>
        <p:sp>
          <p:nvSpPr>
            <p:cNvPr id="37938" name="Line 50"/>
            <p:cNvSpPr>
              <a:spLocks noChangeShapeType="1"/>
            </p:cNvSpPr>
            <p:nvPr/>
          </p:nvSpPr>
          <p:spPr bwMode="auto">
            <a:xfrm flipV="1">
              <a:off x="2767" y="1793"/>
              <a:ext cx="0" cy="351"/>
            </a:xfrm>
            <a:prstGeom prst="line">
              <a:avLst/>
            </a:prstGeom>
            <a:noFill/>
            <a:ln w="19050">
              <a:solidFill>
                <a:srgbClr val="FF0000"/>
              </a:solidFill>
              <a:round/>
              <a:headEnd/>
              <a:tailEnd type="triangle" w="med" len="med"/>
            </a:ln>
            <a:effectLst/>
          </p:spPr>
          <p:txBody>
            <a:bodyPr/>
            <a:lstStyle/>
            <a:p>
              <a:endParaRPr lang="en-US"/>
            </a:p>
          </p:txBody>
        </p:sp>
        <p:sp>
          <p:nvSpPr>
            <p:cNvPr id="37939" name="Line 51"/>
            <p:cNvSpPr>
              <a:spLocks noChangeShapeType="1"/>
            </p:cNvSpPr>
            <p:nvPr/>
          </p:nvSpPr>
          <p:spPr bwMode="auto">
            <a:xfrm flipV="1">
              <a:off x="3605" y="1793"/>
              <a:ext cx="0" cy="351"/>
            </a:xfrm>
            <a:prstGeom prst="line">
              <a:avLst/>
            </a:prstGeom>
            <a:noFill/>
            <a:ln w="19050">
              <a:solidFill>
                <a:srgbClr val="FF0000"/>
              </a:solidFill>
              <a:round/>
              <a:headEnd/>
              <a:tailEnd type="triangle" w="med" len="med"/>
            </a:ln>
            <a:effectLst/>
          </p:spPr>
          <p:txBody>
            <a:bodyPr/>
            <a:lstStyle/>
            <a:p>
              <a:endParaRPr lang="en-US"/>
            </a:p>
          </p:txBody>
        </p:sp>
        <p:sp>
          <p:nvSpPr>
            <p:cNvPr id="37940" name="Line 52"/>
            <p:cNvSpPr>
              <a:spLocks noChangeShapeType="1"/>
            </p:cNvSpPr>
            <p:nvPr/>
          </p:nvSpPr>
          <p:spPr bwMode="auto">
            <a:xfrm flipV="1">
              <a:off x="4448" y="1792"/>
              <a:ext cx="0" cy="351"/>
            </a:xfrm>
            <a:prstGeom prst="line">
              <a:avLst/>
            </a:prstGeom>
            <a:noFill/>
            <a:ln w="19050">
              <a:solidFill>
                <a:srgbClr val="FF0000"/>
              </a:solidFill>
              <a:round/>
              <a:headEnd/>
              <a:tailEnd type="triangle" w="med" len="med"/>
            </a:ln>
            <a:effectLst/>
          </p:spPr>
          <p:txBody>
            <a:bodyPr/>
            <a:lstStyle/>
            <a:p>
              <a:endParaRPr lang="en-US"/>
            </a:p>
          </p:txBody>
        </p:sp>
      </p:grpSp>
      <p:grpSp>
        <p:nvGrpSpPr>
          <p:cNvPr id="5" name="Group 53"/>
          <p:cNvGrpSpPr>
            <a:grpSpLocks/>
          </p:cNvGrpSpPr>
          <p:nvPr/>
        </p:nvGrpSpPr>
        <p:grpSpPr bwMode="auto">
          <a:xfrm>
            <a:off x="2651125" y="3805238"/>
            <a:ext cx="3500438" cy="306387"/>
            <a:chOff x="1670" y="2205"/>
            <a:chExt cx="2205" cy="193"/>
          </a:xfrm>
        </p:grpSpPr>
        <p:sp>
          <p:nvSpPr>
            <p:cNvPr id="37942" name="Rectangle 54"/>
            <p:cNvSpPr>
              <a:spLocks noChangeArrowheads="1"/>
            </p:cNvSpPr>
            <p:nvPr/>
          </p:nvSpPr>
          <p:spPr bwMode="auto">
            <a:xfrm>
              <a:off x="1670" y="2205"/>
              <a:ext cx="2205" cy="193"/>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sp>
          <p:nvSpPr>
            <p:cNvPr id="37943" name="Text Box 55"/>
            <p:cNvSpPr txBox="1">
              <a:spLocks noChangeArrowheads="1"/>
            </p:cNvSpPr>
            <p:nvPr/>
          </p:nvSpPr>
          <p:spPr bwMode="auto">
            <a:xfrm>
              <a:off x="1691" y="2206"/>
              <a:ext cx="2172" cy="173"/>
            </a:xfrm>
            <a:prstGeom prst="rect">
              <a:avLst/>
            </a:prstGeom>
            <a:noFill/>
            <a:ln w="9525" algn="ctr">
              <a:noFill/>
              <a:miter lim="800000"/>
              <a:headEnd/>
              <a:tailEnd/>
            </a:ln>
            <a:effectLst/>
          </p:spPr>
          <p:txBody>
            <a:bodyPr wrap="none">
              <a:spAutoFit/>
            </a:bodyPr>
            <a:lstStyle/>
            <a:p>
              <a:pPr algn="ctr" eaLnBrk="1" hangingPunct="1"/>
              <a:r>
                <a:rPr lang="en-US" sz="1200">
                  <a:latin typeface="Arial" charset="0"/>
                </a:rPr>
                <a:t>arp req  |  target IP: 140.252.13.5  |  target eth: ?</a:t>
              </a:r>
            </a:p>
          </p:txBody>
        </p:sp>
      </p:grpSp>
      <p:grpSp>
        <p:nvGrpSpPr>
          <p:cNvPr id="6" name="Group 56"/>
          <p:cNvGrpSpPr>
            <a:grpSpLocks/>
          </p:cNvGrpSpPr>
          <p:nvPr/>
        </p:nvGrpSpPr>
        <p:grpSpPr bwMode="auto">
          <a:xfrm>
            <a:off x="2506663" y="5915025"/>
            <a:ext cx="5054600" cy="306388"/>
            <a:chOff x="1623" y="3689"/>
            <a:chExt cx="2264" cy="193"/>
          </a:xfrm>
        </p:grpSpPr>
        <p:sp>
          <p:nvSpPr>
            <p:cNvPr id="37945" name="Rectangle 57"/>
            <p:cNvSpPr>
              <a:spLocks noChangeArrowheads="1"/>
            </p:cNvSpPr>
            <p:nvPr/>
          </p:nvSpPr>
          <p:spPr bwMode="auto">
            <a:xfrm>
              <a:off x="1640" y="3689"/>
              <a:ext cx="2205" cy="193"/>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sp>
          <p:nvSpPr>
            <p:cNvPr id="37946" name="Text Box 58"/>
            <p:cNvSpPr txBox="1">
              <a:spLocks noChangeArrowheads="1"/>
            </p:cNvSpPr>
            <p:nvPr/>
          </p:nvSpPr>
          <p:spPr bwMode="auto">
            <a:xfrm>
              <a:off x="1623" y="3690"/>
              <a:ext cx="2264" cy="173"/>
            </a:xfrm>
            <a:prstGeom prst="rect">
              <a:avLst/>
            </a:prstGeom>
            <a:noFill/>
            <a:ln w="9525" algn="ctr">
              <a:noFill/>
              <a:miter lim="800000"/>
              <a:headEnd/>
              <a:tailEnd/>
            </a:ln>
            <a:effectLst/>
          </p:spPr>
          <p:txBody>
            <a:bodyPr>
              <a:spAutoFit/>
            </a:bodyPr>
            <a:lstStyle/>
            <a:p>
              <a:pPr algn="ctr" eaLnBrk="1" hangingPunct="1"/>
              <a:r>
                <a:rPr lang="en-US" sz="1200">
                  <a:latin typeface="Arial" charset="0"/>
                </a:rPr>
                <a:t>arp rep  |  sender IP: 140.252.13.5  |  sender eth: 00:00:C0:C2:9B:26</a:t>
              </a:r>
            </a:p>
          </p:txBody>
        </p:sp>
      </p:grpSp>
      <p:grpSp>
        <p:nvGrpSpPr>
          <p:cNvPr id="7" name="Group 59"/>
          <p:cNvGrpSpPr>
            <a:grpSpLocks/>
          </p:cNvGrpSpPr>
          <p:nvPr/>
        </p:nvGrpSpPr>
        <p:grpSpPr bwMode="auto">
          <a:xfrm>
            <a:off x="3067050" y="5219700"/>
            <a:ext cx="4014788" cy="582613"/>
            <a:chOff x="1932" y="3288"/>
            <a:chExt cx="2529" cy="367"/>
          </a:xfrm>
        </p:grpSpPr>
        <p:sp>
          <p:nvSpPr>
            <p:cNvPr id="37948" name="Line 60"/>
            <p:cNvSpPr>
              <a:spLocks noChangeShapeType="1"/>
            </p:cNvSpPr>
            <p:nvPr/>
          </p:nvSpPr>
          <p:spPr bwMode="auto">
            <a:xfrm>
              <a:off x="4456" y="3288"/>
              <a:ext cx="0" cy="367"/>
            </a:xfrm>
            <a:prstGeom prst="line">
              <a:avLst/>
            </a:prstGeom>
            <a:noFill/>
            <a:ln w="19050">
              <a:solidFill>
                <a:srgbClr val="FF0000"/>
              </a:solidFill>
              <a:round/>
              <a:headEnd/>
              <a:tailEnd/>
            </a:ln>
            <a:effectLst/>
          </p:spPr>
          <p:txBody>
            <a:bodyPr/>
            <a:lstStyle/>
            <a:p>
              <a:endParaRPr lang="en-US"/>
            </a:p>
          </p:txBody>
        </p:sp>
        <p:sp>
          <p:nvSpPr>
            <p:cNvPr id="37949" name="Line 61"/>
            <p:cNvSpPr>
              <a:spLocks noChangeShapeType="1"/>
            </p:cNvSpPr>
            <p:nvPr/>
          </p:nvSpPr>
          <p:spPr bwMode="auto">
            <a:xfrm flipH="1">
              <a:off x="1932" y="3655"/>
              <a:ext cx="2529" cy="0"/>
            </a:xfrm>
            <a:prstGeom prst="line">
              <a:avLst/>
            </a:prstGeom>
            <a:noFill/>
            <a:ln w="19050">
              <a:solidFill>
                <a:srgbClr val="FF0000"/>
              </a:solidFill>
              <a:round/>
              <a:headEnd/>
              <a:tailEnd/>
            </a:ln>
            <a:effectLst/>
          </p:spPr>
          <p:txBody>
            <a:bodyPr/>
            <a:lstStyle/>
            <a:p>
              <a:endParaRPr lang="en-US"/>
            </a:p>
          </p:txBody>
        </p:sp>
        <p:sp>
          <p:nvSpPr>
            <p:cNvPr id="37950" name="Line 62"/>
            <p:cNvSpPr>
              <a:spLocks noChangeShapeType="1"/>
            </p:cNvSpPr>
            <p:nvPr/>
          </p:nvSpPr>
          <p:spPr bwMode="auto">
            <a:xfrm flipV="1">
              <a:off x="1932" y="3304"/>
              <a:ext cx="0" cy="351"/>
            </a:xfrm>
            <a:prstGeom prst="line">
              <a:avLst/>
            </a:prstGeom>
            <a:noFill/>
            <a:ln w="19050">
              <a:solidFill>
                <a:srgbClr val="FF0000"/>
              </a:solidFill>
              <a:round/>
              <a:headEn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ARP Request</a:t>
            </a:r>
            <a:endParaRPr lang="en-US" dirty="0"/>
          </a:p>
        </p:txBody>
      </p:sp>
      <p:graphicFrame>
        <p:nvGraphicFramePr>
          <p:cNvPr id="4" name="Table 3"/>
          <p:cNvGraphicFramePr>
            <a:graphicFrameLocks noGrp="1"/>
          </p:cNvGraphicFramePr>
          <p:nvPr/>
        </p:nvGraphicFramePr>
        <p:xfrm>
          <a:off x="1524000" y="1905000"/>
          <a:ext cx="6096000" cy="4023360"/>
        </p:xfrm>
        <a:graphic>
          <a:graphicData uri="http://schemas.openxmlformats.org/drawingml/2006/table">
            <a:tbl>
              <a:tblPr/>
              <a:tblGrid>
                <a:gridCol w="808853"/>
                <a:gridCol w="1499340"/>
                <a:gridCol w="1499340"/>
                <a:gridCol w="2288467"/>
              </a:tblGrid>
              <a:tr h="365760">
                <a:tc>
                  <a:txBody>
                    <a:bodyPr/>
                    <a:lstStyle/>
                    <a:p>
                      <a:r>
                        <a:rPr lang="en-US" sz="1800" dirty="0"/>
                        <a:t>+</a:t>
                      </a:r>
                    </a:p>
                  </a:txBody>
                  <a:tcPr anchor="ctr">
                    <a:lnL>
                      <a:noFill/>
                    </a:lnL>
                    <a:lnR>
                      <a:noFill/>
                    </a:lnR>
                    <a:lnT>
                      <a:noFill/>
                    </a:lnT>
                    <a:lnB>
                      <a:noFill/>
                    </a:lnB>
                  </a:tcPr>
                </a:tc>
                <a:tc>
                  <a:txBody>
                    <a:bodyPr/>
                    <a:lstStyle/>
                    <a:p>
                      <a:r>
                        <a:rPr lang="en-US" sz="1800"/>
                        <a:t>Bits 0 - 7</a:t>
                      </a:r>
                    </a:p>
                  </a:txBody>
                  <a:tcPr anchor="ctr">
                    <a:lnL>
                      <a:noFill/>
                    </a:lnL>
                    <a:lnR>
                      <a:noFill/>
                    </a:lnR>
                    <a:lnT>
                      <a:noFill/>
                    </a:lnT>
                    <a:lnB>
                      <a:noFill/>
                    </a:lnB>
                  </a:tcPr>
                </a:tc>
                <a:tc>
                  <a:txBody>
                    <a:bodyPr/>
                    <a:lstStyle/>
                    <a:p>
                      <a:r>
                        <a:rPr lang="en-US" sz="1800"/>
                        <a:t>8 - 15</a:t>
                      </a:r>
                    </a:p>
                  </a:txBody>
                  <a:tcPr anchor="ctr">
                    <a:lnL>
                      <a:noFill/>
                    </a:lnL>
                    <a:lnR>
                      <a:noFill/>
                    </a:lnR>
                    <a:lnT>
                      <a:noFill/>
                    </a:lnT>
                    <a:lnB>
                      <a:noFill/>
                    </a:lnB>
                  </a:tcPr>
                </a:tc>
                <a:tc>
                  <a:txBody>
                    <a:bodyPr/>
                    <a:lstStyle/>
                    <a:p>
                      <a:r>
                        <a:rPr lang="en-US" sz="1800"/>
                        <a:t>16 - 31</a:t>
                      </a:r>
                    </a:p>
                  </a:txBody>
                  <a:tcPr anchor="ctr">
                    <a:lnL>
                      <a:noFill/>
                    </a:lnL>
                    <a:lnR>
                      <a:noFill/>
                    </a:lnR>
                    <a:lnT>
                      <a:noFill/>
                    </a:lnT>
                    <a:lnB>
                      <a:noFill/>
                    </a:lnB>
                  </a:tcPr>
                </a:tc>
              </a:tr>
              <a:tr h="640079">
                <a:tc>
                  <a:txBody>
                    <a:bodyPr/>
                    <a:lstStyle/>
                    <a:p>
                      <a:r>
                        <a:rPr lang="en-US" sz="1800"/>
                        <a:t>0</a:t>
                      </a:r>
                    </a:p>
                  </a:txBody>
                  <a:tcPr anchor="ctr">
                    <a:lnL>
                      <a:noFill/>
                    </a:lnL>
                    <a:lnR>
                      <a:noFill/>
                    </a:lnR>
                    <a:lnT>
                      <a:noFill/>
                    </a:lnT>
                    <a:lnB>
                      <a:noFill/>
                    </a:lnB>
                  </a:tcPr>
                </a:tc>
                <a:tc gridSpan="2">
                  <a:txBody>
                    <a:bodyPr/>
                    <a:lstStyle/>
                    <a:p>
                      <a:r>
                        <a:rPr lang="en-US" sz="1800" dirty="0"/>
                        <a:t>Hardware type = 1</a:t>
                      </a:r>
                    </a:p>
                  </a:txBody>
                  <a:tcPr anchor="ctr">
                    <a:lnL>
                      <a:noFill/>
                    </a:lnL>
                    <a:lnR>
                      <a:noFill/>
                    </a:lnR>
                    <a:lnT>
                      <a:noFill/>
                    </a:lnT>
                    <a:lnB>
                      <a:noFill/>
                    </a:lnB>
                  </a:tcPr>
                </a:tc>
                <a:tc hMerge="1">
                  <a:txBody>
                    <a:bodyPr/>
                    <a:lstStyle/>
                    <a:p>
                      <a:endParaRPr lang="en-US"/>
                    </a:p>
                  </a:txBody>
                  <a:tcPr/>
                </a:tc>
                <a:tc>
                  <a:txBody>
                    <a:bodyPr/>
                    <a:lstStyle/>
                    <a:p>
                      <a:r>
                        <a:rPr lang="en-US" sz="1800"/>
                        <a:t>Protocol type = 0x0800</a:t>
                      </a:r>
                    </a:p>
                  </a:txBody>
                  <a:tcPr anchor="ctr">
                    <a:lnL>
                      <a:noFill/>
                    </a:lnL>
                    <a:lnR>
                      <a:noFill/>
                    </a:lnR>
                    <a:lnT>
                      <a:noFill/>
                    </a:lnT>
                    <a:lnB>
                      <a:noFill/>
                    </a:lnB>
                  </a:tcPr>
                </a:tc>
              </a:tr>
              <a:tr h="640079">
                <a:tc>
                  <a:txBody>
                    <a:bodyPr/>
                    <a:lstStyle/>
                    <a:p>
                      <a:r>
                        <a:rPr lang="en-US" sz="1800"/>
                        <a:t>32</a:t>
                      </a:r>
                    </a:p>
                  </a:txBody>
                  <a:tcPr anchor="ctr">
                    <a:lnL>
                      <a:noFill/>
                    </a:lnL>
                    <a:lnR>
                      <a:noFill/>
                    </a:lnR>
                    <a:lnT>
                      <a:noFill/>
                    </a:lnT>
                    <a:lnB>
                      <a:noFill/>
                    </a:lnB>
                  </a:tcPr>
                </a:tc>
                <a:tc>
                  <a:txBody>
                    <a:bodyPr/>
                    <a:lstStyle/>
                    <a:p>
                      <a:r>
                        <a:rPr lang="en-US" sz="1800"/>
                        <a:t>Hardware length = 6</a:t>
                      </a:r>
                    </a:p>
                  </a:txBody>
                  <a:tcPr anchor="ctr">
                    <a:lnL>
                      <a:noFill/>
                    </a:lnL>
                    <a:lnR>
                      <a:noFill/>
                    </a:lnR>
                    <a:lnT>
                      <a:noFill/>
                    </a:lnT>
                    <a:lnB>
                      <a:noFill/>
                    </a:lnB>
                  </a:tcPr>
                </a:tc>
                <a:tc>
                  <a:txBody>
                    <a:bodyPr/>
                    <a:lstStyle/>
                    <a:p>
                      <a:r>
                        <a:rPr lang="en-US" sz="1800"/>
                        <a:t>Protocol length = 4</a:t>
                      </a:r>
                    </a:p>
                  </a:txBody>
                  <a:tcPr anchor="ctr">
                    <a:lnL>
                      <a:noFill/>
                    </a:lnL>
                    <a:lnR>
                      <a:noFill/>
                    </a:lnR>
                    <a:lnT>
                      <a:noFill/>
                    </a:lnT>
                    <a:lnB>
                      <a:noFill/>
                    </a:lnB>
                  </a:tcPr>
                </a:tc>
                <a:tc>
                  <a:txBody>
                    <a:bodyPr/>
                    <a:lstStyle/>
                    <a:p>
                      <a:r>
                        <a:rPr lang="en-US" sz="1800"/>
                        <a:t>Operation = 1 (request)</a:t>
                      </a:r>
                    </a:p>
                  </a:txBody>
                  <a:tcPr anchor="ctr">
                    <a:lnL>
                      <a:noFill/>
                    </a:lnL>
                    <a:lnR>
                      <a:noFill/>
                    </a:lnR>
                    <a:lnT>
                      <a:noFill/>
                    </a:lnT>
                    <a:lnB>
                      <a:noFill/>
                    </a:lnB>
                  </a:tcPr>
                </a:tc>
              </a:tr>
              <a:tr h="365760">
                <a:tc>
                  <a:txBody>
                    <a:bodyPr/>
                    <a:lstStyle/>
                    <a:p>
                      <a:r>
                        <a:rPr lang="en-US" sz="1800"/>
                        <a:t>64</a:t>
                      </a:r>
                    </a:p>
                  </a:txBody>
                  <a:tcPr anchor="ctr">
                    <a:lnL>
                      <a:noFill/>
                    </a:lnL>
                    <a:lnR>
                      <a:noFill/>
                    </a:lnR>
                    <a:lnT>
                      <a:noFill/>
                    </a:lnT>
                    <a:lnB>
                      <a:noFill/>
                    </a:lnB>
                  </a:tcPr>
                </a:tc>
                <a:tc gridSpan="3">
                  <a:txBody>
                    <a:bodyPr/>
                    <a:lstStyle/>
                    <a:p>
                      <a:r>
                        <a:rPr lang="en-US" sz="1800"/>
                        <a:t>SHA (first 32 bits) = 0x000958D8</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r h="640079">
                <a:tc>
                  <a:txBody>
                    <a:bodyPr/>
                    <a:lstStyle/>
                    <a:p>
                      <a:r>
                        <a:rPr lang="en-US" sz="1800"/>
                        <a:t>96</a:t>
                      </a:r>
                    </a:p>
                  </a:txBody>
                  <a:tcPr anchor="ctr">
                    <a:lnL>
                      <a:noFill/>
                    </a:lnL>
                    <a:lnR>
                      <a:noFill/>
                    </a:lnR>
                    <a:lnT>
                      <a:noFill/>
                    </a:lnT>
                    <a:lnB>
                      <a:noFill/>
                    </a:lnB>
                  </a:tcPr>
                </a:tc>
                <a:tc gridSpan="2">
                  <a:txBody>
                    <a:bodyPr/>
                    <a:lstStyle/>
                    <a:p>
                      <a:r>
                        <a:rPr lang="en-US" sz="1800"/>
                        <a:t>SHA (last 16 bits) = 0x1122</a:t>
                      </a:r>
                    </a:p>
                  </a:txBody>
                  <a:tcPr anchor="ctr">
                    <a:lnL>
                      <a:noFill/>
                    </a:lnL>
                    <a:lnR>
                      <a:noFill/>
                    </a:lnR>
                    <a:lnT>
                      <a:noFill/>
                    </a:lnT>
                    <a:lnB>
                      <a:noFill/>
                    </a:lnB>
                  </a:tcPr>
                </a:tc>
                <a:tc hMerge="1">
                  <a:txBody>
                    <a:bodyPr/>
                    <a:lstStyle/>
                    <a:p>
                      <a:endParaRPr lang="en-US"/>
                    </a:p>
                  </a:txBody>
                  <a:tcPr/>
                </a:tc>
                <a:tc>
                  <a:txBody>
                    <a:bodyPr/>
                    <a:lstStyle/>
                    <a:p>
                      <a:r>
                        <a:rPr lang="en-US" sz="1800"/>
                        <a:t>SPA (first 16 bits) = 0x0A0A</a:t>
                      </a:r>
                    </a:p>
                  </a:txBody>
                  <a:tcPr anchor="ctr">
                    <a:lnL>
                      <a:noFill/>
                    </a:lnL>
                    <a:lnR>
                      <a:noFill/>
                    </a:lnR>
                    <a:lnT>
                      <a:noFill/>
                    </a:lnT>
                    <a:lnB>
                      <a:noFill/>
                    </a:lnB>
                  </a:tcPr>
                </a:tc>
              </a:tr>
              <a:tr h="640079">
                <a:tc>
                  <a:txBody>
                    <a:bodyPr/>
                    <a:lstStyle/>
                    <a:p>
                      <a:r>
                        <a:rPr lang="en-US" sz="1800"/>
                        <a:t>128</a:t>
                      </a:r>
                    </a:p>
                  </a:txBody>
                  <a:tcPr anchor="ctr">
                    <a:lnL>
                      <a:noFill/>
                    </a:lnL>
                    <a:lnR>
                      <a:noFill/>
                    </a:lnR>
                    <a:lnT>
                      <a:noFill/>
                    </a:lnT>
                    <a:lnB>
                      <a:noFill/>
                    </a:lnB>
                  </a:tcPr>
                </a:tc>
                <a:tc gridSpan="2">
                  <a:txBody>
                    <a:bodyPr/>
                    <a:lstStyle/>
                    <a:p>
                      <a:r>
                        <a:rPr lang="en-US" sz="1800"/>
                        <a:t>SPA (last 16 bits) = 0x0A7B</a:t>
                      </a:r>
                    </a:p>
                  </a:txBody>
                  <a:tcPr anchor="ctr">
                    <a:lnL>
                      <a:noFill/>
                    </a:lnL>
                    <a:lnR>
                      <a:noFill/>
                    </a:lnR>
                    <a:lnT>
                      <a:noFill/>
                    </a:lnT>
                    <a:lnB>
                      <a:noFill/>
                    </a:lnB>
                  </a:tcPr>
                </a:tc>
                <a:tc hMerge="1">
                  <a:txBody>
                    <a:bodyPr/>
                    <a:lstStyle/>
                    <a:p>
                      <a:endParaRPr lang="en-US"/>
                    </a:p>
                  </a:txBody>
                  <a:tcPr/>
                </a:tc>
                <a:tc>
                  <a:txBody>
                    <a:bodyPr/>
                    <a:lstStyle/>
                    <a:p>
                      <a:r>
                        <a:rPr lang="en-US" sz="1800"/>
                        <a:t>THA (first 16 bits) = 0xFFFF</a:t>
                      </a:r>
                    </a:p>
                  </a:txBody>
                  <a:tcPr anchor="ctr">
                    <a:lnL>
                      <a:noFill/>
                    </a:lnL>
                    <a:lnR>
                      <a:noFill/>
                    </a:lnR>
                    <a:lnT>
                      <a:noFill/>
                    </a:lnT>
                    <a:lnB>
                      <a:noFill/>
                    </a:lnB>
                  </a:tcPr>
                </a:tc>
              </a:tr>
              <a:tr h="365760">
                <a:tc>
                  <a:txBody>
                    <a:bodyPr/>
                    <a:lstStyle/>
                    <a:p>
                      <a:r>
                        <a:rPr lang="en-US" sz="1800"/>
                        <a:t>160</a:t>
                      </a:r>
                    </a:p>
                  </a:txBody>
                  <a:tcPr anchor="ctr">
                    <a:lnL>
                      <a:noFill/>
                    </a:lnL>
                    <a:lnR>
                      <a:noFill/>
                    </a:lnR>
                    <a:lnT>
                      <a:noFill/>
                    </a:lnT>
                    <a:lnB>
                      <a:noFill/>
                    </a:lnB>
                  </a:tcPr>
                </a:tc>
                <a:tc gridSpan="3">
                  <a:txBody>
                    <a:bodyPr/>
                    <a:lstStyle/>
                    <a:p>
                      <a:r>
                        <a:rPr lang="en-US" sz="1800"/>
                        <a:t>THA (last 32 bits) = 0xFFFFFFFF</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r h="365760">
                <a:tc>
                  <a:txBody>
                    <a:bodyPr/>
                    <a:lstStyle/>
                    <a:p>
                      <a:r>
                        <a:rPr lang="en-US" sz="1800"/>
                        <a:t>192</a:t>
                      </a:r>
                    </a:p>
                  </a:txBody>
                  <a:tcPr anchor="ctr">
                    <a:lnL>
                      <a:noFill/>
                    </a:lnL>
                    <a:lnR>
                      <a:noFill/>
                    </a:lnR>
                    <a:lnT>
                      <a:noFill/>
                    </a:lnT>
                    <a:lnB>
                      <a:noFill/>
                    </a:lnB>
                  </a:tcPr>
                </a:tc>
                <a:tc gridSpan="3">
                  <a:txBody>
                    <a:bodyPr/>
                    <a:lstStyle/>
                    <a:p>
                      <a:r>
                        <a:rPr lang="en-US" sz="1800" dirty="0"/>
                        <a:t>TPA = 0x0A0A0A8C</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sp>
        <p:nvSpPr>
          <p:cNvPr id="5" name="Footer Placeholder 4"/>
          <p:cNvSpPr>
            <a:spLocks noGrp="1"/>
          </p:cNvSpPr>
          <p:nvPr>
            <p:ph type="ftr" sz="quarter" idx="11"/>
          </p:nvPr>
        </p:nvSpPr>
        <p:spPr/>
        <p:txBody>
          <a:bodyPr/>
          <a:lstStyle/>
          <a:p>
            <a:r>
              <a:rPr lang="en-US" smtClean="0"/>
              <a:t>From Wikipedia</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ARP Reply</a:t>
            </a:r>
            <a:endParaRPr lang="en-US" dirty="0"/>
          </a:p>
        </p:txBody>
      </p:sp>
      <p:graphicFrame>
        <p:nvGraphicFramePr>
          <p:cNvPr id="4" name="Table 3"/>
          <p:cNvGraphicFramePr>
            <a:graphicFrameLocks noGrp="1"/>
          </p:cNvGraphicFramePr>
          <p:nvPr/>
        </p:nvGraphicFramePr>
        <p:xfrm>
          <a:off x="1447800" y="1752600"/>
          <a:ext cx="6096000" cy="4023360"/>
        </p:xfrm>
        <a:graphic>
          <a:graphicData uri="http://schemas.openxmlformats.org/drawingml/2006/table">
            <a:tbl>
              <a:tblPr/>
              <a:tblGrid>
                <a:gridCol w="808853"/>
                <a:gridCol w="1499340"/>
                <a:gridCol w="1499340"/>
                <a:gridCol w="2288467"/>
              </a:tblGrid>
              <a:tr h="365760">
                <a:tc>
                  <a:txBody>
                    <a:bodyPr/>
                    <a:lstStyle/>
                    <a:p>
                      <a:r>
                        <a:rPr lang="en-US" sz="1800" dirty="0"/>
                        <a:t>+</a:t>
                      </a:r>
                    </a:p>
                  </a:txBody>
                  <a:tcPr anchor="ctr">
                    <a:lnL>
                      <a:noFill/>
                    </a:lnL>
                    <a:lnR>
                      <a:noFill/>
                    </a:lnR>
                    <a:lnT>
                      <a:noFill/>
                    </a:lnT>
                    <a:lnB>
                      <a:noFill/>
                    </a:lnB>
                  </a:tcPr>
                </a:tc>
                <a:tc>
                  <a:txBody>
                    <a:bodyPr/>
                    <a:lstStyle/>
                    <a:p>
                      <a:r>
                        <a:rPr lang="en-US" sz="1800"/>
                        <a:t>Bits 0 - 7</a:t>
                      </a:r>
                    </a:p>
                  </a:txBody>
                  <a:tcPr anchor="ctr">
                    <a:lnL>
                      <a:noFill/>
                    </a:lnL>
                    <a:lnR>
                      <a:noFill/>
                    </a:lnR>
                    <a:lnT>
                      <a:noFill/>
                    </a:lnT>
                    <a:lnB>
                      <a:noFill/>
                    </a:lnB>
                  </a:tcPr>
                </a:tc>
                <a:tc>
                  <a:txBody>
                    <a:bodyPr/>
                    <a:lstStyle/>
                    <a:p>
                      <a:r>
                        <a:rPr lang="en-US" sz="1800"/>
                        <a:t>8 - 15</a:t>
                      </a:r>
                    </a:p>
                  </a:txBody>
                  <a:tcPr anchor="ctr">
                    <a:lnL>
                      <a:noFill/>
                    </a:lnL>
                    <a:lnR>
                      <a:noFill/>
                    </a:lnR>
                    <a:lnT>
                      <a:noFill/>
                    </a:lnT>
                    <a:lnB>
                      <a:noFill/>
                    </a:lnB>
                  </a:tcPr>
                </a:tc>
                <a:tc>
                  <a:txBody>
                    <a:bodyPr/>
                    <a:lstStyle/>
                    <a:p>
                      <a:r>
                        <a:rPr lang="en-US" sz="1800"/>
                        <a:t>16 - 31</a:t>
                      </a:r>
                    </a:p>
                  </a:txBody>
                  <a:tcPr anchor="ctr">
                    <a:lnL>
                      <a:noFill/>
                    </a:lnL>
                    <a:lnR>
                      <a:noFill/>
                    </a:lnR>
                    <a:lnT>
                      <a:noFill/>
                    </a:lnT>
                    <a:lnB>
                      <a:noFill/>
                    </a:lnB>
                  </a:tcPr>
                </a:tc>
              </a:tr>
              <a:tr h="640079">
                <a:tc>
                  <a:txBody>
                    <a:bodyPr/>
                    <a:lstStyle/>
                    <a:p>
                      <a:r>
                        <a:rPr lang="en-US" sz="1800"/>
                        <a:t>0</a:t>
                      </a:r>
                    </a:p>
                  </a:txBody>
                  <a:tcPr anchor="ctr">
                    <a:lnL>
                      <a:noFill/>
                    </a:lnL>
                    <a:lnR>
                      <a:noFill/>
                    </a:lnR>
                    <a:lnT>
                      <a:noFill/>
                    </a:lnT>
                    <a:lnB>
                      <a:noFill/>
                    </a:lnB>
                  </a:tcPr>
                </a:tc>
                <a:tc gridSpan="2">
                  <a:txBody>
                    <a:bodyPr/>
                    <a:lstStyle/>
                    <a:p>
                      <a:r>
                        <a:rPr lang="en-US" sz="1800"/>
                        <a:t>Hardware type = 1</a:t>
                      </a:r>
                    </a:p>
                  </a:txBody>
                  <a:tcPr anchor="ctr">
                    <a:lnL>
                      <a:noFill/>
                    </a:lnL>
                    <a:lnR>
                      <a:noFill/>
                    </a:lnR>
                    <a:lnT>
                      <a:noFill/>
                    </a:lnT>
                    <a:lnB>
                      <a:noFill/>
                    </a:lnB>
                  </a:tcPr>
                </a:tc>
                <a:tc hMerge="1">
                  <a:txBody>
                    <a:bodyPr/>
                    <a:lstStyle/>
                    <a:p>
                      <a:endParaRPr lang="en-US"/>
                    </a:p>
                  </a:txBody>
                  <a:tcPr/>
                </a:tc>
                <a:tc>
                  <a:txBody>
                    <a:bodyPr/>
                    <a:lstStyle/>
                    <a:p>
                      <a:r>
                        <a:rPr lang="en-US" sz="1800"/>
                        <a:t>Protocol type = 0x0800</a:t>
                      </a:r>
                    </a:p>
                  </a:txBody>
                  <a:tcPr anchor="ctr">
                    <a:lnL>
                      <a:noFill/>
                    </a:lnL>
                    <a:lnR>
                      <a:noFill/>
                    </a:lnR>
                    <a:lnT>
                      <a:noFill/>
                    </a:lnT>
                    <a:lnB>
                      <a:noFill/>
                    </a:lnB>
                  </a:tcPr>
                </a:tc>
              </a:tr>
              <a:tr h="640079">
                <a:tc>
                  <a:txBody>
                    <a:bodyPr/>
                    <a:lstStyle/>
                    <a:p>
                      <a:r>
                        <a:rPr lang="en-US" sz="1800"/>
                        <a:t>32</a:t>
                      </a:r>
                    </a:p>
                  </a:txBody>
                  <a:tcPr anchor="ctr">
                    <a:lnL>
                      <a:noFill/>
                    </a:lnL>
                    <a:lnR>
                      <a:noFill/>
                    </a:lnR>
                    <a:lnT>
                      <a:noFill/>
                    </a:lnT>
                    <a:lnB>
                      <a:noFill/>
                    </a:lnB>
                  </a:tcPr>
                </a:tc>
                <a:tc>
                  <a:txBody>
                    <a:bodyPr/>
                    <a:lstStyle/>
                    <a:p>
                      <a:r>
                        <a:rPr lang="en-US" sz="1800"/>
                        <a:t>Hardware length = 6</a:t>
                      </a:r>
                    </a:p>
                  </a:txBody>
                  <a:tcPr anchor="ctr">
                    <a:lnL>
                      <a:noFill/>
                    </a:lnL>
                    <a:lnR>
                      <a:noFill/>
                    </a:lnR>
                    <a:lnT>
                      <a:noFill/>
                    </a:lnT>
                    <a:lnB>
                      <a:noFill/>
                    </a:lnB>
                  </a:tcPr>
                </a:tc>
                <a:tc>
                  <a:txBody>
                    <a:bodyPr/>
                    <a:lstStyle/>
                    <a:p>
                      <a:r>
                        <a:rPr lang="en-US" sz="1800"/>
                        <a:t>Protocol length = 4</a:t>
                      </a:r>
                    </a:p>
                  </a:txBody>
                  <a:tcPr anchor="ctr">
                    <a:lnL>
                      <a:noFill/>
                    </a:lnL>
                    <a:lnR>
                      <a:noFill/>
                    </a:lnR>
                    <a:lnT>
                      <a:noFill/>
                    </a:lnT>
                    <a:lnB>
                      <a:noFill/>
                    </a:lnB>
                  </a:tcPr>
                </a:tc>
                <a:tc>
                  <a:txBody>
                    <a:bodyPr/>
                    <a:lstStyle/>
                    <a:p>
                      <a:r>
                        <a:rPr lang="en-US" sz="1800"/>
                        <a:t>Operation = 2 (reply)</a:t>
                      </a:r>
                    </a:p>
                  </a:txBody>
                  <a:tcPr anchor="ctr">
                    <a:lnL>
                      <a:noFill/>
                    </a:lnL>
                    <a:lnR>
                      <a:noFill/>
                    </a:lnR>
                    <a:lnT>
                      <a:noFill/>
                    </a:lnT>
                    <a:lnB>
                      <a:noFill/>
                    </a:lnB>
                  </a:tcPr>
                </a:tc>
              </a:tr>
              <a:tr h="365760">
                <a:tc>
                  <a:txBody>
                    <a:bodyPr/>
                    <a:lstStyle/>
                    <a:p>
                      <a:r>
                        <a:rPr lang="en-US" sz="1800"/>
                        <a:t>64</a:t>
                      </a:r>
                    </a:p>
                  </a:txBody>
                  <a:tcPr anchor="ctr">
                    <a:lnL>
                      <a:noFill/>
                    </a:lnL>
                    <a:lnR>
                      <a:noFill/>
                    </a:lnR>
                    <a:lnT>
                      <a:noFill/>
                    </a:lnT>
                    <a:lnB>
                      <a:noFill/>
                    </a:lnB>
                  </a:tcPr>
                </a:tc>
                <a:tc gridSpan="3">
                  <a:txBody>
                    <a:bodyPr/>
                    <a:lstStyle/>
                    <a:p>
                      <a:r>
                        <a:rPr lang="en-US" sz="1800"/>
                        <a:t>SHA (first 32 bits) = 0x000958D8</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r h="640079">
                <a:tc>
                  <a:txBody>
                    <a:bodyPr/>
                    <a:lstStyle/>
                    <a:p>
                      <a:r>
                        <a:rPr lang="en-US" sz="1800"/>
                        <a:t>96</a:t>
                      </a:r>
                    </a:p>
                  </a:txBody>
                  <a:tcPr anchor="ctr">
                    <a:lnL>
                      <a:noFill/>
                    </a:lnL>
                    <a:lnR>
                      <a:noFill/>
                    </a:lnR>
                    <a:lnT>
                      <a:noFill/>
                    </a:lnT>
                    <a:lnB>
                      <a:noFill/>
                    </a:lnB>
                  </a:tcPr>
                </a:tc>
                <a:tc gridSpan="2">
                  <a:txBody>
                    <a:bodyPr/>
                    <a:lstStyle/>
                    <a:p>
                      <a:r>
                        <a:rPr lang="en-US" sz="1800"/>
                        <a:t>SHA (last 16 bits) = 0x33AA</a:t>
                      </a:r>
                    </a:p>
                  </a:txBody>
                  <a:tcPr anchor="ctr">
                    <a:lnL>
                      <a:noFill/>
                    </a:lnL>
                    <a:lnR>
                      <a:noFill/>
                    </a:lnR>
                    <a:lnT>
                      <a:noFill/>
                    </a:lnT>
                    <a:lnB>
                      <a:noFill/>
                    </a:lnB>
                  </a:tcPr>
                </a:tc>
                <a:tc hMerge="1">
                  <a:txBody>
                    <a:bodyPr/>
                    <a:lstStyle/>
                    <a:p>
                      <a:endParaRPr lang="en-US"/>
                    </a:p>
                  </a:txBody>
                  <a:tcPr/>
                </a:tc>
                <a:tc>
                  <a:txBody>
                    <a:bodyPr/>
                    <a:lstStyle/>
                    <a:p>
                      <a:r>
                        <a:rPr lang="en-US" sz="1800"/>
                        <a:t>SPA (first 16 bits) = 0x0A0A</a:t>
                      </a:r>
                    </a:p>
                  </a:txBody>
                  <a:tcPr anchor="ctr">
                    <a:lnL>
                      <a:noFill/>
                    </a:lnL>
                    <a:lnR>
                      <a:noFill/>
                    </a:lnR>
                    <a:lnT>
                      <a:noFill/>
                    </a:lnT>
                    <a:lnB>
                      <a:noFill/>
                    </a:lnB>
                  </a:tcPr>
                </a:tc>
              </a:tr>
              <a:tr h="640079">
                <a:tc>
                  <a:txBody>
                    <a:bodyPr/>
                    <a:lstStyle/>
                    <a:p>
                      <a:r>
                        <a:rPr lang="en-US" sz="1800"/>
                        <a:t>128</a:t>
                      </a:r>
                    </a:p>
                  </a:txBody>
                  <a:tcPr anchor="ctr">
                    <a:lnL>
                      <a:noFill/>
                    </a:lnL>
                    <a:lnR>
                      <a:noFill/>
                    </a:lnR>
                    <a:lnT>
                      <a:noFill/>
                    </a:lnT>
                    <a:lnB>
                      <a:noFill/>
                    </a:lnB>
                  </a:tcPr>
                </a:tc>
                <a:tc gridSpan="2">
                  <a:txBody>
                    <a:bodyPr/>
                    <a:lstStyle/>
                    <a:p>
                      <a:r>
                        <a:rPr lang="en-US" sz="1800"/>
                        <a:t>SPA (last 16 bits) = 0x0A8C</a:t>
                      </a:r>
                    </a:p>
                  </a:txBody>
                  <a:tcPr anchor="ctr">
                    <a:lnL>
                      <a:noFill/>
                    </a:lnL>
                    <a:lnR>
                      <a:noFill/>
                    </a:lnR>
                    <a:lnT>
                      <a:noFill/>
                    </a:lnT>
                    <a:lnB>
                      <a:noFill/>
                    </a:lnB>
                  </a:tcPr>
                </a:tc>
                <a:tc hMerge="1">
                  <a:txBody>
                    <a:bodyPr/>
                    <a:lstStyle/>
                    <a:p>
                      <a:endParaRPr lang="en-US"/>
                    </a:p>
                  </a:txBody>
                  <a:tcPr/>
                </a:tc>
                <a:tc>
                  <a:txBody>
                    <a:bodyPr/>
                    <a:lstStyle/>
                    <a:p>
                      <a:r>
                        <a:rPr lang="en-US" sz="1800"/>
                        <a:t>THA (first 16 bits) = 0x0009</a:t>
                      </a:r>
                    </a:p>
                  </a:txBody>
                  <a:tcPr anchor="ctr">
                    <a:lnL>
                      <a:noFill/>
                    </a:lnL>
                    <a:lnR>
                      <a:noFill/>
                    </a:lnR>
                    <a:lnT>
                      <a:noFill/>
                    </a:lnT>
                    <a:lnB>
                      <a:noFill/>
                    </a:lnB>
                  </a:tcPr>
                </a:tc>
              </a:tr>
              <a:tr h="365760">
                <a:tc>
                  <a:txBody>
                    <a:bodyPr/>
                    <a:lstStyle/>
                    <a:p>
                      <a:r>
                        <a:rPr lang="en-US" sz="1800"/>
                        <a:t>160</a:t>
                      </a:r>
                    </a:p>
                  </a:txBody>
                  <a:tcPr anchor="ctr">
                    <a:lnL>
                      <a:noFill/>
                    </a:lnL>
                    <a:lnR>
                      <a:noFill/>
                    </a:lnR>
                    <a:lnT>
                      <a:noFill/>
                    </a:lnT>
                    <a:lnB>
                      <a:noFill/>
                    </a:lnB>
                  </a:tcPr>
                </a:tc>
                <a:tc gridSpan="3">
                  <a:txBody>
                    <a:bodyPr/>
                    <a:lstStyle/>
                    <a:p>
                      <a:r>
                        <a:rPr lang="en-US" sz="1800"/>
                        <a:t>THA (last 32 bits) = 0x58D81122</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r h="365760">
                <a:tc>
                  <a:txBody>
                    <a:bodyPr/>
                    <a:lstStyle/>
                    <a:p>
                      <a:r>
                        <a:rPr lang="en-US" sz="1800"/>
                        <a:t>192</a:t>
                      </a:r>
                    </a:p>
                  </a:txBody>
                  <a:tcPr anchor="ctr">
                    <a:lnL>
                      <a:noFill/>
                    </a:lnL>
                    <a:lnR>
                      <a:noFill/>
                    </a:lnR>
                    <a:lnT>
                      <a:noFill/>
                    </a:lnT>
                    <a:lnB>
                      <a:noFill/>
                    </a:lnB>
                  </a:tcPr>
                </a:tc>
                <a:tc gridSpan="3">
                  <a:txBody>
                    <a:bodyPr/>
                    <a:lstStyle/>
                    <a:p>
                      <a:r>
                        <a:rPr lang="en-US" sz="1800" dirty="0"/>
                        <a:t>TPA = 0x0A0A0A7B</a:t>
                      </a:r>
                    </a:p>
                  </a:txBody>
                  <a:tcPr anchor="ctr">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sp>
        <p:nvSpPr>
          <p:cNvPr id="5" name="Footer Placeholder 4"/>
          <p:cNvSpPr>
            <a:spLocks noGrp="1"/>
          </p:cNvSpPr>
          <p:nvPr>
            <p:ph type="ftr" sz="quarter" idx="11"/>
          </p:nvPr>
        </p:nvSpPr>
        <p:spPr/>
        <p:txBody>
          <a:bodyPr/>
          <a:lstStyle/>
          <a:p>
            <a:r>
              <a:rPr lang="en-US" smtClean="0"/>
              <a:t>From Wikipedia</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Local Area Network</a:t>
            </a:r>
          </a:p>
        </p:txBody>
      </p:sp>
      <p:sp>
        <p:nvSpPr>
          <p:cNvPr id="24579" name="Rectangle 3"/>
          <p:cNvSpPr>
            <a:spLocks noGrp="1" noChangeArrowheads="1"/>
          </p:cNvSpPr>
          <p:nvPr>
            <p:ph type="body" idx="1"/>
          </p:nvPr>
        </p:nvSpPr>
        <p:spPr/>
        <p:txBody>
          <a:bodyPr/>
          <a:lstStyle/>
          <a:p>
            <a:r>
              <a:rPr lang="en-US"/>
              <a:t>How to connect computers?</a:t>
            </a:r>
          </a:p>
          <a:p>
            <a:pPr lvl="1"/>
            <a:r>
              <a:rPr lang="en-US"/>
              <a:t>Point to Point?</a:t>
            </a:r>
          </a:p>
          <a:p>
            <a:pPr lvl="1"/>
            <a:r>
              <a:rPr lang="en-US"/>
              <a:t>Sharing a medium?</a:t>
            </a:r>
          </a:p>
          <a:p>
            <a:r>
              <a:rPr lang="en-US"/>
              <a:t>Topologies</a:t>
            </a:r>
          </a:p>
          <a:p>
            <a:pPr lvl="1"/>
            <a:r>
              <a:rPr lang="en-US"/>
              <a:t>Ring</a:t>
            </a:r>
          </a:p>
          <a:p>
            <a:pPr lvl="1"/>
            <a:r>
              <a:rPr lang="en-US"/>
              <a:t>Bus</a:t>
            </a:r>
          </a:p>
          <a:p>
            <a:pPr lvl="1"/>
            <a:r>
              <a:rPr lang="en-US"/>
              <a:t>Star</a:t>
            </a:r>
          </a:p>
          <a:p>
            <a:pPr lvl="1"/>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 Spoofing</a:t>
            </a:r>
            <a:endParaRPr lang="en-US" dirty="0"/>
          </a:p>
        </p:txBody>
      </p:sp>
      <p:pic>
        <p:nvPicPr>
          <p:cNvPr id="4" name="Picture 2"/>
          <p:cNvPicPr>
            <a:picLocks noChangeAspect="1" noChangeArrowheads="1"/>
          </p:cNvPicPr>
          <p:nvPr/>
        </p:nvPicPr>
        <p:blipFill>
          <a:blip r:embed="rId2"/>
          <a:srcRect/>
          <a:stretch>
            <a:fillRect/>
          </a:stretch>
        </p:blipFill>
        <p:spPr bwMode="auto">
          <a:xfrm>
            <a:off x="1952625" y="1943100"/>
            <a:ext cx="5238750" cy="2971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Ethernet</a:t>
            </a:r>
          </a:p>
        </p:txBody>
      </p:sp>
      <p:sp>
        <p:nvSpPr>
          <p:cNvPr id="38915" name="Rectangle 3"/>
          <p:cNvSpPr>
            <a:spLocks noGrp="1" noChangeArrowheads="1"/>
          </p:cNvSpPr>
          <p:nvPr>
            <p:ph type="body" idx="1"/>
          </p:nvPr>
        </p:nvSpPr>
        <p:spPr/>
        <p:txBody>
          <a:bodyPr/>
          <a:lstStyle/>
          <a:p>
            <a:r>
              <a:rPr lang="en-US" dirty="0"/>
              <a:t>Most popular LAN technology</a:t>
            </a:r>
          </a:p>
          <a:p>
            <a:r>
              <a:rPr lang="en-US" dirty="0"/>
              <a:t>Original Ethernet is Bus topology</a:t>
            </a:r>
          </a:p>
          <a:p>
            <a:r>
              <a:rPr lang="en-US" dirty="0"/>
              <a:t>CSMA/CD for Media Access Protocol</a:t>
            </a:r>
          </a:p>
          <a:p>
            <a:r>
              <a:rPr lang="en-US" dirty="0"/>
              <a:t>Devices</a:t>
            </a:r>
          </a:p>
          <a:p>
            <a:pPr lvl="1"/>
            <a:r>
              <a:rPr lang="en-US" dirty="0" smtClean="0"/>
              <a:t>Repeater, Bridge, Hub, Switch</a:t>
            </a:r>
            <a:endParaRPr lang="en-US" dirty="0"/>
          </a:p>
          <a:p>
            <a:pPr lvl="1"/>
            <a:r>
              <a:rPr lang="en-US" dirty="0"/>
              <a:t>Coaxial Cable -&gt; Twisted Pair (Category 5…)</a:t>
            </a:r>
          </a:p>
          <a:p>
            <a:r>
              <a:rPr lang="en-US" dirty="0"/>
              <a:t>10M -&gt; 100M -&gt; 1G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a:t>Hubs</a:t>
            </a:r>
          </a:p>
        </p:txBody>
      </p:sp>
      <p:sp>
        <p:nvSpPr>
          <p:cNvPr id="10243" name="Rectangle 3"/>
          <p:cNvSpPr>
            <a:spLocks noGrp="1" noChangeArrowheads="1"/>
          </p:cNvSpPr>
          <p:nvPr>
            <p:ph type="body" idx="1"/>
          </p:nvPr>
        </p:nvSpPr>
        <p:spPr/>
        <p:txBody>
          <a:bodyPr/>
          <a:lstStyle/>
          <a:p>
            <a:r>
              <a:rPr lang="en-US" dirty="0" smtClean="0"/>
              <a:t>Layer-1</a:t>
            </a:r>
          </a:p>
          <a:p>
            <a:r>
              <a:rPr lang="en-US" dirty="0" smtClean="0"/>
              <a:t>A </a:t>
            </a:r>
            <a:r>
              <a:rPr lang="en-US" dirty="0"/>
              <a:t>device that connects several computer on Ethernet</a:t>
            </a:r>
          </a:p>
          <a:p>
            <a:r>
              <a:rPr lang="en-US" dirty="0"/>
              <a:t>Have a number of RJ-45 ports</a:t>
            </a:r>
          </a:p>
          <a:p>
            <a:r>
              <a:rPr lang="en-US" dirty="0"/>
              <a:t>Hubs do no processing on network traffic--they simply repeat the incoming signal to all available ports.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13314" name="Rectangle 2"/>
          <p:cNvSpPr>
            <a:spLocks noGrp="1" noRot="1" noChangeArrowheads="1"/>
          </p:cNvSpPr>
          <p:nvPr>
            <p:ph type="title"/>
          </p:nvPr>
        </p:nvSpPr>
        <p:spPr/>
        <p:txBody>
          <a:bodyPr/>
          <a:lstStyle/>
          <a:p>
            <a:r>
              <a:rPr lang="en-US"/>
              <a:t>Switches</a:t>
            </a:r>
          </a:p>
        </p:txBody>
      </p:sp>
      <p:sp>
        <p:nvSpPr>
          <p:cNvPr id="13315" name="Rectangle 3"/>
          <p:cNvSpPr>
            <a:spLocks noGrp="1" noChangeArrowheads="1"/>
          </p:cNvSpPr>
          <p:nvPr>
            <p:ph type="body" idx="1"/>
          </p:nvPr>
        </p:nvSpPr>
        <p:spPr/>
        <p:txBody>
          <a:bodyPr>
            <a:normAutofit lnSpcReduction="10000"/>
          </a:bodyPr>
          <a:lstStyle/>
          <a:p>
            <a:r>
              <a:rPr lang="en-US" dirty="0" smtClean="0"/>
              <a:t>Layer-2</a:t>
            </a:r>
          </a:p>
          <a:p>
            <a:r>
              <a:rPr lang="en-US" dirty="0" smtClean="0"/>
              <a:t>Connects </a:t>
            </a:r>
            <a:r>
              <a:rPr lang="en-US" dirty="0"/>
              <a:t>several computers in a network by a number of RJ-45 ports</a:t>
            </a:r>
          </a:p>
          <a:p>
            <a:pPr lvl="1"/>
            <a:r>
              <a:rPr lang="en-US" dirty="0"/>
              <a:t>Same as Hubs</a:t>
            </a:r>
          </a:p>
          <a:p>
            <a:r>
              <a:rPr lang="en-US" dirty="0"/>
              <a:t>Every port works as a Bridge</a:t>
            </a:r>
          </a:p>
          <a:p>
            <a:pPr lvl="1"/>
            <a:r>
              <a:rPr lang="en-US" dirty="0"/>
              <a:t>A switch has table of (MAC, port) </a:t>
            </a:r>
            <a:r>
              <a:rPr lang="en-US" dirty="0" smtClean="0"/>
              <a:t>pairs</a:t>
            </a:r>
          </a:p>
          <a:p>
            <a:r>
              <a:rPr lang="en-US" dirty="0" smtClean="0"/>
              <a:t>Store and Forward, Cut through </a:t>
            </a:r>
            <a:endParaRPr lang="en-US" dirty="0"/>
          </a:p>
          <a:p>
            <a:r>
              <a:rPr lang="en-US" dirty="0"/>
              <a:t>Each device can act independently from other devices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pic>
        <p:nvPicPr>
          <p:cNvPr id="25602" name="Picture 2"/>
          <p:cNvPicPr>
            <a:picLocks noChangeAspect="1" noChangeArrowheads="1"/>
          </p:cNvPicPr>
          <p:nvPr/>
        </p:nvPicPr>
        <p:blipFill>
          <a:blip r:embed="rId2"/>
          <a:srcRect/>
          <a:stretch>
            <a:fillRect/>
          </a:stretch>
        </p:blipFill>
        <p:spPr bwMode="auto">
          <a:xfrm>
            <a:off x="561975" y="0"/>
            <a:ext cx="8020050" cy="6629400"/>
          </a:xfrm>
          <a:prstGeom prst="rect">
            <a:avLst/>
          </a:prstGeom>
          <a:noFill/>
          <a:ln w="9525">
            <a:noFill/>
            <a:miter lim="800000"/>
            <a:headEnd/>
            <a:tailEnd/>
          </a:ln>
          <a:effectLst/>
        </p:spPr>
      </p:pic>
      <p:sp>
        <p:nvSpPr>
          <p:cNvPr id="25603" name="Rectangle 3"/>
          <p:cNvSpPr>
            <a:spLocks noGrp="1" noRot="1" noChangeArrowheads="1"/>
          </p:cNvSpPr>
          <p:nvPr>
            <p:ph type="title"/>
          </p:nvPr>
        </p:nvSpPr>
        <p:spPr>
          <a:xfrm>
            <a:off x="228600" y="1981200"/>
            <a:ext cx="3048000" cy="1143000"/>
          </a:xfrm>
        </p:spPr>
        <p:txBody>
          <a:bodyPr/>
          <a:lstStyle/>
          <a:p>
            <a:r>
              <a:rPr lang="en-US" sz="2800"/>
              <a:t>Example: local networking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Ethernet Frame</a:t>
            </a:r>
            <a:endParaRPr lang="en-US" dirty="0"/>
          </a:p>
        </p:txBody>
      </p:sp>
      <p:pic>
        <p:nvPicPr>
          <p:cNvPr id="1026" name="Picture 2"/>
          <p:cNvPicPr>
            <a:picLocks noChangeAspect="1" noChangeArrowheads="1"/>
          </p:cNvPicPr>
          <p:nvPr/>
        </p:nvPicPr>
        <p:blipFill>
          <a:blip r:embed="rId2"/>
          <a:srcRect/>
          <a:stretch>
            <a:fillRect/>
          </a:stretch>
        </p:blipFill>
        <p:spPr bwMode="auto">
          <a:xfrm>
            <a:off x="762000" y="2757488"/>
            <a:ext cx="7620000" cy="1343025"/>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Picture from Wikipedia</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Physical (MAC) Address</a:t>
            </a:r>
          </a:p>
        </p:txBody>
      </p:sp>
      <p:sp>
        <p:nvSpPr>
          <p:cNvPr id="39939" name="Rectangle 3"/>
          <p:cNvSpPr>
            <a:spLocks noGrp="1" noChangeArrowheads="1"/>
          </p:cNvSpPr>
          <p:nvPr>
            <p:ph type="body" idx="1"/>
          </p:nvPr>
        </p:nvSpPr>
        <p:spPr/>
        <p:txBody>
          <a:bodyPr/>
          <a:lstStyle/>
          <a:p>
            <a:r>
              <a:rPr lang="en-US"/>
              <a:t>Why need address?</a:t>
            </a:r>
          </a:p>
          <a:p>
            <a:r>
              <a:rPr lang="en-US"/>
              <a:t>Each Network Card is assigned a physical address</a:t>
            </a:r>
          </a:p>
          <a:p>
            <a:pPr lvl="1"/>
            <a:r>
              <a:rPr lang="en-US"/>
              <a:t>Usually assigned by hardware manufacturer</a:t>
            </a:r>
          </a:p>
          <a:p>
            <a:r>
              <a:rPr lang="en-US"/>
              <a:t>Network Card will only accept the frames that is destined to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2"/>
          </p:nvPr>
        </p:nvSpPr>
        <p:spPr/>
        <p:txBody>
          <a:bodyPr/>
          <a:lstStyle/>
          <a:p>
            <a:r>
              <a:rPr lang="en-US"/>
              <a:t>Network Security</a:t>
            </a:r>
          </a:p>
        </p:txBody>
      </p:sp>
      <p:sp>
        <p:nvSpPr>
          <p:cNvPr id="28674" name="Rectangle 2"/>
          <p:cNvSpPr>
            <a:spLocks noGrp="1" noRot="1" noChangeArrowheads="1"/>
          </p:cNvSpPr>
          <p:nvPr>
            <p:ph type="title"/>
          </p:nvPr>
        </p:nvSpPr>
        <p:spPr/>
        <p:txBody>
          <a:bodyPr/>
          <a:lstStyle/>
          <a:p>
            <a:r>
              <a:rPr lang="en-US" altLang="zh-CN">
                <a:ea typeface="宋体" pitchFamily="2" charset="-122"/>
              </a:rPr>
              <a:t>Network Sniffing</a:t>
            </a:r>
          </a:p>
        </p:txBody>
      </p:sp>
      <p:sp>
        <p:nvSpPr>
          <p:cNvPr id="28675" name="Rectangle 3"/>
          <p:cNvSpPr>
            <a:spLocks noGrp="1" noChangeArrowheads="1"/>
          </p:cNvSpPr>
          <p:nvPr>
            <p:ph type="body" idx="1"/>
          </p:nvPr>
        </p:nvSpPr>
        <p:spPr/>
        <p:txBody>
          <a:bodyPr/>
          <a:lstStyle/>
          <a:p>
            <a:r>
              <a:rPr lang="en-US" altLang="zh-CN">
                <a:ea typeface="宋体" pitchFamily="2" charset="-122"/>
              </a:rPr>
              <a:t>Basically, network sniffing is to eavesdrop the network to capture the packets transmitted over the network.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1221</Words>
  <Application>Microsoft Office PowerPoint</Application>
  <PresentationFormat>On-screen Show (4:3)</PresentationFormat>
  <Paragraphs>189</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LAN Vulnerabilities</vt:lpstr>
      <vt:lpstr>Local Area Network</vt:lpstr>
      <vt:lpstr>Ethernet</vt:lpstr>
      <vt:lpstr>Hubs</vt:lpstr>
      <vt:lpstr>Switches</vt:lpstr>
      <vt:lpstr>Example: local networking</vt:lpstr>
      <vt:lpstr>Ethernet Frame</vt:lpstr>
      <vt:lpstr>Physical (MAC) Address</vt:lpstr>
      <vt:lpstr>Network Sniffing</vt:lpstr>
      <vt:lpstr>Components of a Sniffer</vt:lpstr>
      <vt:lpstr>How to sniff?</vt:lpstr>
      <vt:lpstr>Detecting Sniffing</vt:lpstr>
      <vt:lpstr>Layer-2 Switch</vt:lpstr>
      <vt:lpstr>Port Stealing </vt:lpstr>
      <vt:lpstr>Port Stealing</vt:lpstr>
      <vt:lpstr>ARP Spoofing</vt:lpstr>
      <vt:lpstr>ARP – Address Resolution Protocol</vt:lpstr>
      <vt:lpstr>Example ARP Request</vt:lpstr>
      <vt:lpstr>Example ARP Reply</vt:lpstr>
      <vt:lpstr>ARP Spoofing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 and its vulnerabilities</dc:title>
  <dc:creator/>
  <cp:lastModifiedBy>xu</cp:lastModifiedBy>
  <cp:revision>29</cp:revision>
  <dcterms:created xsi:type="dcterms:W3CDTF">2006-08-16T00:00:00Z</dcterms:created>
  <dcterms:modified xsi:type="dcterms:W3CDTF">2008-06-20T16:13:51Z</dcterms:modified>
</cp:coreProperties>
</file>