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notesMasterIdLst>
    <p:notesMasterId r:id="rId33"/>
  </p:notesMasterIdLst>
  <p:sldIdLst>
    <p:sldId id="283" r:id="rId2"/>
    <p:sldId id="319" r:id="rId3"/>
    <p:sldId id="320" r:id="rId4"/>
    <p:sldId id="321" r:id="rId5"/>
    <p:sldId id="348" r:id="rId6"/>
    <p:sldId id="322" r:id="rId7"/>
    <p:sldId id="323" r:id="rId8"/>
    <p:sldId id="324" r:id="rId9"/>
    <p:sldId id="325" r:id="rId10"/>
    <p:sldId id="326" r:id="rId11"/>
    <p:sldId id="327" r:id="rId12"/>
    <p:sldId id="338" r:id="rId13"/>
    <p:sldId id="346" r:id="rId14"/>
    <p:sldId id="344" r:id="rId15"/>
    <p:sldId id="329" r:id="rId16"/>
    <p:sldId id="347" r:id="rId17"/>
    <p:sldId id="340" r:id="rId18"/>
    <p:sldId id="330" r:id="rId19"/>
    <p:sldId id="331" r:id="rId20"/>
    <p:sldId id="339" r:id="rId21"/>
    <p:sldId id="332" r:id="rId22"/>
    <p:sldId id="333" r:id="rId23"/>
    <p:sldId id="341" r:id="rId24"/>
    <p:sldId id="342" r:id="rId25"/>
    <p:sldId id="334" r:id="rId26"/>
    <p:sldId id="335" r:id="rId27"/>
    <p:sldId id="336" r:id="rId28"/>
    <p:sldId id="337" r:id="rId29"/>
    <p:sldId id="345" r:id="rId30"/>
    <p:sldId id="349" r:id="rId31"/>
    <p:sldId id="343" r:id="rId32"/>
  </p:sldIdLst>
  <p:sldSz cx="10160000" cy="7620000"/>
  <p:notesSz cx="6858000" cy="9144000"/>
  <p:custDataLst>
    <p:tags r:id="rId34"/>
  </p:custData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32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EF3F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92" y="66"/>
      </p:cViewPr>
      <p:guideLst>
        <p:guide orient="horz" pos="2400"/>
        <p:guide pos="32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69.70%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8000"/>
              </a:solidFill>
            </c:spPr>
            <c:extLst>
              <c:ext xmlns:c16="http://schemas.microsoft.com/office/drawing/2014/chart" uri="{C3380CC4-5D6E-409C-BE32-E72D297353CC}">
                <c16:uniqueId val="{00000005-3DE7-44F6-AA69-C70A790BAF6B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6-3DE7-44F6-AA69-C70A790BAF6B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3DE7-44F6-AA69-C70A790BAF6B}"/>
              </c:ext>
            </c:extLst>
          </c:dPt>
          <c:dPt>
            <c:idx val="3"/>
            <c:invertIfNegative val="0"/>
            <c:bubble3D val="0"/>
            <c:spPr>
              <a:solidFill>
                <a:srgbClr val="008000"/>
              </a:solidFill>
            </c:spPr>
            <c:extLst>
              <c:ext xmlns:c16="http://schemas.microsoft.com/office/drawing/2014/chart" uri="{C3380CC4-5D6E-409C-BE32-E72D297353CC}">
                <c16:uniqueId val="{00000008-3DE7-44F6-AA69-C70A790BAF6B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9-3DE7-44F6-AA69-C70A790BAF6B}"/>
              </c:ext>
            </c:extLst>
          </c:dPt>
          <c:dPt>
            <c:idx val="5"/>
            <c:invertIfNegative val="0"/>
            <c:bubble3D val="0"/>
            <c:spPr>
              <a:solidFill>
                <a:srgbClr val="008000"/>
              </a:solidFill>
            </c:spPr>
            <c:extLst>
              <c:ext xmlns:c16="http://schemas.microsoft.com/office/drawing/2014/chart" uri="{C3380CC4-5D6E-409C-BE32-E72D297353CC}">
                <c16:uniqueId val="{0000000A-3DE7-44F6-AA69-C70A790BAF6B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Sheet1!$A$1:$A$6</c:f>
              <c:strCache>
                <c:ptCount val="6"/>
                <c:pt idx="0">
                  <c:v>Auk</c:v>
                </c:pt>
                <c:pt idx="1">
                  <c:v>Awk</c:v>
                </c:pt>
                <c:pt idx="2">
                  <c:v>Perl</c:v>
                </c:pt>
                <c:pt idx="3">
                  <c:v>Pearl</c:v>
                </c:pt>
                <c:pt idx="4">
                  <c:v>Bash</c:v>
                </c:pt>
                <c:pt idx="5">
                  <c:v>Bam</c:v>
                </c:pt>
              </c:strCache>
            </c:strRef>
          </c:cat>
          <c:val>
            <c:numRef>
              <c:f>Sheet1!$B$1:$B$6</c:f>
              <c:numCache>
                <c:formatCode>0.00%</c:formatCode>
                <c:ptCount val="6"/>
                <c:pt idx="0">
                  <c:v>0.69699999999999995</c:v>
                </c:pt>
                <c:pt idx="1">
                  <c:v>6.0600000000000001E-2</c:v>
                </c:pt>
                <c:pt idx="2">
                  <c:v>0</c:v>
                </c:pt>
                <c:pt idx="3">
                  <c:v>0.1212</c:v>
                </c:pt>
                <c:pt idx="4">
                  <c:v>0</c:v>
                </c:pt>
                <c:pt idx="5">
                  <c:v>9.0899999999999995E-2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E7-44F6-AA69-C70A790BAF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3"/>
        <c:axId val="367810512"/>
        <c:axId val="367809336"/>
      </c:barChart>
      <c:catAx>
        <c:axId val="36781051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one"/>
        <c:spPr>
          <a:ln w="6350">
            <a:noFill/>
          </a:ln>
        </c:spPr>
        <c:crossAx val="367809336"/>
        <c:crosses val="autoZero"/>
        <c:auto val="1"/>
        <c:lblAlgn val="ctr"/>
        <c:lblOffset val="100"/>
        <c:noMultiLvlLbl val="0"/>
      </c:catAx>
      <c:valAx>
        <c:axId val="367809336"/>
        <c:scaling>
          <c:orientation val="minMax"/>
          <c:min val="0"/>
        </c:scaling>
        <c:delete val="0"/>
        <c:axPos val="t"/>
        <c:numFmt formatCode="0.00%" sourceLinked="1"/>
        <c:majorTickMark val="out"/>
        <c:minorTickMark val="none"/>
        <c:tickLblPos val="none"/>
        <c:spPr>
          <a:ln w="6350">
            <a:noFill/>
          </a:ln>
        </c:spPr>
        <c:crossAx val="367810512"/>
        <c:crosses val="autoZero"/>
        <c:crossBetween val="between"/>
      </c:valAx>
    </c:plotArea>
    <c:plotVisOnly val="1"/>
    <c:dispBlanksAs val="span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6783752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95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91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86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82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77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73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68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63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6011314" y="4233334"/>
            <a:ext cx="4148688" cy="1012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6011334" y="4330011"/>
            <a:ext cx="4148668" cy="21336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6011334" y="4572408"/>
            <a:ext cx="4148668" cy="1016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6011333" y="4627114"/>
            <a:ext cx="2184400" cy="2032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6011333" y="4666191"/>
            <a:ext cx="2184400" cy="1016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6011333" y="4402667"/>
            <a:ext cx="3403600" cy="3048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8196119" y="4512203"/>
            <a:ext cx="1778000" cy="4064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4055180"/>
            <a:ext cx="10160000" cy="2713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" y="4083919"/>
            <a:ext cx="10160001" cy="1563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7126723" y="4047878"/>
            <a:ext cx="3033278" cy="27603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0160000" cy="41130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08000" y="2668764"/>
            <a:ext cx="9398000" cy="1633361"/>
          </a:xfrm>
        </p:spPr>
        <p:txBody>
          <a:bodyPr anchor="b"/>
          <a:lstStyle>
            <a:lvl1pPr>
              <a:defRPr sz="49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4333265"/>
            <a:ext cx="5503333" cy="1947333"/>
          </a:xfrm>
        </p:spPr>
        <p:txBody>
          <a:bodyPr/>
          <a:lstStyle>
            <a:lvl1pPr marL="71119" indent="0" algn="l">
              <a:buNone/>
              <a:defRPr sz="2700">
                <a:solidFill>
                  <a:schemeClr val="tx2"/>
                </a:solidFill>
              </a:defRPr>
            </a:lvl1pPr>
            <a:lvl2pPr marL="507995" indent="0" algn="ctr">
              <a:buNone/>
            </a:lvl2pPr>
            <a:lvl3pPr marL="1015990" indent="0" algn="ctr">
              <a:buNone/>
            </a:lvl3pPr>
            <a:lvl4pPr marL="1523985" indent="0" algn="ctr">
              <a:buNone/>
            </a:lvl4pPr>
            <a:lvl5pPr marL="2031980" indent="0" algn="ctr">
              <a:buNone/>
            </a:lvl5pPr>
            <a:lvl6pPr marL="2539975" indent="0" algn="ctr">
              <a:buNone/>
            </a:lvl6pPr>
            <a:lvl7pPr marL="3047970" indent="0" algn="ctr">
              <a:buNone/>
            </a:lvl7pPr>
            <a:lvl8pPr marL="3555964" indent="0" algn="ctr">
              <a:buNone/>
            </a:lvl8pPr>
            <a:lvl9pPr marL="4063959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450667" y="4673600"/>
            <a:ext cx="1066800" cy="50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6011334" y="4672542"/>
            <a:ext cx="1439333" cy="50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9244542" y="1262"/>
            <a:ext cx="830791" cy="406400"/>
          </a:xfrm>
        </p:spPr>
        <p:txBody>
          <a:bodyPr/>
          <a:lstStyle>
            <a:lvl1pPr algn="r">
              <a:defRPr sz="2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5333" y="1270000"/>
            <a:ext cx="2116667" cy="60960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1270000"/>
            <a:ext cx="6942667" cy="60960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544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570" y="2201334"/>
            <a:ext cx="8636000" cy="1513417"/>
          </a:xfrm>
        </p:spPr>
        <p:txBody>
          <a:bodyPr anchor="b">
            <a:noAutofit/>
          </a:bodyPr>
          <a:lstStyle>
            <a:lvl1pPr algn="l">
              <a:buNone/>
              <a:defRPr sz="48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570" y="3741209"/>
            <a:ext cx="8636000" cy="1677458"/>
          </a:xfrm>
        </p:spPr>
        <p:txBody>
          <a:bodyPr anchor="t"/>
          <a:lstStyle>
            <a:lvl1pPr marL="50799" indent="0">
              <a:buNone/>
              <a:defRPr sz="2300" b="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2499360"/>
            <a:ext cx="4487333" cy="5028848"/>
          </a:xfrm>
        </p:spPr>
        <p:txBody>
          <a:bodyPr/>
          <a:lstStyle>
            <a:lvl1pPr>
              <a:defRPr sz="2200"/>
            </a:lvl1pPr>
            <a:lvl2pPr>
              <a:defRPr sz="21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4667" y="2499360"/>
            <a:ext cx="4487333" cy="5028848"/>
          </a:xfrm>
        </p:spPr>
        <p:txBody>
          <a:bodyPr/>
          <a:lstStyle>
            <a:lvl1pPr>
              <a:defRPr sz="2200"/>
            </a:lvl1pPr>
            <a:lvl2pPr>
              <a:defRPr sz="21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4" y="1270000"/>
            <a:ext cx="9313333" cy="1188720"/>
          </a:xfrm>
        </p:spPr>
        <p:txBody>
          <a:bodyPr anchor="ctr"/>
          <a:lstStyle>
            <a:lvl1pPr>
              <a:defRPr sz="44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3333" y="2494411"/>
            <a:ext cx="4490720" cy="5080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50799" indent="0">
              <a:buNone/>
              <a:defRPr sz="21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245806" y="2494411"/>
            <a:ext cx="4490861" cy="5080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50799" indent="0">
              <a:buNone/>
              <a:defRPr sz="21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23333" y="3009466"/>
            <a:ext cx="4490720" cy="4318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42561" y="3009466"/>
            <a:ext cx="4490861" cy="4318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270000"/>
            <a:ext cx="9144000" cy="1188720"/>
          </a:xfrm>
        </p:spPr>
        <p:txBody>
          <a:bodyPr anchor="ctr"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5200" y="680720"/>
            <a:ext cx="1063627" cy="50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842000" y="680720"/>
            <a:ext cx="1473200" cy="50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083040" y="2524"/>
            <a:ext cx="846667" cy="4064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8329" y="1224411"/>
            <a:ext cx="3759200" cy="97536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948329" y="2234141"/>
            <a:ext cx="3759200" cy="5130800"/>
          </a:xfrm>
        </p:spPr>
        <p:txBody>
          <a:bodyPr/>
          <a:lstStyle>
            <a:lvl1pPr marL="10160" indent="0">
              <a:buNone/>
              <a:defRPr sz="16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69333" y="862541"/>
            <a:ext cx="5669280" cy="650240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927" y="1232401"/>
            <a:ext cx="652003" cy="5201819"/>
          </a:xfrm>
        </p:spPr>
        <p:txBody>
          <a:bodyPr vert="vert270" lIns="50799" tIns="0" rIns="50799" anchor="t"/>
          <a:lstStyle>
            <a:lvl1pPr algn="ctr">
              <a:buNone/>
              <a:defRPr sz="22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523" y="1270000"/>
            <a:ext cx="5080000" cy="5080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6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4937" y="3638121"/>
            <a:ext cx="2878667" cy="2796099"/>
          </a:xfrm>
        </p:spPr>
        <p:txBody>
          <a:bodyPr lIns="0" tIns="0" rIns="50799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407576"/>
            <a:ext cx="10160000" cy="9378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0160000" cy="345181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" y="342530"/>
            <a:ext cx="10160001" cy="10160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6011314" y="400274"/>
            <a:ext cx="4148688" cy="1012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6011334" y="489014"/>
            <a:ext cx="4148668" cy="200039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6008154" y="552782"/>
            <a:ext cx="3403600" cy="3048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8192940" y="654381"/>
            <a:ext cx="1778000" cy="4064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0094407" y="-2223"/>
            <a:ext cx="64029" cy="69088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0049423" y="-2223"/>
            <a:ext cx="30480" cy="69088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0028253" y="-2223"/>
            <a:ext cx="10160" cy="690880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9972692" y="-2223"/>
            <a:ext cx="30480" cy="690880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9906308" y="422"/>
            <a:ext cx="60960" cy="650240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9859417" y="422"/>
            <a:ext cx="10160" cy="650240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508000" y="1270000"/>
            <a:ext cx="9144000" cy="1185333"/>
          </a:xfrm>
          <a:prstGeom prst="rect">
            <a:avLst/>
          </a:prstGeom>
        </p:spPr>
        <p:txBody>
          <a:bodyPr vert="horz" lIns="101599" tIns="50799" rIns="101599" bIns="50799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508000" y="2499360"/>
            <a:ext cx="9144000" cy="4805680"/>
          </a:xfrm>
          <a:prstGeom prst="rect">
            <a:avLst/>
          </a:prstGeom>
        </p:spPr>
        <p:txBody>
          <a:bodyPr vert="horz" lIns="101599" tIns="50799" rIns="101599" bIns="50799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18373" y="680720"/>
            <a:ext cx="1063627" cy="508000"/>
          </a:xfrm>
          <a:prstGeom prst="rect">
            <a:avLst/>
          </a:prstGeom>
        </p:spPr>
        <p:txBody>
          <a:bodyPr vert="horz" lIns="101599" tIns="50799" rIns="101599" bIns="50799"/>
          <a:lstStyle>
            <a:lvl1pPr algn="l" eaLnBrk="1" latinLnBrk="0" hangingPunct="1">
              <a:defRPr kumimoji="0" sz="9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842000" y="680720"/>
            <a:ext cx="1473200" cy="508000"/>
          </a:xfrm>
          <a:prstGeom prst="rect">
            <a:avLst/>
          </a:prstGeom>
        </p:spPr>
        <p:txBody>
          <a:bodyPr vert="horz" lIns="101599" tIns="50799" rIns="101599" bIns="50799"/>
          <a:lstStyle>
            <a:lvl1pPr algn="r" eaLnBrk="1" latinLnBrk="0" hangingPunct="1">
              <a:defRPr kumimoji="0" sz="9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9083040" y="2524"/>
            <a:ext cx="846667" cy="406400"/>
          </a:xfrm>
          <a:prstGeom prst="rect">
            <a:avLst/>
          </a:prstGeom>
        </p:spPr>
        <p:txBody>
          <a:bodyPr vert="horz" lIns="101599" tIns="50799" rIns="101599" bIns="50799" anchor="b"/>
          <a:lstStyle>
            <a:lvl1pPr algn="r" eaLnBrk="1" latinLnBrk="0" hangingPunct="1">
              <a:defRPr kumimoji="0" sz="20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06396" indent="-284477" algn="l" rtl="0" eaLnBrk="1" latinLnBrk="0" hangingPunct="1">
        <a:spcBef>
          <a:spcPts val="333"/>
        </a:spcBef>
        <a:buClr>
          <a:schemeClr val="accent3"/>
        </a:buClr>
        <a:buFont typeface="Georgia"/>
        <a:buChar char="•"/>
        <a:defRPr kumimoji="0"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13" indent="-274317" algn="l" rtl="0" eaLnBrk="1" latinLnBrk="0" hangingPunct="1">
        <a:spcBef>
          <a:spcPts val="333"/>
        </a:spcBef>
        <a:buClr>
          <a:schemeClr val="accent2"/>
        </a:buClr>
        <a:buFont typeface="Georgia"/>
        <a:buChar char="▫"/>
        <a:defRPr kumimoji="0" sz="29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026150" indent="-243838" algn="l" rtl="0" eaLnBrk="1" latinLnBrk="0" hangingPunct="1">
        <a:spcBef>
          <a:spcPts val="333"/>
        </a:spcBef>
        <a:buClr>
          <a:schemeClr val="accent1"/>
        </a:buClr>
        <a:buFont typeface="Wingdings 2"/>
        <a:buChar char=""/>
        <a:defRPr kumimoji="0" sz="27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310627" indent="-223518" algn="l" rtl="0" eaLnBrk="1" latinLnBrk="0" hangingPunct="1">
        <a:spcBef>
          <a:spcPts val="333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544305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▫"/>
        <a:defRPr kumimoji="0" sz="22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788142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2031980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255497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◦"/>
        <a:defRPr kumimoji="0" sz="17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489175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◦"/>
        <a:defRPr kumimoji="0" sz="16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ymoire.com/Unix/Awk.html" TargetMode="External"/><Relationship Id="rId2" Type="http://schemas.openxmlformats.org/officeDocument/2006/relationships/hyperlink" Target="http://www.google.com/url?sa=t&amp;rct=j&amp;q=awk%20tutorial&amp;source=web&amp;cd=1&amp;sqi=2&amp;ved=0CC8QFjAA&amp;url=http://www.grymoire.com/Unix/Awk.html&amp;ei=Y4RtUciCMI3O9ATulICoBg&amp;usg=AFQjCNECiDvZSq-k8GcBftDAh804dkIROw&amp;cad=rj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obert.wsi.edu.pl/awk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chart" Target="../charts/chart1.xml"/><Relationship Id="rId4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AWK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and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awk is loosely typed</a:t>
            </a:r>
          </a:p>
          <a:p>
            <a:r>
              <a:rPr lang="en-US" dirty="0" smtClean="0"/>
              <a:t>do not need to declare variables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x = 5</a:t>
            </a:r>
          </a:p>
          <a:p>
            <a:r>
              <a:rPr lang="en-US" dirty="0" smtClean="0"/>
              <a:t>do not need $ to use variables like </a:t>
            </a:r>
            <a:r>
              <a:rPr lang="en-US" dirty="0" err="1" smtClean="0"/>
              <a:t>sed</a:t>
            </a:r>
            <a:r>
              <a:rPr lang="en-US" dirty="0" smtClean="0"/>
              <a:t> or bash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 x</a:t>
            </a:r>
          </a:p>
          <a:p>
            <a:r>
              <a:rPr lang="en-US" dirty="0" smtClean="0"/>
              <a:t>strings are double quoted 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x = "This is a string"</a:t>
            </a:r>
          </a:p>
          <a:p>
            <a:r>
              <a:rPr lang="en-US" dirty="0" smtClean="0"/>
              <a:t>no string concatenater, done by context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x = "string1"; y = "string2"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 x y</a:t>
            </a:r>
          </a:p>
          <a:p>
            <a:pPr lvl="2"/>
            <a:r>
              <a:rPr lang="en-US" dirty="0" smtClean="0"/>
              <a:t>Space is required</a:t>
            </a:r>
          </a:p>
          <a:p>
            <a:r>
              <a:rPr lang="en-US" dirty="0" smtClean="0"/>
              <a:t>some conversions done automatically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x = "56"; y = 43; z = "abc"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 x y		</a:t>
            </a:r>
            <a:r>
              <a:rPr lang="en-US" dirty="0" smtClean="0">
                <a:cs typeface="Courier New" pitchFamily="49" charset="0"/>
              </a:rPr>
              <a:t># gives 5643 	y converted to 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 x + y		</a:t>
            </a:r>
            <a:r>
              <a:rPr lang="en-US" dirty="0" smtClean="0">
                <a:cs typeface="Courier New" pitchFamily="49" charset="0"/>
              </a:rPr>
              <a:t># gives 99 	+ converts x to integer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 y + z		</a:t>
            </a:r>
            <a:r>
              <a:rPr lang="en-US" dirty="0" smtClean="0">
                <a:cs typeface="Courier New" pitchFamily="49" charset="0"/>
              </a:rPr>
              <a:t># gives 43	+ converts z to integer 0</a:t>
            </a:r>
            <a:endParaRPr lang="en-US" dirty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and 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awk supports string and numeric comparisons</a:t>
            </a:r>
          </a:p>
          <a:p>
            <a:pPr lvl="1"/>
            <a:r>
              <a:rPr lang="en-US" dirty="0" smtClean="0"/>
              <a:t>== is the equality operator</a:t>
            </a:r>
          </a:p>
          <a:p>
            <a:pPr lvl="2"/>
            <a:r>
              <a:rPr lang="en-US" dirty="0" smtClean="0"/>
              <a:t>= is for assignment</a:t>
            </a:r>
          </a:p>
          <a:p>
            <a:pPr lvl="1"/>
            <a:r>
              <a:rPr lang="en-US" dirty="0" smtClean="0"/>
              <a:t>&lt; and &gt; can be used on strings</a:t>
            </a:r>
          </a:p>
          <a:p>
            <a:pPr lvl="2"/>
            <a:r>
              <a:rPr lang="en-US" dirty="0" smtClean="0"/>
              <a:t>Beware of conversions when dealing with strings that consist of numbers</a:t>
            </a:r>
          </a:p>
          <a:p>
            <a:pPr lvl="1"/>
            <a:r>
              <a:rPr lang="en-US" dirty="0" smtClean="0"/>
              <a:t>~ is used for regular expressions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$2 ~ /[dh]og/</a:t>
            </a:r>
          </a:p>
          <a:p>
            <a:pPr lvl="3"/>
            <a:r>
              <a:rPr lang="en-US" dirty="0" smtClean="0"/>
              <a:t>parameter 2 matches hog or dog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and 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awk supports boolean operations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&amp;&amp;</a:t>
            </a:r>
            <a:r>
              <a:rPr lang="en-US" dirty="0" smtClean="0"/>
              <a:t> - and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||</a:t>
            </a:r>
            <a:r>
              <a:rPr lang="en-US" dirty="0" smtClean="0"/>
              <a:t> - or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! </a:t>
            </a:r>
            <a:r>
              <a:rPr lang="en-US" dirty="0" smtClean="0"/>
              <a:t> - not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499360"/>
            <a:ext cx="8610600" cy="1310640"/>
          </a:xfrm>
        </p:spPr>
        <p:txBody>
          <a:bodyPr/>
          <a:lstStyle/>
          <a:p>
            <a:r>
              <a:rPr lang="en-US" dirty="0" smtClean="0"/>
              <a:t>Field 6 is number of years with organization</a:t>
            </a:r>
          </a:p>
          <a:p>
            <a:pPr lvl="1"/>
            <a:r>
              <a:rPr lang="en-US" dirty="0" smtClean="0"/>
              <a:t>Find those with more than 5 years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3200" y="4038600"/>
            <a:ext cx="6776060" cy="95410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 awk '$6 &gt; 5 { print $2 ", " $1 ":" $6}' personnelyears.data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Kombol, Tony:6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Flintstone, Fred:10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70400" y="5410200"/>
            <a:ext cx="5017720" cy="160043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 cat personnelyears.data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Tony Kombol Lecturer 800111222 704-687-1111 6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Jinyue Xia TA 800111333 704-687-2222 3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Hadi Hashemi TA 800111444 704-687-3333 1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Fred Flintstone RA 800123321 704-687-1212 10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Barney Rubble URA 800112233 704-687-3344 4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699000" y="4419600"/>
            <a:ext cx="7620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90600"/>
            <a:ext cx="9448800" cy="118533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Regular Expression comparison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499360"/>
            <a:ext cx="8610600" cy="701040"/>
          </a:xfrm>
        </p:spPr>
        <p:txBody>
          <a:bodyPr>
            <a:normAutofit/>
          </a:bodyPr>
          <a:lstStyle/>
          <a:p>
            <a:r>
              <a:rPr lang="en-US" dirty="0" smtClean="0"/>
              <a:t>Find the TAs and RAs including the URAs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51400" y="5791200"/>
            <a:ext cx="4802918" cy="160043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cat personnel.data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Tony Kombol Lecturer 800111222 704-687-1111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Jinyue Xia TA 800111333 704-687-2222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Hadi Hashemi TA 800111444 704-687-3333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Fred Flintstone RA 800123321 704-687-1212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Barney Rubble URA 800112233 704-687-3344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3200" y="3429000"/>
            <a:ext cx="6628738" cy="1384995"/>
          </a:xfrm>
          <a:prstGeom prst="rect">
            <a:avLst/>
          </a:prstGeom>
          <a:gradFill>
            <a:gsLst>
              <a:gs pos="0">
                <a:srgbClr val="5E9EFF">
                  <a:alpha val="51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awk '$3 ~ /[RT]A/ {print $1 " " $2 " " $5}' personnel.data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Jinyue Xia 704-687-2222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Hadi Hashemi 704-687-3333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Fred Flintstone 704-687-1212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Barney Rubble 704-687-3344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003800" y="3657600"/>
            <a:ext cx="228600" cy="1981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BEGIN and END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BEGIN and END</a:t>
            </a:r>
          </a:p>
          <a:p>
            <a:pPr lvl="1"/>
            <a:r>
              <a:rPr lang="en-US" dirty="0" smtClean="0"/>
              <a:t>Allows for some pre and post processing</a:t>
            </a:r>
          </a:p>
          <a:p>
            <a:pPr lvl="1"/>
            <a:r>
              <a:rPr lang="en-US" dirty="0" smtClean="0"/>
              <a:t>Both are optional</a:t>
            </a:r>
          </a:p>
          <a:p>
            <a:r>
              <a:rPr lang="en-US" dirty="0" smtClean="0"/>
              <a:t>General format: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BEGIN { action }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{ action }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END { action }</a:t>
            </a:r>
          </a:p>
          <a:p>
            <a:pPr lvl="1"/>
            <a:r>
              <a:rPr lang="en-US" dirty="0" smtClean="0"/>
              <a:t>BEGIN's actions are done before the processing of the datafile begins </a:t>
            </a:r>
          </a:p>
          <a:p>
            <a:pPr lvl="2"/>
            <a:r>
              <a:rPr lang="en-US" dirty="0" smtClean="0"/>
              <a:t>Good for headers, setup, etc.</a:t>
            </a:r>
          </a:p>
          <a:p>
            <a:pPr lvl="1"/>
            <a:r>
              <a:rPr lang="en-US" dirty="0" smtClean="0"/>
              <a:t>END's actions are done after the processing of the datafile ends</a:t>
            </a:r>
          </a:p>
          <a:p>
            <a:pPr lvl="2"/>
            <a:r>
              <a:rPr lang="en-US" dirty="0" smtClean="0"/>
              <a:t>Good for post processing, notes,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7200"/>
            <a:ext cx="9144000" cy="1185333"/>
          </a:xfrm>
        </p:spPr>
        <p:txBody>
          <a:bodyPr/>
          <a:lstStyle/>
          <a:p>
            <a:r>
              <a:rPr lang="en-US" dirty="0" smtClean="0"/>
              <a:t>another regular expression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447800"/>
            <a:ext cx="8991600" cy="153924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This is a more complex check using a file for the awk program</a:t>
            </a:r>
          </a:p>
          <a:p>
            <a:pPr lvl="1"/>
            <a:r>
              <a:rPr lang="en-US" dirty="0" smtClean="0"/>
              <a:t>Check to see the ID is 800……</a:t>
            </a:r>
          </a:p>
          <a:p>
            <a:pPr lvl="2"/>
            <a:r>
              <a:rPr lang="en-US" dirty="0" smtClean="0"/>
              <a:t>That is 800 followed by 6 characters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7000" y="5791200"/>
            <a:ext cx="4480714" cy="954107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 awk -f findbadid.awk personnelbad.data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List of bad IDs follows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Bad Id has a bad id:809123456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End of list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42280" y="5410200"/>
            <a:ext cx="5017720" cy="160043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 cat personnelbad.data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Tony Kombol Lecturer 800111222 704-687-1111 6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Jinyue Xia TA 800111333 704-687-2222 3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Hadi Hashemi TA 800111444 704-687-3333 1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Fred Flintstone RA 800123321 704-687-1212 10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Barney Rubble URA 800112233 704-687-3344 4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Bad Id LX 809123456 704-687-8890 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16460" y="2971800"/>
            <a:ext cx="6843540" cy="203132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 cat findbadid.awk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BEGIN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print "List of bad IDs follows";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$4 !~ /^800....../ { print $1 " " $2 " has a bad id:" $4};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END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print "End of list";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165600" y="5562600"/>
            <a:ext cx="914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1803400" y="3200400"/>
            <a:ext cx="1447800" cy="2514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awk file example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604000" y="3810000"/>
            <a:ext cx="2762295" cy="224676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 cat grades.data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Fred Ziffle:99:A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Arnold Ziffle: 55: F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Tara Boomdea: 85: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Neo:100:A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Buffy Summers: 72:C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Sheldon Cooper:67:D</a:t>
            </a:r>
          </a:p>
          <a:p>
            <a:r>
              <a:rPr lang="en-US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Zorbon Prentwist: 88 : B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Zorbax Bottlewit:88: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Bad Grade: 33: 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04000" y="1066800"/>
            <a:ext cx="2743200" cy="224676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 cat ckgrades.awk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BEGIN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 "Listing  Bs\n"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$3 == "B"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 $0 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END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 "\nDone"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2800" y="3733800"/>
            <a:ext cx="4158511" cy="1815882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 awk -F: -f ckgrades.awk grades.data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Listing  Bs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Tara Boomdea: 85:B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Zorbax Bottlewit:88:B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Done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</a:t>
            </a:r>
          </a:p>
        </p:txBody>
      </p:sp>
      <p:cxnSp>
        <p:nvCxnSpPr>
          <p:cNvPr id="9" name="Straight Arrow Connector 8"/>
          <p:cNvCxnSpPr>
            <a:stCxn id="15" idx="1"/>
          </p:cNvCxnSpPr>
          <p:nvPr/>
        </p:nvCxnSpPr>
        <p:spPr>
          <a:xfrm rot="5400000" flipH="1" flipV="1">
            <a:off x="3689350" y="514348"/>
            <a:ext cx="1981202" cy="38481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318000" y="3962400"/>
            <a:ext cx="2286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604000" y="6858000"/>
            <a:ext cx="28825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Note: </a:t>
            </a:r>
            <a:r>
              <a:rPr lang="en-US" dirty="0" smtClean="0">
                <a:solidFill>
                  <a:srgbClr val="FF00FF"/>
                </a:solidFill>
              </a:rPr>
              <a:t>"</a:t>
            </a:r>
            <a:r>
              <a:rPr lang="en-US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: B</a:t>
            </a:r>
            <a:r>
              <a:rPr lang="en-US" dirty="0" smtClean="0">
                <a:solidFill>
                  <a:srgbClr val="FF00FF"/>
                </a:solidFill>
              </a:rPr>
              <a:t>"</a:t>
            </a:r>
            <a:r>
              <a:rPr lang="en-US" dirty="0" smtClean="0"/>
              <a:t> does not get matched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rot="16200000" flipV="1">
            <a:off x="8547100" y="6134100"/>
            <a:ext cx="1371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Left Brace 14"/>
          <p:cNvSpPr/>
          <p:nvPr/>
        </p:nvSpPr>
        <p:spPr>
          <a:xfrm rot="5400000">
            <a:off x="2603500" y="2781300"/>
            <a:ext cx="304800" cy="1600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946400" y="4495800"/>
            <a:ext cx="36576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251200" y="4724400"/>
            <a:ext cx="33528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Positional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Parameters are usually used as the fields of each line</a:t>
            </a:r>
          </a:p>
          <a:p>
            <a:r>
              <a:rPr lang="en-US" dirty="0" smtClean="0"/>
              <a:t>A parameter can be passed to the awk program</a:t>
            </a:r>
          </a:p>
          <a:p>
            <a:pPr lvl="1"/>
            <a:r>
              <a:rPr lang="en-US" dirty="0" smtClean="0"/>
              <a:t>Used with a shell program</a:t>
            </a:r>
          </a:p>
          <a:p>
            <a:pPr lvl="1"/>
            <a:r>
              <a:rPr lang="en-US" dirty="0" smtClean="0"/>
              <a:t>Must be in quotes in the program</a:t>
            </a:r>
          </a:p>
          <a:p>
            <a:pPr lvl="2"/>
            <a:r>
              <a:rPr lang="en-US" dirty="0" smtClean="0"/>
              <a:t>e.g.</a:t>
            </a:r>
          </a:p>
          <a:p>
            <a:pPr lvl="3"/>
            <a:r>
              <a:rPr lang="en-US" dirty="0" smtClean="0"/>
              <a:t>Instead of </a:t>
            </a:r>
          </a:p>
          <a:p>
            <a:pPr lvl="4"/>
            <a:r>
              <a:rPr lang="en-US" dirty="0" smtClean="0">
                <a:latin typeface="Courier New" pitchFamily="49" charset="0"/>
                <a:cs typeface="Courier New" pitchFamily="49" charset="0"/>
              </a:rPr>
              <a:t>$4 &gt; 12</a:t>
            </a:r>
          </a:p>
          <a:p>
            <a:pPr lvl="5"/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parm in line is &gt; 12</a:t>
            </a:r>
          </a:p>
          <a:p>
            <a:pPr lvl="4"/>
            <a:r>
              <a:rPr lang="en-US" dirty="0" smtClean="0">
                <a:latin typeface="Courier New" pitchFamily="49" charset="0"/>
                <a:cs typeface="Courier New" pitchFamily="49" charset="0"/>
              </a:rPr>
              <a:t>$4 &gt; '$2'</a:t>
            </a:r>
          </a:p>
          <a:p>
            <a:pPr lvl="5"/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parm in line is &gt; 2</a:t>
            </a:r>
            <a:r>
              <a:rPr lang="en-US" baseline="30000" dirty="0" smtClean="0"/>
              <a:t>nd</a:t>
            </a:r>
            <a:r>
              <a:rPr lang="en-US" dirty="0" smtClean="0"/>
              <a:t> parm passed to the program:</a:t>
            </a:r>
          </a:p>
          <a:p>
            <a:pPr lvl="5"/>
            <a:r>
              <a:rPr lang="en-US" dirty="0" smtClean="0">
                <a:latin typeface="Courier New" pitchFamily="49" charset="0"/>
                <a:cs typeface="Courier New" pitchFamily="49" charset="0"/>
              </a:rPr>
              <a:t>prog.awk 50 82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90600"/>
            <a:ext cx="9144000" cy="1185333"/>
          </a:xfrm>
        </p:spPr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286000"/>
            <a:ext cx="9144000" cy="480568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awk supports arrays</a:t>
            </a:r>
          </a:p>
          <a:p>
            <a:pPr lvl="1"/>
            <a:r>
              <a:rPr lang="en-US" dirty="0" smtClean="0"/>
              <a:t>arrays do not need to be "declared"</a:t>
            </a:r>
          </a:p>
          <a:p>
            <a:pPr lvl="2"/>
            <a:r>
              <a:rPr lang="en-US" dirty="0" smtClean="0"/>
              <a:t>"declared" the minute they are used</a:t>
            </a:r>
          </a:p>
          <a:p>
            <a:r>
              <a:rPr lang="en-US" dirty="0" smtClean="0"/>
              <a:t>Arrays are associative</a:t>
            </a:r>
          </a:p>
          <a:p>
            <a:pPr lvl="1"/>
            <a:r>
              <a:rPr lang="en-US" dirty="0" smtClean="0"/>
              <a:t>index can be</a:t>
            </a:r>
          </a:p>
          <a:p>
            <a:pPr lvl="2"/>
            <a:r>
              <a:rPr lang="en-US" dirty="0" smtClean="0"/>
              <a:t>numeric</a:t>
            </a:r>
          </a:p>
          <a:p>
            <a:pPr lvl="2"/>
            <a:r>
              <a:rPr lang="en-US" dirty="0" smtClean="0"/>
              <a:t>alphabetic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thisday["Tue"] = "Tuesday";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thisday[2] = "Tuesday";</a:t>
            </a:r>
          </a:p>
          <a:p>
            <a:pPr lvl="2"/>
            <a:r>
              <a:rPr lang="en-US" dirty="0" smtClean="0"/>
              <a:t>above are two array elements for the array</a:t>
            </a:r>
            <a:r>
              <a:rPr lang="en-US" i="1" dirty="0" smtClean="0"/>
              <a:t> thisday</a:t>
            </a:r>
          </a:p>
          <a:p>
            <a:pPr lvl="2"/>
            <a:r>
              <a:rPr lang="en-US" dirty="0" smtClean="0"/>
              <a:t>each reference a separate string</a:t>
            </a:r>
          </a:p>
          <a:p>
            <a:pPr lvl="3"/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printf("thisday[\"Tue\"] is %s", thisday["Tue"]) 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printf("thisday[2] is %s", thisday[2]) ;</a:t>
            </a:r>
          </a:p>
          <a:p>
            <a:pPr lvl="4"/>
            <a:r>
              <a:rPr lang="en-US" dirty="0" smtClean="0"/>
              <a:t>Both will print "Tuesday" for the array referenced</a:t>
            </a:r>
          </a:p>
          <a:p>
            <a:pPr lvl="3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awk	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text processing languge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560" y="304800"/>
            <a:ext cx="9144000" cy="1185333"/>
          </a:xfrm>
        </p:spPr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20" y="1388844"/>
            <a:ext cx="9144000" cy="1887756"/>
          </a:xfrm>
        </p:spPr>
        <p:txBody>
          <a:bodyPr/>
          <a:lstStyle/>
          <a:p>
            <a:r>
              <a:rPr lang="en-US" dirty="0" smtClean="0"/>
              <a:t>ENVIRON[  ]</a:t>
            </a:r>
          </a:p>
          <a:p>
            <a:pPr lvl="1"/>
            <a:r>
              <a:rPr lang="en-US" dirty="0" smtClean="0"/>
              <a:t>an assosciative array containing all the environmental variables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2600" y="3018592"/>
            <a:ext cx="114459539" cy="440120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awk 'BEGIN{for (env in ENVIRON)print env "=" ENVIRON[env]}'</a:t>
            </a:r>
          </a:p>
          <a:p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SSH_CLIENT=10.23.161.139 59365 22</a:t>
            </a:r>
          </a:p>
          <a:p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HOME=/home/tkombol</a:t>
            </a:r>
          </a:p>
          <a:p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TERM=xterm</a:t>
            </a:r>
          </a:p>
          <a:p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LESSOPEN=| /usr/bin/lesspipe %s</a:t>
            </a:r>
          </a:p>
          <a:p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SHELL=/bin/bash</a:t>
            </a:r>
          </a:p>
          <a:p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USER=tkombol</a:t>
            </a:r>
          </a:p>
          <a:p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_=/usr/bin/awk</a:t>
            </a:r>
          </a:p>
          <a:p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SHLVL=1</a:t>
            </a:r>
          </a:p>
          <a:p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PWD=/home/tkombol</a:t>
            </a:r>
          </a:p>
          <a:p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SSH_CONNECTION=10.23.161.139 59365 152.15.95.103 22</a:t>
            </a:r>
          </a:p>
          <a:p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LANG=en_US.UTF-8</a:t>
            </a:r>
          </a:p>
          <a:p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MAIL=/var/mail/tkombol</a:t>
            </a:r>
          </a:p>
          <a:p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S_COLORS=no=00:fi=00:di=01;34:ln=01;36:pi=40;33:so=01;35:do=01;35:bd=40;33;01:cd=40;33;01:or=40;31;01:su=37;41:sg=30;43:tw=30;42:ow=34;42:st=37;44:ex=01;32:*.tar=01;31:*.tgz=01;31:*.svgz=01;31:*.arj=01;31:*.taz=01;31:*.lzh=01;31:*.lzma=01;31:*.zip=01;31:*.z=01;31:*.Z=01;31:*.dz=01;31:*.gz=01;31:*.bz2=01;31:*.bz=01;31:*.tbz2=01;31:*.tz=01;31:*.deb=01;31:*.rpm=01;31:*.jar=01;31:*.rar=01;31:*.ace=01;31:*.zoo=01;31:*.cpio=01;31:*.7z=01;31:*.rz=01;31:*.jpg=01;35:*.jpeg=01;35:*.gif=01;35:*.bmp=01;35:*.pbm=01;35:*.pgm=01;35:*.ppm=01;35:*.tga=01;35:*.xbm=01;35:*.xpm=01;35:*.tif=01;35:*.tiff=01;35:*.png=01;35:*.svg=01;35:*.mng=01;35:*.pcx=01;35:*.mov=01;35:*.mpg=01;35:*.mpeg=01;35:*.m2v=01;35:*.mkv=01;35:*.ogm=01;35:*.mp4=01;35:*.m4v=01;35:*.mp4v=01;35:*.vob=01;35:*.qt=01;35:*.nuv=01;35:*.wmv=01;35:*.asf=01;35:*.rm=01;35:*.rmvb=01;35:*.flc=01;35:*.avi=01;35:*.fli=01;35:*.gl=01;35:*.dl=01;35:*.xcf=01;35:*.xwd=01;35:*.yuv=01;35:*.aac=00;36:*.au=00;36:*.flac=00;36:*.mid=00;36:*.midi=00;36:*.mka=00;36:*.mp3=00;36:*.mpc=00;36:*.ogg=00;36:*.ra=00;36:*.wav=00;36:</a:t>
            </a:r>
          </a:p>
          <a:p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HISTCONTROL=ignoredups</a:t>
            </a:r>
          </a:p>
          <a:p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PATH=/usr/local/bin:/usr/bin:/bin:/usr/games</a:t>
            </a:r>
          </a:p>
          <a:p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LESSCLOSE=/usr/bin/lesspipe %s %s</a:t>
            </a:r>
          </a:p>
          <a:p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LOGNAME=tkombol</a:t>
            </a:r>
          </a:p>
          <a:p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SSH_TTY=/dev/pts/2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609600"/>
            <a:ext cx="9144000" cy="1185333"/>
          </a:xfrm>
        </p:spPr>
        <p:txBody>
          <a:bodyPr/>
          <a:lstStyle/>
          <a:p>
            <a:r>
              <a:rPr lang="en-US" dirty="0" smtClean="0"/>
              <a:t>Built-in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371600"/>
            <a:ext cx="9144000" cy="1539240"/>
          </a:xfrm>
        </p:spPr>
        <p:txBody>
          <a:bodyPr/>
          <a:lstStyle/>
          <a:p>
            <a:r>
              <a:rPr lang="en-US" dirty="0" smtClean="0"/>
              <a:t>awk has a set of built-in variables</a:t>
            </a:r>
          </a:p>
          <a:p>
            <a:pPr lvl="1"/>
            <a:r>
              <a:rPr lang="en-US" dirty="0" smtClean="0"/>
              <a:t>Some can be overridden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70000" y="2667000"/>
          <a:ext cx="6773334" cy="4475480"/>
        </p:xfrm>
        <a:graphic>
          <a:graphicData uri="http://schemas.openxmlformats.org/drawingml/2006/table">
            <a:tbl>
              <a:tblPr firstRow="1" bandRow="1"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31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Built-In Variables</a:t>
                      </a:r>
                      <a:endParaRPr lang="en-US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 smtClean="0"/>
                        <a:t>Variable</a:t>
                      </a:r>
                      <a:endParaRPr lang="en-US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 smtClean="0"/>
                        <a:t>Function</a:t>
                      </a:r>
                      <a:endParaRPr lang="en-US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 smtClean="0"/>
                        <a:t>Default</a:t>
                      </a:r>
                      <a:endParaRPr lang="en-US" sz="16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Cumulative</a:t>
                      </a:r>
                      <a:r>
                        <a:rPr lang="en-US" sz="1600" baseline="0" dirty="0" smtClean="0"/>
                        <a:t> # of lines read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Input Field</a:t>
                      </a:r>
                      <a:r>
                        <a:rPr lang="en-US" sz="1600" baseline="0" dirty="0" smtClean="0"/>
                        <a:t> Separator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OFS</a:t>
                      </a:r>
                      <a:r>
                        <a:rPr lang="en-US" sz="1600" baseline="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Output Field</a:t>
                      </a:r>
                      <a:r>
                        <a:rPr lang="en-US" sz="1600" baseline="0" dirty="0" smtClean="0"/>
                        <a:t> Separator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space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OFMT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Default FP</a:t>
                      </a:r>
                      <a:r>
                        <a:rPr lang="en-US" sz="1600" baseline="0" dirty="0" smtClean="0"/>
                        <a:t> format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%.6f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Record separator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newline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Number</a:t>
                      </a:r>
                      <a:r>
                        <a:rPr lang="en-US" sz="1600" baseline="0" dirty="0" smtClean="0"/>
                        <a:t> of fields in current line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FILENAME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Current input file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ARGC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Number of arguments in command</a:t>
                      </a:r>
                      <a:r>
                        <a:rPr lang="en-US" sz="1600" baseline="0" dirty="0" smtClean="0"/>
                        <a:t> line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ARGV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Array containing list of arguments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ENVIRON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Assoc. array of all</a:t>
                      </a:r>
                      <a:r>
                        <a:rPr lang="en-US" sz="1600" baseline="0" dirty="0" smtClean="0"/>
                        <a:t> environment variables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awk has several built-in functions</a:t>
            </a:r>
          </a:p>
          <a:p>
            <a:pPr lvl="1"/>
            <a:r>
              <a:rPr lang="en-US" dirty="0" smtClean="0"/>
              <a:t>() are optional if no parms</a:t>
            </a:r>
          </a:p>
          <a:p>
            <a:pPr lvl="2"/>
            <a:r>
              <a:rPr lang="en-US" dirty="0" smtClean="0"/>
              <a:t>encouraged to use</a:t>
            </a:r>
          </a:p>
          <a:p>
            <a:pPr lvl="1"/>
            <a:r>
              <a:rPr lang="en-US" dirty="0" smtClean="0"/>
              <a:t>Arithmetic functions</a:t>
            </a:r>
          </a:p>
          <a:p>
            <a:pPr lvl="1"/>
            <a:r>
              <a:rPr lang="en-US" dirty="0" smtClean="0"/>
              <a:t>String functions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int(x)</a:t>
            </a:r>
          </a:p>
          <a:p>
            <a:r>
              <a:rPr lang="en-US" dirty="0" smtClean="0"/>
              <a:t>sqrt(x)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209800"/>
            <a:ext cx="9144000" cy="5257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length()</a:t>
            </a:r>
          </a:p>
          <a:p>
            <a:pPr lvl="1"/>
            <a:r>
              <a:rPr lang="en-US" dirty="0" smtClean="0"/>
              <a:t>length of complete line</a:t>
            </a:r>
          </a:p>
          <a:p>
            <a:r>
              <a:rPr lang="en-US" dirty="0" smtClean="0"/>
              <a:t>length(x)</a:t>
            </a:r>
          </a:p>
          <a:p>
            <a:pPr lvl="1"/>
            <a:r>
              <a:rPr lang="en-US" dirty="0" smtClean="0"/>
              <a:t>length of x</a:t>
            </a:r>
          </a:p>
          <a:p>
            <a:r>
              <a:rPr lang="en-US" dirty="0" smtClean="0"/>
              <a:t>tolower(s)</a:t>
            </a:r>
          </a:p>
          <a:p>
            <a:pPr lvl="1"/>
            <a:r>
              <a:rPr lang="en-US" dirty="0" smtClean="0"/>
              <a:t>returns s as lower case</a:t>
            </a:r>
          </a:p>
          <a:p>
            <a:r>
              <a:rPr lang="en-US" dirty="0" smtClean="0"/>
              <a:t>toupper(s)</a:t>
            </a:r>
          </a:p>
          <a:p>
            <a:pPr lvl="1"/>
            <a:r>
              <a:rPr lang="en-US" dirty="0" smtClean="0"/>
              <a:t>returns s as upper case</a:t>
            </a:r>
          </a:p>
          <a:p>
            <a:r>
              <a:rPr lang="en-US" dirty="0" smtClean="0"/>
              <a:t>substr(str,m)</a:t>
            </a:r>
          </a:p>
          <a:p>
            <a:pPr lvl="1"/>
            <a:r>
              <a:rPr lang="en-US" dirty="0" smtClean="0"/>
              <a:t>returns string starting at m to end of string</a:t>
            </a:r>
          </a:p>
          <a:p>
            <a:r>
              <a:rPr lang="en-US" dirty="0" smtClean="0"/>
              <a:t>substr(str,m,n)</a:t>
            </a:r>
          </a:p>
          <a:p>
            <a:pPr lvl="1"/>
            <a:r>
              <a:rPr lang="en-US" dirty="0" smtClean="0"/>
              <a:t>returns string starting at m for n characters</a:t>
            </a:r>
          </a:p>
          <a:p>
            <a:r>
              <a:rPr lang="en-US" dirty="0" smtClean="0"/>
              <a:t>index(s1,s2)</a:t>
            </a:r>
          </a:p>
          <a:p>
            <a:pPr lvl="1"/>
            <a:r>
              <a:rPr lang="en-US" dirty="0" smtClean="0"/>
              <a:t>finds the position of s2 inside s2</a:t>
            </a:r>
          </a:p>
          <a:p>
            <a:r>
              <a:rPr lang="en-US" dirty="0" smtClean="0"/>
              <a:t>split(str,arr,ch)</a:t>
            </a:r>
          </a:p>
          <a:p>
            <a:pPr lvl="1"/>
            <a:r>
              <a:rPr lang="en-US" dirty="0" smtClean="0"/>
              <a:t>splits str int an array, the delimiter is ch</a:t>
            </a:r>
          </a:p>
          <a:p>
            <a:r>
              <a:rPr lang="en-US" dirty="0" smtClean="0"/>
              <a:t>system("cmd")</a:t>
            </a:r>
          </a:p>
          <a:p>
            <a:pPr lvl="1"/>
            <a:r>
              <a:rPr lang="en-US" dirty="0" smtClean="0"/>
              <a:t>exectutes a system (Linux) command and returns exit status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Syntax: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if (cond true) {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statements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} else {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statements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/>
            <a:r>
              <a:rPr lang="en-US" dirty="0" smtClean="0"/>
              <a:t>Notes:</a:t>
            </a:r>
          </a:p>
          <a:p>
            <a:pPr lvl="2"/>
            <a:r>
              <a:rPr lang="en-US" dirty="0" smtClean="0"/>
              <a:t>else is optional</a:t>
            </a:r>
          </a:p>
          <a:p>
            <a:pPr lvl="2"/>
            <a:r>
              <a:rPr lang="en-US" dirty="0" smtClean="0"/>
              <a:t>{} not needed for single statements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Syntax form 1:</a:t>
            </a:r>
          </a:p>
          <a:p>
            <a:pPr lvl="1"/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for ( startval ; condition ; control ) statement</a:t>
            </a:r>
          </a:p>
          <a:p>
            <a:pPr lvl="2"/>
            <a:r>
              <a:rPr lang="en-US" dirty="0" smtClean="0"/>
              <a:t>C like in form</a:t>
            </a:r>
          </a:p>
          <a:p>
            <a:pPr lvl="1"/>
            <a:r>
              <a:rPr lang="en-US" dirty="0" smtClean="0"/>
              <a:t>Example: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for ( k=1 ; k&lt;9 ; k++ ) print k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Syntax form 2: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for ( var in array ) statement</a:t>
            </a:r>
          </a:p>
          <a:p>
            <a:pPr lvl="2"/>
            <a:r>
              <a:rPr lang="en-US" dirty="0" smtClean="0"/>
              <a:t>Will scan every var in the array</a:t>
            </a:r>
          </a:p>
          <a:p>
            <a:pPr lvl="2"/>
            <a:r>
              <a:rPr lang="en-US" dirty="0" smtClean="0"/>
              <a:t>Great for associative array</a:t>
            </a:r>
          </a:p>
          <a:p>
            <a:pPr lvl="3"/>
            <a:r>
              <a:rPr lang="en-US" dirty="0" smtClean="0"/>
              <a:t>Non numeric indices</a:t>
            </a:r>
          </a:p>
          <a:p>
            <a:pPr lvl="3"/>
            <a:r>
              <a:rPr lang="en-US" dirty="0" smtClean="0"/>
              <a:t>Gaps in array</a:t>
            </a:r>
          </a:p>
          <a:p>
            <a:pPr lvl="2"/>
            <a:r>
              <a:rPr lang="en-US" dirty="0" smtClean="0"/>
              <a:t>See ENVIRON example in previous slide</a:t>
            </a:r>
          </a:p>
          <a:p>
            <a:pPr lvl="3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Syntax: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while (cond is true) {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statement(s)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 and 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Continue and break can be used to stop all loops</a:t>
            </a:r>
          </a:p>
          <a:p>
            <a:pPr lvl="1"/>
            <a:r>
              <a:rPr lang="en-US" dirty="0" smtClean="0"/>
              <a:t>for</a:t>
            </a:r>
          </a:p>
          <a:p>
            <a:pPr lvl="1"/>
            <a:r>
              <a:rPr lang="en-US" dirty="0" smtClean="0"/>
              <a:t>while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break </a:t>
            </a:r>
          </a:p>
          <a:p>
            <a:pPr lvl="1"/>
            <a:r>
              <a:rPr lang="en-US" dirty="0" smtClean="0"/>
              <a:t>stops the loop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continue</a:t>
            </a:r>
          </a:p>
          <a:p>
            <a:pPr lvl="1"/>
            <a:r>
              <a:rPr lang="en-US" dirty="0" smtClean="0"/>
              <a:t>stops processing statements in this loop</a:t>
            </a:r>
          </a:p>
          <a:p>
            <a:pPr lvl="1"/>
            <a:r>
              <a:rPr lang="en-US" dirty="0" smtClean="0"/>
              <a:t>continues to next iteration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>
                <a:hlinkClick r:id="rId2"/>
              </a:rPr>
              <a:t>Awk</a:t>
            </a:r>
            <a:r>
              <a:rPr lang="en-US" b="1" dirty="0">
                <a:hlinkClick r:id="rId2"/>
              </a:rPr>
              <a:t> - A </a:t>
            </a:r>
            <a:r>
              <a:rPr lang="en-US" b="1" i="1" dirty="0">
                <a:hlinkClick r:id="rId2"/>
              </a:rPr>
              <a:t>Tutorial</a:t>
            </a:r>
            <a:r>
              <a:rPr lang="en-US" b="1" dirty="0">
                <a:hlinkClick r:id="rId2"/>
              </a:rPr>
              <a:t> and Introduction - by Bruce Barnett 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www.grymoire.com/Unix/Awk.html</a:t>
            </a:r>
            <a:r>
              <a:rPr lang="en-US" dirty="0" smtClean="0"/>
              <a:t> </a:t>
            </a:r>
          </a:p>
          <a:p>
            <a:r>
              <a:rPr lang="en-US" b="1" i="1" dirty="0">
                <a:hlinkClick r:id="rId4"/>
              </a:rPr>
              <a:t>Awk Tutorial</a:t>
            </a:r>
            <a:r>
              <a:rPr lang="en-US" b="1" dirty="0">
                <a:hlinkClick r:id="rId4"/>
              </a:rPr>
              <a:t> - Main </a:t>
            </a:r>
            <a:r>
              <a:rPr lang="en-US" b="1" dirty="0" smtClean="0">
                <a:hlinkClick r:id="rId4"/>
              </a:rPr>
              <a:t>Page</a:t>
            </a:r>
            <a:endParaRPr lang="en-US" dirty="0" smtClean="0"/>
          </a:p>
          <a:p>
            <a:pPr lvl="1"/>
            <a:r>
              <a:rPr lang="en-US" dirty="0">
                <a:hlinkClick r:id="rId4"/>
              </a:rPr>
              <a:t>http://robert.wsi.edu.pl/awk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11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Created for Unix by Aho, Weinberger and Kernighan</a:t>
            </a:r>
          </a:p>
          <a:p>
            <a:r>
              <a:rPr lang="en-US" dirty="0" smtClean="0"/>
              <a:t>Basicaly an: </a:t>
            </a:r>
          </a:p>
          <a:p>
            <a:pPr lvl="1"/>
            <a:r>
              <a:rPr lang="en-US" dirty="0" smtClean="0"/>
              <a:t>interpreted </a:t>
            </a:r>
          </a:p>
          <a:p>
            <a:pPr lvl="1"/>
            <a:r>
              <a:rPr lang="en-US" dirty="0" smtClean="0"/>
              <a:t>text processing </a:t>
            </a:r>
          </a:p>
          <a:p>
            <a:pPr lvl="1"/>
            <a:r>
              <a:rPr lang="en-US" dirty="0" smtClean="0"/>
              <a:t>programming language</a:t>
            </a:r>
          </a:p>
          <a:p>
            <a:r>
              <a:rPr lang="en-US" dirty="0" smtClean="0"/>
              <a:t>Updated versions</a:t>
            </a:r>
          </a:p>
          <a:p>
            <a:pPr lvl="1"/>
            <a:r>
              <a:rPr lang="en-US" dirty="0" smtClean="0"/>
              <a:t>NAWK</a:t>
            </a:r>
          </a:p>
          <a:p>
            <a:pPr lvl="2"/>
            <a:r>
              <a:rPr lang="en-US" dirty="0" smtClean="0"/>
              <a:t>New awk</a:t>
            </a:r>
          </a:p>
          <a:p>
            <a:pPr lvl="1"/>
            <a:r>
              <a:rPr lang="en-US" dirty="0" smtClean="0"/>
              <a:t>GAWK</a:t>
            </a:r>
          </a:p>
          <a:p>
            <a:pPr lvl="2"/>
            <a:r>
              <a:rPr lang="en-US" dirty="0" smtClean="0"/>
              <a:t>Free </a:t>
            </a:r>
            <a:r>
              <a:rPr lang="en-US" dirty="0"/>
              <a:t>S</a:t>
            </a:r>
            <a:r>
              <a:rPr lang="en-US" dirty="0" smtClean="0"/>
              <a:t>oftware Foundation’s version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PChart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96893447"/>
              </p:ext>
            </p:extLst>
          </p:nvPr>
        </p:nvGraphicFramePr>
        <p:xfrm>
          <a:off x="647700" y="1772411"/>
          <a:ext cx="8496300" cy="3680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508000" y="914400"/>
            <a:ext cx="9144000" cy="1185333"/>
          </a:xfrm>
        </p:spPr>
        <p:txBody>
          <a:bodyPr/>
          <a:lstStyle/>
          <a:p>
            <a:r>
              <a:rPr lang="en-US" dirty="0" smtClean="0"/>
              <a:t>Which is not a “scripting language: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524000" y="1905000"/>
            <a:ext cx="8128000" cy="5334000"/>
          </a:xfrm>
        </p:spPr>
        <p:txBody>
          <a:bodyPr>
            <a:noAutofit/>
          </a:bodyPr>
          <a:lstStyle/>
          <a:p>
            <a:pPr marL="636269" indent="-514350">
              <a:spcBef>
                <a:spcPct val="20000"/>
              </a:spcBef>
              <a:spcAft>
                <a:spcPct val="0"/>
              </a:spcAft>
              <a:buFont typeface="Georgia"/>
              <a:buAutoNum type="alphaUcPeriod"/>
            </a:pPr>
            <a:r>
              <a:rPr lang="en-US" dirty="0" smtClean="0"/>
              <a:t>Auk</a:t>
            </a:r>
          </a:p>
          <a:p>
            <a:pPr marL="636269" indent="-514350">
              <a:spcBef>
                <a:spcPct val="20000"/>
              </a:spcBef>
              <a:spcAft>
                <a:spcPct val="0"/>
              </a:spcAft>
              <a:buFont typeface="Georgia"/>
              <a:buAutoNum type="alphaUcPeriod"/>
            </a:pPr>
            <a:r>
              <a:rPr lang="en-US" dirty="0" err="1" smtClean="0"/>
              <a:t>Awk</a:t>
            </a:r>
            <a:endParaRPr lang="en-US" dirty="0" smtClean="0"/>
          </a:p>
          <a:p>
            <a:pPr marL="636269" indent="-514350">
              <a:spcBef>
                <a:spcPct val="20000"/>
              </a:spcBef>
              <a:spcAft>
                <a:spcPct val="0"/>
              </a:spcAft>
              <a:buFont typeface="Georgia"/>
              <a:buAutoNum type="alphaUcPeriod"/>
            </a:pPr>
            <a:r>
              <a:rPr lang="en-US" dirty="0" smtClean="0"/>
              <a:t>Perl</a:t>
            </a:r>
          </a:p>
          <a:p>
            <a:pPr marL="636269" indent="-514350">
              <a:spcBef>
                <a:spcPct val="20000"/>
              </a:spcBef>
              <a:spcAft>
                <a:spcPct val="0"/>
              </a:spcAft>
              <a:buFont typeface="Georgia"/>
              <a:buAutoNum type="alphaUcPeriod"/>
            </a:pPr>
            <a:r>
              <a:rPr lang="en-US" dirty="0" smtClean="0"/>
              <a:t>Pearl</a:t>
            </a:r>
          </a:p>
          <a:p>
            <a:pPr marL="636269" indent="-514350">
              <a:spcBef>
                <a:spcPct val="20000"/>
              </a:spcBef>
              <a:spcAft>
                <a:spcPct val="0"/>
              </a:spcAft>
              <a:buFont typeface="Georgia"/>
              <a:buAutoNum type="alphaUcPeriod"/>
            </a:pPr>
            <a:r>
              <a:rPr lang="en-US" dirty="0" smtClean="0"/>
              <a:t>Bash</a:t>
            </a:r>
          </a:p>
          <a:p>
            <a:pPr marL="636269" indent="-514350">
              <a:spcBef>
                <a:spcPct val="20000"/>
              </a:spcBef>
              <a:spcAft>
                <a:spcPct val="0"/>
              </a:spcAft>
              <a:buFont typeface="Georgia"/>
              <a:buAutoNum type="alphaUcPeriod"/>
            </a:pPr>
            <a:r>
              <a:rPr lang="en-US" dirty="0"/>
              <a:t>B</a:t>
            </a:r>
            <a:r>
              <a:rPr lang="en-US" dirty="0" smtClean="0"/>
              <a:t>am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2008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awk is a "primative" scripting language</a:t>
            </a:r>
          </a:p>
          <a:p>
            <a:r>
              <a:rPr lang="en-US" dirty="0" smtClean="0"/>
              <a:t>good for processing text files</a:t>
            </a:r>
          </a:p>
          <a:p>
            <a:pPr lvl="1"/>
            <a:r>
              <a:rPr lang="en-US" dirty="0" smtClean="0"/>
              <a:t>filtering</a:t>
            </a:r>
          </a:p>
          <a:p>
            <a:r>
              <a:rPr lang="en-US" dirty="0" smtClean="0"/>
              <a:t>perl is a more modern replacement</a:t>
            </a:r>
          </a:p>
          <a:p>
            <a:pPr lvl="1"/>
            <a:r>
              <a:rPr lang="en-US" dirty="0" smtClean="0"/>
              <a:t>"religious war" over which is better</a:t>
            </a:r>
          </a:p>
          <a:p>
            <a:r>
              <a:rPr lang="en-US" dirty="0" smtClean="0"/>
              <a:t>if you understand awk it will be a good basis to understant perl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awk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499360"/>
            <a:ext cx="9372600" cy="4805680"/>
          </a:xfrm>
        </p:spPr>
        <p:txBody>
          <a:bodyPr>
            <a:normAutofit/>
          </a:bodyPr>
          <a:lstStyle/>
          <a:p>
            <a:r>
              <a:rPr lang="en-US" dirty="0" smtClean="0"/>
              <a:t>Basic form:</a:t>
            </a:r>
          </a:p>
          <a:p>
            <a:pPr lvl="1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awk options 'selection criteria {action}' file(s)</a:t>
            </a:r>
          </a:p>
          <a:p>
            <a:r>
              <a:rPr lang="en-US" dirty="0" smtClean="0"/>
              <a:t>Can use regular expressions</a:t>
            </a:r>
          </a:p>
          <a:p>
            <a:r>
              <a:rPr lang="en-US" dirty="0" smtClean="0"/>
              <a:t>Files read one line at a time with contents as fields</a:t>
            </a:r>
          </a:p>
          <a:p>
            <a:r>
              <a:rPr lang="en-US" dirty="0" smtClean="0"/>
              <a:t>Fields are numbered ($1, $2, etc…)</a:t>
            </a:r>
          </a:p>
          <a:p>
            <a:pPr lvl="1"/>
            <a:r>
              <a:rPr lang="en-US" dirty="0" smtClean="0"/>
              <a:t>Entire line is $0</a:t>
            </a:r>
          </a:p>
          <a:p>
            <a:r>
              <a:rPr lang="en-US" dirty="0" smtClean="0"/>
              <a:t>Can run standalone</a:t>
            </a:r>
          </a:p>
          <a:p>
            <a:r>
              <a:rPr lang="en-US" dirty="0" smtClean="0"/>
              <a:t>Can run as a program</a:t>
            </a:r>
          </a:p>
          <a:p>
            <a:r>
              <a:rPr lang="en-US" dirty="0" smtClean="0"/>
              <a:t>Uses a blank as the default separator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-f Option (stored awk programs)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awk programs can be stored in a file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awk –f awkfile datafile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-f filename </a:t>
            </a:r>
            <a:r>
              <a:rPr lang="en-US" dirty="0" smtClean="0"/>
              <a:t>is the awk program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datafile</a:t>
            </a:r>
            <a:r>
              <a:rPr lang="en-US" dirty="0" smtClean="0"/>
              <a:t> contains the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514600"/>
            <a:ext cx="9144000" cy="2286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Find the TAs in the personnel file</a:t>
            </a:r>
          </a:p>
          <a:p>
            <a:pPr lvl="1"/>
            <a:r>
              <a:rPr lang="en-US" dirty="0" smtClean="0"/>
              <a:t>The file is blank separated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-F</a:t>
            </a:r>
            <a:r>
              <a:rPr lang="en-US" dirty="0" smtClean="0"/>
              <a:t> defines the delimiter</a:t>
            </a:r>
          </a:p>
          <a:p>
            <a:pPr lvl="3"/>
            <a:r>
              <a:rPr lang="en-US" dirty="0" smtClean="0"/>
              <a:t>Use “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 </a:t>
            </a:r>
            <a:r>
              <a:rPr lang="en-US" dirty="0" smtClean="0"/>
              <a:t>“ to escape the blank  (a blank after the \)</a:t>
            </a:r>
          </a:p>
          <a:p>
            <a:pPr lvl="4"/>
            <a:r>
              <a:rPr lang="en-US" dirty="0" smtClean="0"/>
              <a:t>Note: the blank is the default seperator anyway</a:t>
            </a:r>
          </a:p>
          <a:p>
            <a:pPr lvl="1"/>
            <a:r>
              <a:rPr lang="en-US" dirty="0" smtClean="0"/>
              <a:t>Title is in the 3</a:t>
            </a:r>
            <a:r>
              <a:rPr lang="en-US" baseline="30000" dirty="0" smtClean="0"/>
              <a:t>rd</a:t>
            </a:r>
            <a:r>
              <a:rPr lang="en-US" dirty="0" smtClean="0"/>
              <a:t> field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41400" y="5029200"/>
            <a:ext cx="6400800" cy="224676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cat personnel.data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Tony Kombol Lecturer 800111222 704-687-1111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Jinyue Xia TA 800111333 704-687-2222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Hadi Hashemi TA 800111444 704-687-3333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awk -F\  '$3 == "TA" { print }' personnel.data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Jinyue Xia TA 800111333 704-687-2222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Hadi Hashemi TA 800111444 704-687-3333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400" y="304800"/>
            <a:ext cx="9144000" cy="1185333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219200"/>
            <a:ext cx="9144000" cy="2133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To run an awk program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personnel.data</a:t>
            </a:r>
            <a:r>
              <a:rPr lang="en-US" dirty="0" smtClean="0"/>
              <a:t> has the data 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findta.awk</a:t>
            </a:r>
            <a:r>
              <a:rPr lang="en-US" dirty="0" smtClean="0"/>
              <a:t> is the code</a:t>
            </a:r>
          </a:p>
          <a:p>
            <a:pPr lvl="2"/>
            <a:r>
              <a:rPr lang="en-US" dirty="0" smtClean="0"/>
              <a:t>Looks for TA (3</a:t>
            </a:r>
            <a:r>
              <a:rPr lang="en-US" baseline="30000" dirty="0" smtClean="0"/>
              <a:t>rd</a:t>
            </a:r>
            <a:r>
              <a:rPr lang="en-US" dirty="0" smtClean="0"/>
              <a:t> parm)</a:t>
            </a:r>
          </a:p>
          <a:p>
            <a:pPr lvl="2"/>
            <a:r>
              <a:rPr lang="en-US" dirty="0" smtClean="0"/>
              <a:t>Prints first name and telephone number (1</a:t>
            </a:r>
            <a:r>
              <a:rPr lang="en-US" baseline="30000" dirty="0" smtClean="0"/>
              <a:t>st</a:t>
            </a:r>
            <a:r>
              <a:rPr lang="en-US" dirty="0" smtClean="0"/>
              <a:t> and 5</a:t>
            </a:r>
            <a:r>
              <a:rPr lang="en-US" baseline="30000" dirty="0" smtClean="0"/>
              <a:t>th</a:t>
            </a:r>
            <a:r>
              <a:rPr lang="en-US" dirty="0" smtClean="0"/>
              <a:t> parms)</a:t>
            </a:r>
          </a:p>
          <a:p>
            <a:pPr lvl="1"/>
            <a:r>
              <a:rPr lang="en-US" dirty="0" smtClean="0"/>
              <a:t>Note: what small formatting problem is here? 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9400" y="3657600"/>
            <a:ext cx="4800600" cy="1169551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awk -F\  -f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findta.awk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personnel.data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TAs</a:t>
            </a:r>
          </a:p>
          <a:p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Jinyue704-687-2222</a:t>
            </a:r>
          </a:p>
          <a:p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Hadi704-687-3333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Done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57082" y="3733800"/>
            <a:ext cx="4802918" cy="1169551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cat </a:t>
            </a:r>
            <a:r>
              <a:rPr lang="en-US" dirty="0" smtClean="0">
                <a:solidFill>
                  <a:srgbClr val="EF3FD6"/>
                </a:solidFill>
                <a:latin typeface="Courier New" pitchFamily="49" charset="0"/>
                <a:cs typeface="Courier New" pitchFamily="49" charset="0"/>
              </a:rPr>
              <a:t>personnel.data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Tony Kombol Lecturer 800111222 704-687-1111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Jinyue Xia TA 800111333 704-687-2222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Hadi Hashemi TA 800111444 704-687-3333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84800" y="5334000"/>
            <a:ext cx="2762295" cy="2031325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cat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findta.awk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BEGIN {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print "TAs";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$3 == "TA" {print $1 $5}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 {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print "Done"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622800" y="3810000"/>
            <a:ext cx="7620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946400" y="3886200"/>
            <a:ext cx="236220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838200"/>
            <a:ext cx="9144000" cy="1185333"/>
          </a:xfrm>
        </p:spPr>
        <p:txBody>
          <a:bodyPr/>
          <a:lstStyle/>
          <a:p>
            <a:r>
              <a:rPr lang="en-US" dirty="0" smtClean="0"/>
              <a:t>print and printf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905000"/>
            <a:ext cx="9144000" cy="540004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Output goes to std out</a:t>
            </a:r>
          </a:p>
          <a:p>
            <a:pPr lvl="1"/>
            <a:r>
              <a:rPr lang="en-US" dirty="0" smtClean="0"/>
              <a:t>can be redirected with &gt; or |</a:t>
            </a:r>
          </a:p>
          <a:p>
            <a:pPr lvl="3"/>
            <a:r>
              <a:rPr lang="en-US" dirty="0" smtClean="0"/>
              <a:t>redirected name must be in quotes:</a:t>
            </a:r>
          </a:p>
          <a:p>
            <a:pPr lvl="3"/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# print $2, $1 | "sort"</a:t>
            </a:r>
          </a:p>
          <a:p>
            <a:pPr lvl="4"/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the output of the print goes to the sort routine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dirty="0" smtClean="0"/>
              <a:t> is unformatted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/>
              <a:t> allows formatting</a:t>
            </a:r>
          </a:p>
          <a:p>
            <a:pPr lvl="1"/>
            <a:r>
              <a:rPr lang="en-US" dirty="0" smtClean="0"/>
              <a:t>%s – string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%-20s</a:t>
            </a:r>
          </a:p>
          <a:p>
            <a:pPr lvl="3"/>
            <a:r>
              <a:rPr lang="en-US" dirty="0" smtClean="0"/>
              <a:t>20 char spaces, justified (-)</a:t>
            </a:r>
          </a:p>
          <a:p>
            <a:pPr lvl="1"/>
            <a:r>
              <a:rPr lang="en-US" dirty="0" smtClean="0"/>
              <a:t>%d – integer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%8d</a:t>
            </a:r>
          </a:p>
          <a:p>
            <a:pPr lvl="3"/>
            <a:r>
              <a:rPr lang="en-US" dirty="0" smtClean="0"/>
              <a:t>set aside 8 spaces for the number</a:t>
            </a:r>
          </a:p>
          <a:p>
            <a:pPr lvl="1"/>
            <a:r>
              <a:rPr lang="en-US" dirty="0" smtClean="0"/>
              <a:t>%f – floating point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%4.8f</a:t>
            </a:r>
          </a:p>
          <a:p>
            <a:pPr lvl="3"/>
            <a:r>
              <a:rPr lang="en-US" dirty="0" smtClean="0"/>
              <a:t>Set aside 4 chars to the left of the decimal point and 8 to the right</a:t>
            </a:r>
          </a:p>
          <a:p>
            <a:pPr lvl="1"/>
            <a:r>
              <a:rPr lang="en-US" dirty="0" smtClean="0"/>
              <a:t>printf needs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\n</a:t>
            </a:r>
            <a:r>
              <a:rPr lang="en-US" dirty="0" smtClean="0"/>
              <a:t> to start new 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AWK supports basic computation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dirty="0" smtClean="0"/>
              <a:t> - addition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dirty="0" smtClean="0"/>
              <a:t> - subtraction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 smtClean="0"/>
              <a:t> - multiplication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 smtClean="0"/>
              <a:t> - division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smtClean="0"/>
              <a:t> - modulus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^</a:t>
            </a:r>
            <a:r>
              <a:rPr lang="en-US" dirty="0" smtClean="0"/>
              <a:t> - exponentiation</a:t>
            </a:r>
          </a:p>
          <a:p>
            <a:r>
              <a:rPr lang="en-US" dirty="0" smtClean="0"/>
              <a:t>Also supports: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++</a:t>
            </a:r>
            <a:r>
              <a:rPr lang="en-US" dirty="0" smtClean="0"/>
              <a:t> - add one to itself (post and pre fix)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+=</a:t>
            </a:r>
            <a:r>
              <a:rPr lang="en-US" dirty="0" smtClean="0"/>
              <a:t> - add and assign to self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--</a:t>
            </a:r>
            <a:r>
              <a:rPr lang="en-US" dirty="0" smtClean="0"/>
              <a:t> - subtract one from self (post and pre fix)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-=</a:t>
            </a:r>
            <a:r>
              <a:rPr lang="en-US" dirty="0" smtClean="0"/>
              <a:t> - subtract from self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*=</a:t>
            </a:r>
            <a:r>
              <a:rPr lang="en-US" dirty="0" smtClean="0"/>
              <a:t> - multiply self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/=</a:t>
            </a:r>
            <a:r>
              <a:rPr lang="en-US" dirty="0" smtClean="0"/>
              <a:t> - divide self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415918DBCEF346DE942A3C750E882D2D"/>
  <p:tag name="TPVERSION" val="6"/>
  <p:tag name="TPFULLVERSION" val="7.5.3.1"/>
  <p:tag name="PPTVERSION" val="16"/>
  <p:tag name="TPOS" val="2"/>
  <p:tag name="TPLASTSAVEVERSION" val="6.2 PC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956499BA519E451BAC1DC7A6CA68837D&lt;/guid&gt;&#10;        &lt;description /&gt;&#10;        &lt;date&gt;4/10/2017 4:55:52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C9F453699B94ECDA3D7580B06239F8F&lt;/guid&gt;&#10;            &lt;repollguid&gt;6274D668F922427EBA8571E931BCF45F&lt;/repollguid&gt;&#10;            &lt;sourceid&gt;8F822273BA53460E9A1232B0175A0170&lt;/sourceid&gt;&#10;            &lt;questiontext&gt;Which is not a “scripting language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706AD1B85C8F411DB5E5A05DB3DF2A30&lt;/guid&gt;&#10;                    &lt;answertext&gt;Auk&lt;/answertext&gt;&#10;                    &lt;valuetype&gt;1&lt;/valuetype&gt;&#10;                &lt;/answer&gt;&#10;                &lt;answer&gt;&#10;                    &lt;guid&gt;26C231CEB26D49E4BBF3F52BED1AF891&lt;/guid&gt;&#10;                    &lt;answertext&gt;Awk&lt;/answertext&gt;&#10;                    &lt;valuetype&gt;-1&lt;/valuetype&gt;&#10;                &lt;/answer&gt;&#10;                &lt;answer&gt;&#10;                    &lt;guid&gt;5A2EF55E96C04D88B2EFA0052992151C&lt;/guid&gt;&#10;                    &lt;answertext&gt;Perl&lt;/answertext&gt;&#10;                    &lt;valuetype&gt;-1&lt;/valuetype&gt;&#10;                &lt;/answer&gt;&#10;                &lt;answer&gt;&#10;                    &lt;guid&gt;D1F0F37BC3EA48B6BD6F414C4917BEE5&lt;/guid&gt;&#10;                    &lt;answertext&gt;Pearl&lt;/answertext&gt;&#10;                    &lt;valuetype&gt;1&lt;/valuetype&gt;&#10;                &lt;/answer&gt;&#10;                &lt;answer&gt;&#10;                    &lt;guid&gt;7DF53E4BA21E4BB395742D3FC637AE7B&lt;/guid&gt;&#10;                    &lt;answertext&gt;Bash&lt;/answertext&gt;&#10;                    &lt;valuetype&gt;-1&lt;/valuetype&gt;&#10;                &lt;/answer&gt;&#10;                &lt;answer&gt;&#10;                    &lt;guid&gt;C8CFE8F9EEF34FF2B1C497B21BA7F8DB&lt;/guid&gt;&#10;                    &lt;answertext&gt;Bam&lt;/answertext&gt;&#10;                    &lt;valuetype&gt;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  <p:tag name="RESULTS" val="Which is not a “scripting language:[;crlf;]32[;]33[;]32[;]False[;]30[;][;crlf;]1.90625[;]1[;]1.64619589888324[;]2.7099609375[;crlf;]23[;]1[;]Auk1[;]Auk[;][;crlf;]2[;]-1[;]Awk2[;]Awk[;][;crlf;]0[;]-1[;]Perl3[;]Perl[;][;crlf;]4[;]1[;]Pearl4[;]Pearl[;][;crlf;]0[;]-1[;]Bash5[;]Bash[;][;crlf;]3[;]1[;]Bam6[;]Bam[;]"/>
  <p:tag name="HASRESULTS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1"/>
  <p:tag name="NUMBERFORMAT" val="2"/>
  <p:tag name="LABELFORMAT" val="0"/>
  <p:tag name="DEFINEDCOLORS" val="3,6,10,45,32,50,13,4,9,55,1"/>
  <p:tag name="COLORTYPE" val="SCHEM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3032</TotalTime>
  <Words>1762</Words>
  <Application>Microsoft Office PowerPoint</Application>
  <PresentationFormat>Custom</PresentationFormat>
  <Paragraphs>385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Courier New</vt:lpstr>
      <vt:lpstr>Georgia</vt:lpstr>
      <vt:lpstr>Trebuchet MS</vt:lpstr>
      <vt:lpstr>Wingdings 2</vt:lpstr>
      <vt:lpstr>Urban</vt:lpstr>
      <vt:lpstr>AWK</vt:lpstr>
      <vt:lpstr>awk </vt:lpstr>
      <vt:lpstr>awk</vt:lpstr>
      <vt:lpstr>awk Basics</vt:lpstr>
      <vt:lpstr>-f Option (stored awk programs)</vt:lpstr>
      <vt:lpstr>Example</vt:lpstr>
      <vt:lpstr>example</vt:lpstr>
      <vt:lpstr>print and printf</vt:lpstr>
      <vt:lpstr>Number processing</vt:lpstr>
      <vt:lpstr>Variables and Expressions</vt:lpstr>
      <vt:lpstr>Comparison and Logical Operators</vt:lpstr>
      <vt:lpstr>Comparison and Logical Operators</vt:lpstr>
      <vt:lpstr>simple comparison</vt:lpstr>
      <vt:lpstr>Regular Expression comparison example</vt:lpstr>
      <vt:lpstr>BEGIN and END Sections</vt:lpstr>
      <vt:lpstr>another regular expression</vt:lpstr>
      <vt:lpstr>awk file example</vt:lpstr>
      <vt:lpstr>Positional Parameters</vt:lpstr>
      <vt:lpstr>Arrays</vt:lpstr>
      <vt:lpstr>Arrays</vt:lpstr>
      <vt:lpstr>Built-in Variables</vt:lpstr>
      <vt:lpstr>Functions</vt:lpstr>
      <vt:lpstr>Arithmetic Functions</vt:lpstr>
      <vt:lpstr>String Functions</vt:lpstr>
      <vt:lpstr>if</vt:lpstr>
      <vt:lpstr>for</vt:lpstr>
      <vt:lpstr>While</vt:lpstr>
      <vt:lpstr>continue and break</vt:lpstr>
      <vt:lpstr>Resources</vt:lpstr>
      <vt:lpstr>Which is not a “scripting language:</vt:lpstr>
      <vt:lpstr>Summary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sender policy framework</dc:title>
  <dc:creator>ajkombol</dc:creator>
  <cp:lastModifiedBy>Kombol, Tony</cp:lastModifiedBy>
  <cp:revision>127</cp:revision>
  <dcterms:modified xsi:type="dcterms:W3CDTF">2017-04-10T21:43:48Z</dcterms:modified>
</cp:coreProperties>
</file>