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8"/>
  </p:handoutMasterIdLst>
  <p:sldIdLst>
    <p:sldId id="256" r:id="rId2"/>
    <p:sldId id="301" r:id="rId3"/>
    <p:sldId id="259" r:id="rId4"/>
    <p:sldId id="270" r:id="rId5"/>
    <p:sldId id="257" r:id="rId6"/>
    <p:sldId id="263" r:id="rId7"/>
    <p:sldId id="274" r:id="rId8"/>
    <p:sldId id="273" r:id="rId9"/>
    <p:sldId id="258" r:id="rId10"/>
    <p:sldId id="264" r:id="rId11"/>
    <p:sldId id="276" r:id="rId12"/>
    <p:sldId id="275" r:id="rId13"/>
    <p:sldId id="277" r:id="rId14"/>
    <p:sldId id="269" r:id="rId15"/>
    <p:sldId id="260" r:id="rId16"/>
    <p:sldId id="298" r:id="rId17"/>
    <p:sldId id="265" r:id="rId18"/>
    <p:sldId id="299" r:id="rId19"/>
    <p:sldId id="279" r:id="rId20"/>
    <p:sldId id="288" r:id="rId21"/>
    <p:sldId id="300" r:id="rId22"/>
    <p:sldId id="280" r:id="rId23"/>
    <p:sldId id="287" r:id="rId24"/>
    <p:sldId id="297" r:id="rId25"/>
    <p:sldId id="281" r:id="rId26"/>
    <p:sldId id="286" r:id="rId27"/>
    <p:sldId id="296" r:id="rId28"/>
    <p:sldId id="282" r:id="rId29"/>
    <p:sldId id="285" r:id="rId30"/>
    <p:sldId id="295" r:id="rId31"/>
    <p:sldId id="283" r:id="rId32"/>
    <p:sldId id="284" r:id="rId33"/>
    <p:sldId id="293" r:id="rId34"/>
    <p:sldId id="294" r:id="rId35"/>
    <p:sldId id="268" r:id="rId36"/>
    <p:sldId id="261" r:id="rId37"/>
    <p:sldId id="291" r:id="rId38"/>
    <p:sldId id="271" r:id="rId39"/>
    <p:sldId id="292" r:id="rId40"/>
    <p:sldId id="266" r:id="rId41"/>
    <p:sldId id="267" r:id="rId42"/>
    <p:sldId id="262" r:id="rId43"/>
    <p:sldId id="290" r:id="rId44"/>
    <p:sldId id="272" r:id="rId45"/>
    <p:sldId id="289" r:id="rId46"/>
    <p:sldId id="278" r:id="rId47"/>
  </p:sldIdLst>
  <p:sldSz cx="9144000" cy="6858000" type="screen4x3"/>
  <p:notesSz cx="6881813" cy="9296400"/>
  <p:custDataLst>
    <p:tags r:id="rId4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90" y="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C91158AE-3F43-4BBB-A776-561ECA9F3255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E65DF58-C090-4B42-9075-3B1D9587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019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B5A504-6366-4498-B1A5-F7D4A605C848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4991F6-E907-443E-AE0D-93E92FFA6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5A504-6366-4498-B1A5-F7D4A605C848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991F6-E907-443E-AE0D-93E92FFA6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5A504-6366-4498-B1A5-F7D4A605C848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991F6-E907-443E-AE0D-93E92FFA6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5A504-6366-4498-B1A5-F7D4A605C848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991F6-E907-443E-AE0D-93E92FFA6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5A504-6366-4498-B1A5-F7D4A605C848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991F6-E907-443E-AE0D-93E92FFA6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5A504-6366-4498-B1A5-F7D4A605C848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991F6-E907-443E-AE0D-93E92FFA6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5A504-6366-4498-B1A5-F7D4A605C848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991F6-E907-443E-AE0D-93E92FFA6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5A504-6366-4498-B1A5-F7D4A605C848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991F6-E907-443E-AE0D-93E92FFA6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5A504-6366-4498-B1A5-F7D4A605C848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991F6-E907-443E-AE0D-93E92FFA6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BB5A504-6366-4498-B1A5-F7D4A605C848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4991F6-E907-443E-AE0D-93E92FFA6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B5A504-6366-4498-B1A5-F7D4A605C848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4991F6-E907-443E-AE0D-93E92FFA6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BB5A504-6366-4498-B1A5-F7D4A605C848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4991F6-E907-443E-AE0D-93E92FFA6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onfiguration_managemen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ambers.com.au/glossary/configuration_identification.php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cfengine.com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oftware_configuration_management" TargetMode="Externa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onfiguration_management" TargetMode="Externa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ambers.com.au/glossary/configuration_management.php" TargetMode="External"/><Relationship Id="rId2" Type="http://schemas.openxmlformats.org/officeDocument/2006/relationships/hyperlink" Target="http://www.cisco.com/en/US/tech/tk869/tk769/technologies_white_paper09186a008014f924.s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hambers.com.au/glossary/configuration_identification.ph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Configuration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See: </a:t>
            </a:r>
            <a:r>
              <a:rPr lang="en-US" sz="1800" dirty="0" smtClean="0">
                <a:hlinkClick r:id="rId2"/>
              </a:rPr>
              <a:t>http://en.wikipedia.org/wiki/Configuration_management</a:t>
            </a:r>
            <a:r>
              <a:rPr lang="en-US" sz="1800" dirty="0" smtClean="0"/>
              <a:t> 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Configuration Identification (CI): </a:t>
            </a:r>
          </a:p>
          <a:p>
            <a:pPr lvl="1"/>
            <a:r>
              <a:rPr lang="en-US" dirty="0" smtClean="0"/>
              <a:t>Consists of setting and maintaining </a:t>
            </a:r>
            <a:r>
              <a:rPr lang="en-US" dirty="0" smtClean="0">
                <a:solidFill>
                  <a:srgbClr val="FF0000"/>
                </a:solidFill>
              </a:rPr>
              <a:t>baselines</a:t>
            </a:r>
          </a:p>
          <a:p>
            <a:pPr lvl="2"/>
            <a:r>
              <a:rPr lang="en-US" dirty="0" smtClean="0"/>
              <a:t>Defines the system or subsystem architecture, components, and any developments </a:t>
            </a:r>
            <a:r>
              <a:rPr lang="en-US" dirty="0" smtClean="0">
                <a:solidFill>
                  <a:srgbClr val="FF0000"/>
                </a:solidFill>
              </a:rPr>
              <a:t>at any point in time</a:t>
            </a:r>
          </a:p>
          <a:p>
            <a:pPr lvl="1"/>
            <a:r>
              <a:rPr lang="en-US" dirty="0" smtClean="0"/>
              <a:t>Basis by which changes to any part of an information system are identified, documented, and later tracked</a:t>
            </a:r>
          </a:p>
          <a:p>
            <a:pPr lvl="2"/>
            <a:r>
              <a:rPr lang="en-US" dirty="0" smtClean="0"/>
              <a:t>Throughout design, development, testing, and final delivery</a:t>
            </a:r>
          </a:p>
          <a:p>
            <a:pPr lvl="1"/>
            <a:r>
              <a:rPr lang="en-US" dirty="0" smtClean="0"/>
              <a:t>CI incrementally establishes and maintains the definitive current basis for Configuration Status Accounting (CSA) of a system and its configuration items (CIs) throughout their lifecycle until disposal</a:t>
            </a:r>
          </a:p>
          <a:p>
            <a:pPr lvl="2"/>
            <a:r>
              <a:rPr lang="en-US" dirty="0" smtClean="0"/>
              <a:t>development, production, deployment, and operational support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Configuration Control: </a:t>
            </a:r>
          </a:p>
          <a:p>
            <a:pPr lvl="1"/>
            <a:r>
              <a:rPr lang="en-US" dirty="0" smtClean="0"/>
              <a:t>Evaluation of </a:t>
            </a:r>
            <a:r>
              <a:rPr lang="en-US" b="1" i="1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 change requests and change proposals</a:t>
            </a:r>
          </a:p>
          <a:p>
            <a:pPr lvl="2"/>
            <a:r>
              <a:rPr lang="en-US" dirty="0" smtClean="0"/>
              <a:t>Tracks subsequent </a:t>
            </a:r>
            <a:r>
              <a:rPr lang="en-US" i="1" dirty="0" smtClean="0"/>
              <a:t>approval</a:t>
            </a:r>
            <a:r>
              <a:rPr lang="en-US" dirty="0" smtClean="0"/>
              <a:t> or </a:t>
            </a:r>
            <a:r>
              <a:rPr lang="en-US" i="1" dirty="0" smtClean="0"/>
              <a:t>disapproval</a:t>
            </a:r>
          </a:p>
          <a:p>
            <a:pPr lvl="1"/>
            <a:r>
              <a:rPr lang="en-US" dirty="0" smtClean="0"/>
              <a:t>Process of controlling modifications to the system's:</a:t>
            </a:r>
          </a:p>
          <a:p>
            <a:pPr lvl="2"/>
            <a:r>
              <a:rPr lang="en-US" dirty="0" smtClean="0"/>
              <a:t>Design</a:t>
            </a:r>
          </a:p>
          <a:p>
            <a:pPr lvl="2"/>
            <a:r>
              <a:rPr lang="en-US" dirty="0" smtClean="0"/>
              <a:t>Hardware</a:t>
            </a:r>
          </a:p>
          <a:p>
            <a:pPr lvl="2"/>
            <a:r>
              <a:rPr lang="en-US" dirty="0" smtClean="0"/>
              <a:t>Firmware</a:t>
            </a:r>
          </a:p>
          <a:p>
            <a:pPr lvl="2"/>
            <a:r>
              <a:rPr lang="en-US" dirty="0" smtClean="0"/>
              <a:t>Software</a:t>
            </a:r>
          </a:p>
          <a:p>
            <a:pPr lvl="2"/>
            <a:r>
              <a:rPr lang="en-US" dirty="0" smtClean="0"/>
              <a:t>Documentation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Configuration Status Accounting: </a:t>
            </a:r>
          </a:p>
          <a:p>
            <a:pPr lvl="1"/>
            <a:r>
              <a:rPr lang="en-US" dirty="0" smtClean="0"/>
              <a:t>Process of recording and reporting configuration item descriptions</a:t>
            </a:r>
          </a:p>
          <a:p>
            <a:pPr lvl="2"/>
            <a:r>
              <a:rPr lang="en-US" dirty="0" smtClean="0"/>
              <a:t>Including all departures from the baseline during design and production</a:t>
            </a:r>
          </a:p>
          <a:p>
            <a:pPr lvl="2"/>
            <a:r>
              <a:rPr lang="en-US" dirty="0" smtClean="0"/>
              <a:t>e.g. all hardware, software, firmware, etc.</a:t>
            </a:r>
          </a:p>
          <a:p>
            <a:pPr lvl="1"/>
            <a:r>
              <a:rPr lang="en-US" dirty="0" smtClean="0"/>
              <a:t>Verification of baseline configuration and approved modifications can be quickly determined</a:t>
            </a:r>
          </a:p>
          <a:p>
            <a:pPr lvl="2"/>
            <a:r>
              <a:rPr lang="en-US" dirty="0" smtClean="0"/>
              <a:t>In case of suspected problems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Configuration Verification and Audit: </a:t>
            </a:r>
          </a:p>
          <a:p>
            <a:pPr lvl="1"/>
            <a:r>
              <a:rPr lang="en-US" dirty="0" smtClean="0"/>
              <a:t>Independent review of hardware and software</a:t>
            </a:r>
          </a:p>
          <a:p>
            <a:pPr lvl="2"/>
            <a:r>
              <a:rPr lang="en-US" dirty="0" smtClean="0"/>
              <a:t>Assesses compliance with established:</a:t>
            </a:r>
          </a:p>
          <a:p>
            <a:pPr lvl="3"/>
            <a:r>
              <a:rPr lang="en-US" dirty="0" smtClean="0"/>
              <a:t>Performance requirements</a:t>
            </a:r>
          </a:p>
          <a:p>
            <a:pPr lvl="3"/>
            <a:r>
              <a:rPr lang="en-US" dirty="0" smtClean="0"/>
              <a:t>Commercial and appropriate military standards</a:t>
            </a:r>
          </a:p>
          <a:p>
            <a:pPr lvl="3"/>
            <a:r>
              <a:rPr lang="en-US" dirty="0" smtClean="0"/>
              <a:t>Functional, allocated, and product baselines</a:t>
            </a:r>
          </a:p>
          <a:p>
            <a:r>
              <a:rPr lang="en-US" dirty="0" smtClean="0"/>
              <a:t>Configuration audits </a:t>
            </a:r>
          </a:p>
          <a:p>
            <a:pPr lvl="1"/>
            <a:r>
              <a:rPr lang="en-US" dirty="0" smtClean="0"/>
              <a:t>Verify the system and subsystem configuration documentation complies with their functional and physical performance characteristics before acceptance into an architectural baseline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CM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Wikipedia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Traditional software configuration management process” </a:t>
            </a:r>
          </a:p>
          <a:p>
            <a:pPr lvl="1"/>
            <a:r>
              <a:rPr lang="en-US" dirty="0" smtClean="0"/>
              <a:t>Practitioners see it as the best solution to handling changes in software projects</a:t>
            </a:r>
          </a:p>
          <a:p>
            <a:pPr lvl="1"/>
            <a:r>
              <a:rPr lang="en-US" dirty="0" smtClean="0"/>
              <a:t>Identifies functional and physical attributes of software at various points in time</a:t>
            </a:r>
          </a:p>
          <a:p>
            <a:pPr lvl="2"/>
            <a:r>
              <a:rPr lang="en-US" dirty="0" smtClean="0"/>
              <a:t>Performs systematic control of changes to the identified attributes </a:t>
            </a:r>
          </a:p>
          <a:p>
            <a:pPr lvl="3"/>
            <a:r>
              <a:rPr lang="en-US" dirty="0" smtClean="0"/>
              <a:t>Maintains software integrity and traceability </a:t>
            </a:r>
          </a:p>
          <a:p>
            <a:pPr lvl="3"/>
            <a:r>
              <a:rPr lang="en-US" dirty="0" smtClean="0"/>
              <a:t>Throughout the software development life cycle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</a:t>
            </a:r>
            <a:r>
              <a:rPr lang="en-US" dirty="0"/>
              <a:t>CM (SCM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SCM process further defines the need to trace changes</a:t>
            </a:r>
          </a:p>
          <a:p>
            <a:pPr lvl="1"/>
            <a:r>
              <a:rPr lang="en-US" dirty="0" smtClean="0"/>
              <a:t>Ability to verify that the final delivered software has all of the planned enhancements that are supposed to be included in the release</a:t>
            </a:r>
          </a:p>
          <a:p>
            <a:pPr lvl="1"/>
            <a:r>
              <a:rPr lang="en-US" dirty="0" smtClean="0"/>
              <a:t>Identifies four procedures to ensure that sound SCM process is implemented:</a:t>
            </a:r>
          </a:p>
          <a:p>
            <a:pPr lvl="2"/>
            <a:r>
              <a:rPr lang="en-US" dirty="0" smtClean="0"/>
              <a:t>Configuration identification</a:t>
            </a:r>
          </a:p>
          <a:p>
            <a:pPr lvl="2"/>
            <a:r>
              <a:rPr lang="en-US" dirty="0" smtClean="0"/>
              <a:t>Configuration control</a:t>
            </a:r>
          </a:p>
          <a:p>
            <a:pPr lvl="2"/>
            <a:r>
              <a:rPr lang="en-US" dirty="0" smtClean="0"/>
              <a:t>Configuration status accounting</a:t>
            </a:r>
          </a:p>
          <a:p>
            <a:pPr lvl="2"/>
            <a:r>
              <a:rPr lang="en-US" dirty="0" smtClean="0"/>
              <a:t>Configuration audits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CM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Terms and definitions may change from standard to standard, but are essentially the same:</a:t>
            </a:r>
          </a:p>
          <a:p>
            <a:pPr lvl="1"/>
            <a:r>
              <a:rPr lang="en-US" dirty="0" smtClean="0"/>
              <a:t>Configuration identification</a:t>
            </a:r>
          </a:p>
          <a:p>
            <a:pPr lvl="2"/>
            <a:r>
              <a:rPr lang="en-US" dirty="0" smtClean="0"/>
              <a:t>Process of identifying the attributes that define every aspect of a configuration item</a:t>
            </a:r>
          </a:p>
          <a:p>
            <a:pPr lvl="3"/>
            <a:r>
              <a:rPr lang="en-US" dirty="0" smtClean="0"/>
              <a:t>Configuration item is a product that has an end-user purpose</a:t>
            </a:r>
          </a:p>
          <a:p>
            <a:pPr lvl="4"/>
            <a:r>
              <a:rPr lang="en-US" dirty="0" smtClean="0"/>
              <a:t>Hardware and/or software</a:t>
            </a:r>
          </a:p>
          <a:p>
            <a:pPr lvl="3"/>
            <a:r>
              <a:rPr lang="en-US" dirty="0" smtClean="0"/>
              <a:t>These attributes are recorded in configuration documentation and baselined</a:t>
            </a:r>
          </a:p>
          <a:p>
            <a:pPr lvl="3"/>
            <a:r>
              <a:rPr lang="en-US" dirty="0" smtClean="0"/>
              <a:t>Baselining an attribute forces formal configuration change control processes to be effected in the event that these attributes are changed</a:t>
            </a:r>
          </a:p>
          <a:p>
            <a:pPr lvl="1"/>
            <a:r>
              <a:rPr lang="en-US" dirty="0" smtClean="0"/>
              <a:t>Configuration change control 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et of processes and approval stages required to change a configuration item's attributes and to re-baseline them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CM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Terms and definitions (cont.)</a:t>
            </a:r>
          </a:p>
          <a:p>
            <a:pPr lvl="1"/>
            <a:r>
              <a:rPr lang="en-US" dirty="0" smtClean="0"/>
              <a:t>Configuration status accounting </a:t>
            </a:r>
          </a:p>
          <a:p>
            <a:pPr lvl="2"/>
            <a:r>
              <a:rPr lang="en-US" dirty="0" smtClean="0"/>
              <a:t>Ability to record and report on the configuration baselines associated with each configuration item at any moment of time</a:t>
            </a:r>
          </a:p>
          <a:p>
            <a:pPr lvl="1"/>
            <a:r>
              <a:rPr lang="en-US" dirty="0" smtClean="0"/>
              <a:t>Configuration audits</a:t>
            </a:r>
          </a:p>
          <a:p>
            <a:pPr lvl="2"/>
            <a:r>
              <a:rPr lang="en-US" dirty="0" smtClean="0"/>
              <a:t>Broken into functional and physical configuration audits</a:t>
            </a:r>
          </a:p>
          <a:p>
            <a:pPr lvl="3"/>
            <a:r>
              <a:rPr lang="en-US" dirty="0" smtClean="0"/>
              <a:t>Occur either at delivery or at the moment of effecting the change</a:t>
            </a:r>
          </a:p>
          <a:p>
            <a:pPr lvl="2"/>
            <a:r>
              <a:rPr lang="en-US" dirty="0" smtClean="0"/>
              <a:t>Functional configuration audits:</a:t>
            </a:r>
          </a:p>
          <a:p>
            <a:pPr lvl="3"/>
            <a:r>
              <a:rPr lang="en-US" dirty="0" smtClean="0"/>
              <a:t>Ensure that functional and performance attributes of a configuration item are achieved</a:t>
            </a:r>
          </a:p>
          <a:p>
            <a:pPr lvl="2"/>
            <a:r>
              <a:rPr lang="en-US" dirty="0" smtClean="0"/>
              <a:t>Physical configuration audits:</a:t>
            </a:r>
          </a:p>
          <a:p>
            <a:pPr lvl="3"/>
            <a:r>
              <a:rPr lang="en-US" dirty="0" smtClean="0"/>
              <a:t>Ensure a configuration item is installed in accordance with the requirements of its detailed design documentation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CM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Assurance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http://www.chambers.com.au/glossary/configuration_identification.php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Read </a:t>
            </a:r>
          </a:p>
          <a:p>
            <a:pPr lvl="2"/>
            <a:r>
              <a:rPr lang="en-US" dirty="0" smtClean="0"/>
              <a:t>How Embarrassing Is This</a:t>
            </a:r>
          </a:p>
          <a:p>
            <a:pPr lvl="2"/>
            <a:r>
              <a:rPr lang="en-US" dirty="0" smtClean="0"/>
              <a:t>Scenario 4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Assurance CM</a:t>
            </a:r>
          </a:p>
          <a:p>
            <a:pPr lvl="1"/>
            <a:r>
              <a:rPr lang="en-US" dirty="0" smtClean="0"/>
              <a:t>Management of security features and assurances through control of changes made to</a:t>
            </a:r>
          </a:p>
          <a:p>
            <a:pPr lvl="2"/>
            <a:r>
              <a:rPr lang="en-US" dirty="0" smtClean="0"/>
              <a:t>Hardware</a:t>
            </a:r>
          </a:p>
          <a:p>
            <a:pPr lvl="2"/>
            <a:r>
              <a:rPr lang="en-US" dirty="0" smtClean="0"/>
              <a:t>Software</a:t>
            </a:r>
          </a:p>
          <a:p>
            <a:pPr lvl="2"/>
            <a:r>
              <a:rPr lang="en-US" dirty="0" smtClean="0"/>
              <a:t>Firmware</a:t>
            </a:r>
          </a:p>
          <a:p>
            <a:pPr lvl="2"/>
            <a:r>
              <a:rPr lang="en-US" dirty="0" smtClean="0"/>
              <a:t>Documentation</a:t>
            </a:r>
          </a:p>
          <a:p>
            <a:pPr lvl="2"/>
            <a:r>
              <a:rPr lang="en-US" dirty="0" smtClean="0"/>
              <a:t>Test</a:t>
            </a:r>
          </a:p>
          <a:p>
            <a:pPr lvl="2"/>
            <a:r>
              <a:rPr lang="en-US" dirty="0" smtClean="0"/>
              <a:t>Test fixtures</a:t>
            </a:r>
          </a:p>
          <a:p>
            <a:pPr lvl="2"/>
            <a:r>
              <a:rPr lang="en-US" dirty="0" smtClean="0"/>
              <a:t>Test documentation </a:t>
            </a:r>
          </a:p>
          <a:p>
            <a:pPr lvl="1"/>
            <a:r>
              <a:rPr lang="en-US" dirty="0" smtClean="0"/>
              <a:t>Throughout the life cycle of an information system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Assurance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Information Assurance CM</a:t>
            </a:r>
          </a:p>
          <a:p>
            <a:pPr lvl="1"/>
            <a:r>
              <a:rPr lang="en-US" dirty="0" smtClean="0"/>
              <a:t>CM for information assurance relies upon </a:t>
            </a:r>
          </a:p>
          <a:p>
            <a:pPr lvl="2"/>
            <a:r>
              <a:rPr lang="en-US" dirty="0" smtClean="0"/>
              <a:t>performance, functional, and physical attributes of IT platforms and products and their environments </a:t>
            </a:r>
          </a:p>
          <a:p>
            <a:pPr lvl="3"/>
            <a:r>
              <a:rPr lang="en-US" dirty="0" smtClean="0"/>
              <a:t>Determines the appropriate security features and assurances that are used to measure a system configuration state</a:t>
            </a:r>
          </a:p>
          <a:p>
            <a:pPr lvl="1"/>
            <a:r>
              <a:rPr lang="en-US" dirty="0" smtClean="0"/>
              <a:t>Sometimes referred to as </a:t>
            </a:r>
            <a:r>
              <a:rPr lang="en-US" b="1" dirty="0" smtClean="0"/>
              <a:t>S</a:t>
            </a:r>
            <a:r>
              <a:rPr lang="en-US" dirty="0" smtClean="0"/>
              <a:t>ecure </a:t>
            </a:r>
            <a:r>
              <a:rPr lang="en-US" b="1" dirty="0" smtClean="0"/>
              <a:t>C</a:t>
            </a:r>
            <a:r>
              <a:rPr lang="en-US" dirty="0" smtClean="0"/>
              <a:t>onfiguration </a:t>
            </a:r>
            <a:r>
              <a:rPr lang="en-US" b="1" dirty="0" smtClean="0"/>
              <a:t>M</a:t>
            </a:r>
            <a:r>
              <a:rPr lang="en-US" dirty="0" smtClean="0"/>
              <a:t>anagement (SCM)</a:t>
            </a:r>
            <a:endParaRPr lang="en-US" dirty="0" smtClean="0"/>
          </a:p>
          <a:p>
            <a:pPr lvl="1"/>
            <a:r>
              <a:rPr lang="en-US" dirty="0" smtClean="0"/>
              <a:t>For example</a:t>
            </a:r>
          </a:p>
          <a:p>
            <a:pPr lvl="2"/>
            <a:r>
              <a:rPr lang="en-US" dirty="0" smtClean="0"/>
              <a:t>Configuration requirements may be different for:</a:t>
            </a:r>
          </a:p>
          <a:p>
            <a:pPr lvl="3"/>
            <a:r>
              <a:rPr lang="en-US" dirty="0" smtClean="0"/>
              <a:t>A </a:t>
            </a:r>
            <a:r>
              <a:rPr lang="en-US" dirty="0" smtClean="0"/>
              <a:t>network </a:t>
            </a:r>
            <a:r>
              <a:rPr lang="en-US" dirty="0" smtClean="0"/>
              <a:t>firewall that functions as part of an organization's Internet boundary </a:t>
            </a:r>
          </a:p>
          <a:p>
            <a:pPr marL="914400" lvl="3" indent="0">
              <a:buNone/>
            </a:pPr>
            <a:r>
              <a:rPr lang="en-US" i="1" dirty="0" smtClean="0"/>
              <a:t>- versus -</a:t>
            </a:r>
          </a:p>
          <a:p>
            <a:pPr lvl="3"/>
            <a:r>
              <a:rPr lang="en-US" dirty="0" smtClean="0"/>
              <a:t>A firewall</a:t>
            </a:r>
            <a:r>
              <a:rPr lang="en-US" dirty="0" smtClean="0"/>
              <a:t> </a:t>
            </a:r>
            <a:r>
              <a:rPr lang="en-US" dirty="0" smtClean="0"/>
              <a:t>that functions as an internal local network firewall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Assurance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 Systems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CM is used to maintain an understanding of the status of complex assets with a view to maintaining the highest level of serviceability for the lowest cost</a:t>
            </a:r>
          </a:p>
          <a:p>
            <a:pPr lvl="1"/>
            <a:r>
              <a:rPr lang="en-US" dirty="0" smtClean="0"/>
              <a:t>Aims to ensure that operations are not disrupted due to the overrunning limits of planned lifespan or below quality levels</a:t>
            </a:r>
          </a:p>
          <a:p>
            <a:pPr lvl="2"/>
            <a:r>
              <a:rPr lang="en-US" dirty="0" smtClean="0"/>
              <a:t>E.g. the systems have gotten old and unreliable or obsolete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 Systems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military, this type of activity is often classed as "mission readiness"</a:t>
            </a:r>
          </a:p>
          <a:p>
            <a:pPr lvl="1"/>
            <a:r>
              <a:rPr lang="en-US" dirty="0" smtClean="0"/>
              <a:t>Seeks to define which assets are available and for which type of mission	</a:t>
            </a:r>
          </a:p>
          <a:p>
            <a:pPr lvl="1"/>
            <a:r>
              <a:rPr lang="en-US" dirty="0" smtClean="0"/>
              <a:t>A classic example:</a:t>
            </a:r>
          </a:p>
          <a:p>
            <a:pPr lvl="2"/>
            <a:r>
              <a:rPr lang="en-US" dirty="0" smtClean="0"/>
              <a:t>Whether aircraft on board an aircraft carrier are equipped with bombs for ground support or missiles for defense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 Systems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 Configuration Management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Configuration management can be used to maintain OS configuration files</a:t>
            </a:r>
          </a:p>
          <a:p>
            <a:pPr lvl="1"/>
            <a:r>
              <a:rPr lang="en-US" dirty="0" smtClean="0"/>
              <a:t>Example systems include </a:t>
            </a:r>
          </a:p>
          <a:p>
            <a:pPr lvl="2"/>
            <a:r>
              <a:rPr lang="en-US" dirty="0" smtClean="0"/>
              <a:t>CFEngine</a:t>
            </a:r>
          </a:p>
          <a:p>
            <a:pPr lvl="2"/>
            <a:r>
              <a:rPr lang="en-US" dirty="0" smtClean="0"/>
              <a:t>Bcfg2</a:t>
            </a:r>
          </a:p>
          <a:p>
            <a:pPr lvl="2"/>
            <a:r>
              <a:rPr lang="en-US" dirty="0" smtClean="0"/>
              <a:t>Puppet</a:t>
            </a:r>
          </a:p>
          <a:p>
            <a:pPr lvl="2"/>
            <a:r>
              <a:rPr lang="en-US" dirty="0" smtClean="0"/>
              <a:t>Chef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 Configuration 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Theory of configuration maintenance worked out by Mark Burgess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ractical implementations on present day computer systems</a:t>
            </a:r>
          </a:p>
          <a:p>
            <a:pPr lvl="1"/>
            <a:r>
              <a:rPr lang="en-US" dirty="0" smtClean="0"/>
              <a:t>CFEngine is able to perform real time repair as well as preventive maintenance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http://cfengine.com/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 Configuration 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Preventative Maintenance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Understanding the "as is" state of an asset and its major components</a:t>
            </a:r>
          </a:p>
          <a:p>
            <a:r>
              <a:rPr lang="en-US" dirty="0"/>
              <a:t>E</a:t>
            </a:r>
            <a:r>
              <a:rPr lang="en-US" dirty="0" smtClean="0"/>
              <a:t>ssential element in preventive maintenance as used in enterprise </a:t>
            </a:r>
            <a:r>
              <a:rPr lang="en-US" dirty="0"/>
              <a:t>asset management systems </a:t>
            </a:r>
            <a:r>
              <a:rPr lang="en-US" dirty="0" smtClean="0"/>
              <a:t>for:</a:t>
            </a:r>
          </a:p>
          <a:p>
            <a:pPr lvl="1"/>
            <a:r>
              <a:rPr lang="en-US" dirty="0" smtClean="0"/>
              <a:t>Maintenance</a:t>
            </a:r>
          </a:p>
          <a:p>
            <a:pPr lvl="1"/>
            <a:r>
              <a:rPr lang="en-US" dirty="0" smtClean="0"/>
              <a:t>Repair</a:t>
            </a:r>
          </a:p>
          <a:p>
            <a:pPr lvl="1"/>
            <a:r>
              <a:rPr lang="en-US" dirty="0" smtClean="0"/>
              <a:t>Overhaul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Preventative Maintenance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Systems engineering process</a:t>
            </a:r>
          </a:p>
          <a:p>
            <a:pPr lvl="1"/>
            <a:r>
              <a:rPr lang="en-US" dirty="0" smtClean="0"/>
              <a:t>Establishes and maintains consistency of a product's performance </a:t>
            </a:r>
          </a:p>
          <a:p>
            <a:pPr lvl="2"/>
            <a:r>
              <a:rPr lang="en-US" dirty="0" smtClean="0"/>
              <a:t>Functional and physical attributes with its requirements</a:t>
            </a:r>
          </a:p>
          <a:p>
            <a:pPr lvl="2"/>
            <a:r>
              <a:rPr lang="en-US" dirty="0" smtClean="0"/>
              <a:t>Design and operational information </a:t>
            </a:r>
          </a:p>
          <a:p>
            <a:pPr lvl="1"/>
            <a:r>
              <a:rPr lang="en-US" i="1" u="sng" dirty="0" smtClean="0">
                <a:solidFill>
                  <a:srgbClr val="FF0000"/>
                </a:solidFill>
              </a:rPr>
              <a:t>Throughout its life</a:t>
            </a:r>
          </a:p>
          <a:p>
            <a:r>
              <a:rPr lang="en-US" dirty="0" smtClean="0"/>
              <a:t>CM process widely used by military engineering organizations to manage complex systems:</a:t>
            </a:r>
          </a:p>
          <a:p>
            <a:pPr lvl="1"/>
            <a:r>
              <a:rPr lang="en-US" dirty="0" smtClean="0"/>
              <a:t>Weapon systems</a:t>
            </a:r>
          </a:p>
          <a:p>
            <a:pPr lvl="1"/>
            <a:r>
              <a:rPr lang="en-US" dirty="0" smtClean="0"/>
              <a:t>Vehicles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Information systems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Configuration Management </a:t>
            </a:r>
            <a:r>
              <a:rPr lang="en-US" dirty="0" smtClean="0"/>
              <a:t>(CM)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Complex assets such as aircraft, ships, industrial machinery etc. depend on many different components being serviceable </a:t>
            </a:r>
          </a:p>
          <a:p>
            <a:pPr lvl="1"/>
            <a:r>
              <a:rPr lang="en-US" dirty="0" smtClean="0"/>
              <a:t>Serviceability is often defined in terms of the amount of usage the component has had since it was:</a:t>
            </a:r>
          </a:p>
          <a:p>
            <a:pPr lvl="2"/>
            <a:r>
              <a:rPr lang="en-US" dirty="0" smtClean="0"/>
              <a:t>New</a:t>
            </a:r>
          </a:p>
          <a:p>
            <a:pPr lvl="2"/>
            <a:r>
              <a:rPr lang="en-US" dirty="0" smtClean="0"/>
              <a:t>Since fitted</a:t>
            </a:r>
          </a:p>
          <a:p>
            <a:pPr lvl="2"/>
            <a:r>
              <a:rPr lang="en-US" dirty="0" smtClean="0"/>
              <a:t>Since repaired</a:t>
            </a:r>
          </a:p>
          <a:p>
            <a:pPr lvl="2"/>
            <a:r>
              <a:rPr lang="en-US" dirty="0" smtClean="0"/>
              <a:t>Amount of use it has had over its life</a:t>
            </a:r>
          </a:p>
          <a:p>
            <a:pPr lvl="2"/>
            <a:r>
              <a:rPr lang="en-US" dirty="0" smtClean="0"/>
              <a:t>Several other limiting factors</a:t>
            </a:r>
          </a:p>
          <a:p>
            <a:pPr lvl="1"/>
            <a:r>
              <a:rPr lang="en-US" dirty="0" smtClean="0"/>
              <a:t>Understanding how near the end of their life each of these components is has been a major undertaking involving labor intensive record keeping until recent developments in software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Preventative Maintenance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Predictive Maintenance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481328"/>
            <a:ext cx="8686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Many types of components use electronic sensors to capture data to provide live condition monitoring </a:t>
            </a:r>
          </a:p>
          <a:p>
            <a:r>
              <a:rPr lang="en-US" dirty="0" smtClean="0"/>
              <a:t>Data can be analyzed:</a:t>
            </a:r>
          </a:p>
          <a:p>
            <a:pPr lvl="1"/>
            <a:r>
              <a:rPr lang="en-US" dirty="0" smtClean="0"/>
              <a:t>on board</a:t>
            </a:r>
          </a:p>
          <a:p>
            <a:pPr lvl="1"/>
            <a:r>
              <a:rPr lang="en-US" dirty="0" smtClean="0"/>
              <a:t>at remote locations by other computers</a:t>
            </a:r>
          </a:p>
          <a:p>
            <a:r>
              <a:rPr lang="en-US" dirty="0" smtClean="0"/>
              <a:t>This evaluates:</a:t>
            </a:r>
          </a:p>
          <a:p>
            <a:pPr lvl="1"/>
            <a:r>
              <a:rPr lang="en-US" dirty="0" smtClean="0"/>
              <a:t>Current serviceability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ikely future state</a:t>
            </a:r>
          </a:p>
          <a:p>
            <a:pPr lvl="2"/>
            <a:r>
              <a:rPr lang="en-US" dirty="0" smtClean="0"/>
              <a:t>Uses algorithms which predict potential future failures based on </a:t>
            </a:r>
          </a:p>
          <a:p>
            <a:pPr lvl="3"/>
            <a:r>
              <a:rPr lang="en-US" dirty="0" smtClean="0"/>
              <a:t>previous examples of failure through field experience</a:t>
            </a:r>
          </a:p>
          <a:p>
            <a:pPr lvl="3"/>
            <a:r>
              <a:rPr lang="en-US" dirty="0" smtClean="0"/>
              <a:t>modeling</a:t>
            </a:r>
          </a:p>
          <a:p>
            <a:r>
              <a:rPr lang="en-US" dirty="0" smtClean="0"/>
              <a:t>Basis for "predictive maintenance"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Predictive Maintenance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Availability of accurate and timely data is essential in order for CM to provide operational value</a:t>
            </a:r>
          </a:p>
          <a:p>
            <a:pPr lvl="1"/>
            <a:r>
              <a:rPr lang="en-US" dirty="0" smtClean="0"/>
              <a:t>Lack of relevant data can often be a limiting factor</a:t>
            </a:r>
          </a:p>
          <a:p>
            <a:pPr lvl="1"/>
            <a:r>
              <a:rPr lang="en-US" dirty="0" smtClean="0"/>
              <a:t>Capturing and disseminating the operating data to the various support organizations is becoming an industry in itself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Predictive Maintenance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Consumers of this PM data have grown more numerous and complex with the growth of programs offered by original equipment manufacturers (OEMs)</a:t>
            </a:r>
          </a:p>
          <a:p>
            <a:pPr lvl="1"/>
            <a:r>
              <a:rPr lang="en-US" dirty="0" smtClean="0"/>
              <a:t>Designed to offer operators guaranteed availability</a:t>
            </a:r>
          </a:p>
          <a:p>
            <a:pPr lvl="2"/>
            <a:r>
              <a:rPr lang="en-US" dirty="0" smtClean="0"/>
              <a:t>Make the picture more complex</a:t>
            </a:r>
          </a:p>
          <a:p>
            <a:pPr lvl="3"/>
            <a:r>
              <a:rPr lang="en-US" dirty="0" smtClean="0"/>
              <a:t>The operator manages the asset</a:t>
            </a:r>
          </a:p>
          <a:p>
            <a:pPr lvl="3"/>
            <a:r>
              <a:rPr lang="en-US" dirty="0" smtClean="0"/>
              <a:t>But the OEM takes on the liability to ensure its serviceability</a:t>
            </a:r>
          </a:p>
          <a:p>
            <a:pPr lvl="1"/>
            <a:r>
              <a:rPr lang="en-US" dirty="0" smtClean="0"/>
              <a:t>In such a situation, individual components within an asset may communicate directly to an analysis center provided by the OEM or an independent analyst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Predictive Maintenance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SCM Purpose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Software configuration management</a:t>
            </a:r>
          </a:p>
          <a:p>
            <a:r>
              <a:rPr lang="en-US" dirty="0" smtClean="0">
                <a:hlinkClick r:id="rId2"/>
              </a:rPr>
              <a:t>http://en.wikipedia.org/wiki/Software_configuration_management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Typical Goals:</a:t>
            </a:r>
          </a:p>
          <a:p>
            <a:pPr lvl="1"/>
            <a:r>
              <a:rPr lang="en-US" dirty="0" smtClean="0"/>
              <a:t>Configuration identification</a:t>
            </a:r>
          </a:p>
          <a:p>
            <a:pPr lvl="2"/>
            <a:r>
              <a:rPr lang="en-US" dirty="0" smtClean="0"/>
              <a:t>Identifies </a:t>
            </a:r>
          </a:p>
          <a:p>
            <a:pPr lvl="3"/>
            <a:r>
              <a:rPr lang="en-US" dirty="0" smtClean="0"/>
              <a:t>Configurations</a:t>
            </a:r>
          </a:p>
          <a:p>
            <a:pPr lvl="3"/>
            <a:r>
              <a:rPr lang="en-US" dirty="0" smtClean="0"/>
              <a:t>Configuration items</a:t>
            </a:r>
          </a:p>
          <a:p>
            <a:pPr lvl="3"/>
            <a:r>
              <a:rPr lang="en-US" dirty="0" smtClean="0"/>
              <a:t>Baselines</a:t>
            </a:r>
          </a:p>
          <a:p>
            <a:pPr lvl="1"/>
            <a:r>
              <a:rPr lang="en-US" dirty="0" smtClean="0"/>
              <a:t>Configuration control</a:t>
            </a:r>
          </a:p>
          <a:p>
            <a:pPr lvl="2"/>
            <a:r>
              <a:rPr lang="en-US" dirty="0" smtClean="0"/>
              <a:t>Implements a controlled change process</a:t>
            </a:r>
          </a:p>
          <a:p>
            <a:pPr lvl="3"/>
            <a:r>
              <a:rPr lang="en-US" dirty="0" smtClean="0"/>
              <a:t>Usually achieved by setting up a change control board</a:t>
            </a:r>
          </a:p>
          <a:p>
            <a:pPr lvl="4"/>
            <a:r>
              <a:rPr lang="en-US" dirty="0" smtClean="0"/>
              <a:t>Primary function is to approve or reject all change requests that are sent against any baseline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SCM Purpose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Typical Goals:</a:t>
            </a:r>
          </a:p>
          <a:p>
            <a:pPr lvl="1"/>
            <a:r>
              <a:rPr lang="en-US" dirty="0" smtClean="0"/>
              <a:t>Configuration status accounting</a:t>
            </a:r>
          </a:p>
          <a:p>
            <a:pPr lvl="2"/>
            <a:r>
              <a:rPr lang="en-US" dirty="0" smtClean="0"/>
              <a:t>Recording and reporting all the necessary information on the development process status</a:t>
            </a:r>
          </a:p>
          <a:p>
            <a:pPr lvl="1"/>
            <a:r>
              <a:rPr lang="en-US" dirty="0" smtClean="0"/>
              <a:t>Configuration auditing</a:t>
            </a:r>
          </a:p>
          <a:p>
            <a:pPr lvl="2"/>
            <a:r>
              <a:rPr lang="en-US" dirty="0" smtClean="0"/>
              <a:t>Ensures that configurations contain:</a:t>
            </a:r>
          </a:p>
          <a:p>
            <a:pPr lvl="3"/>
            <a:r>
              <a:rPr lang="en-US" dirty="0" smtClean="0"/>
              <a:t>All their intended parts</a:t>
            </a:r>
          </a:p>
          <a:p>
            <a:pPr lvl="3"/>
            <a:r>
              <a:rPr lang="en-US" dirty="0" smtClean="0"/>
              <a:t>All specifying documents are correct and complete including:</a:t>
            </a:r>
          </a:p>
          <a:p>
            <a:pPr lvl="4"/>
            <a:r>
              <a:rPr lang="en-US" dirty="0"/>
              <a:t>R</a:t>
            </a:r>
            <a:r>
              <a:rPr lang="en-US" dirty="0" smtClean="0"/>
              <a:t>equirements</a:t>
            </a:r>
          </a:p>
          <a:p>
            <a:pPr lvl="4"/>
            <a:r>
              <a:rPr lang="en-US" dirty="0"/>
              <a:t>A</a:t>
            </a:r>
            <a:r>
              <a:rPr lang="en-US" dirty="0" smtClean="0"/>
              <a:t>rchitectural specifications</a:t>
            </a:r>
          </a:p>
          <a:p>
            <a:pPr lvl="4"/>
            <a:r>
              <a:rPr lang="en-US" dirty="0"/>
              <a:t>U</a:t>
            </a:r>
            <a:r>
              <a:rPr lang="en-US" dirty="0" smtClean="0"/>
              <a:t>ser manuals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SCM Purpose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Typical Goals:</a:t>
            </a:r>
          </a:p>
          <a:p>
            <a:pPr lvl="1"/>
            <a:r>
              <a:rPr lang="en-US" dirty="0" smtClean="0"/>
              <a:t>Build management</a:t>
            </a:r>
          </a:p>
          <a:p>
            <a:pPr lvl="2"/>
            <a:r>
              <a:rPr lang="en-US" dirty="0" smtClean="0"/>
              <a:t>Manages the process and tools used for builds</a:t>
            </a:r>
          </a:p>
          <a:p>
            <a:pPr lvl="1"/>
            <a:r>
              <a:rPr lang="en-US" dirty="0" smtClean="0"/>
              <a:t>Process management</a:t>
            </a:r>
          </a:p>
          <a:p>
            <a:pPr lvl="2"/>
            <a:r>
              <a:rPr lang="en-US" dirty="0" smtClean="0"/>
              <a:t>Ensures adherence to the organization's development process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SCM Purpose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328"/>
            <a:ext cx="8534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Typical Goals:</a:t>
            </a:r>
          </a:p>
          <a:p>
            <a:pPr lvl="1"/>
            <a:r>
              <a:rPr lang="en-US" dirty="0" smtClean="0"/>
              <a:t>Environment management</a:t>
            </a:r>
          </a:p>
          <a:p>
            <a:pPr lvl="2"/>
            <a:r>
              <a:rPr lang="en-US" dirty="0" smtClean="0"/>
              <a:t>Manages the software and hardware that host the system</a:t>
            </a:r>
          </a:p>
          <a:p>
            <a:pPr lvl="1"/>
            <a:r>
              <a:rPr lang="en-US" dirty="0" smtClean="0"/>
              <a:t>Teamwork</a:t>
            </a:r>
          </a:p>
          <a:p>
            <a:pPr lvl="2"/>
            <a:r>
              <a:rPr lang="en-US" dirty="0" smtClean="0"/>
              <a:t>Facilitate team interactions related to the process</a:t>
            </a:r>
          </a:p>
          <a:p>
            <a:pPr lvl="1"/>
            <a:r>
              <a:rPr lang="en-US" dirty="0" smtClean="0"/>
              <a:t>Defect tracking</a:t>
            </a:r>
          </a:p>
          <a:p>
            <a:pPr lvl="2"/>
            <a:r>
              <a:rPr lang="en-US" dirty="0" smtClean="0"/>
              <a:t>Making sure every defect has traceability back to the source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SCM Purpose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 Overview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From: </a:t>
            </a:r>
            <a:r>
              <a:rPr lang="en-US" dirty="0" smtClean="0">
                <a:hlinkClick r:id="rId2"/>
              </a:rPr>
              <a:t>http://en.wikipedia.org/wiki/Configuration_management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524000"/>
            <a:ext cx="8610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With cloud computing the purposes of SCM tools have become merged in some cases </a:t>
            </a:r>
          </a:p>
          <a:p>
            <a:pPr lvl="1"/>
            <a:r>
              <a:rPr lang="en-US" dirty="0" smtClean="0"/>
              <a:t>SCM tools themselves have become virtual appliances </a:t>
            </a:r>
          </a:p>
          <a:p>
            <a:pPr lvl="2"/>
            <a:r>
              <a:rPr lang="en-US" dirty="0" smtClean="0"/>
              <a:t>Can be instantiated as virtual machines </a:t>
            </a:r>
          </a:p>
          <a:p>
            <a:pPr lvl="2"/>
            <a:r>
              <a:rPr lang="en-US" dirty="0" smtClean="0"/>
              <a:t>Saved with state and version</a:t>
            </a:r>
          </a:p>
          <a:p>
            <a:pPr lvl="1"/>
            <a:r>
              <a:rPr lang="en-US" dirty="0" smtClean="0"/>
              <a:t>Tools can model and manage cloud-based virtual resources, including:</a:t>
            </a:r>
          </a:p>
          <a:p>
            <a:pPr lvl="2"/>
            <a:r>
              <a:rPr lang="en-US" dirty="0" smtClean="0"/>
              <a:t>Virtual appliances</a:t>
            </a:r>
          </a:p>
          <a:p>
            <a:pPr lvl="2"/>
            <a:r>
              <a:rPr lang="en-US" dirty="0" smtClean="0"/>
              <a:t>Storage units</a:t>
            </a:r>
          </a:p>
          <a:p>
            <a:pPr lvl="2"/>
            <a:r>
              <a:rPr lang="en-US" dirty="0" smtClean="0"/>
              <a:t>Software bundles</a:t>
            </a:r>
          </a:p>
          <a:p>
            <a:pPr lvl="1"/>
            <a:r>
              <a:rPr lang="en-US" dirty="0" smtClean="0"/>
              <a:t>Roles and responsibilities of the actors have become merged as well</a:t>
            </a:r>
          </a:p>
          <a:p>
            <a:pPr lvl="2"/>
            <a:r>
              <a:rPr lang="en-US" dirty="0" smtClean="0"/>
              <a:t>Developers can now dynamically instantiate virtual servers and related resources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SCM Purpose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SCM History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Software configuration management (SCM) in computing</a:t>
            </a:r>
          </a:p>
          <a:p>
            <a:pPr lvl="1"/>
            <a:r>
              <a:rPr lang="en-US" dirty="0" smtClean="0"/>
              <a:t>Can be traced back as early as the 1950s</a:t>
            </a:r>
          </a:p>
          <a:p>
            <a:pPr lvl="2"/>
            <a:r>
              <a:rPr lang="en-US" dirty="0" smtClean="0"/>
              <a:t>When CM was being applied to software development</a:t>
            </a:r>
          </a:p>
          <a:p>
            <a:pPr lvl="2"/>
            <a:r>
              <a:rPr lang="en-US" dirty="0" smtClean="0"/>
              <a:t> Originally used for hardware development and production control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SCM History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8610600" cy="4995672"/>
          </a:xfrm>
        </p:spPr>
        <p:txBody>
          <a:bodyPr>
            <a:normAutofit/>
          </a:bodyPr>
          <a:lstStyle/>
          <a:p>
            <a:r>
              <a:rPr lang="en-US" dirty="0" smtClean="0"/>
              <a:t>Early software had a physical footprint, such as:</a:t>
            </a:r>
          </a:p>
          <a:p>
            <a:pPr lvl="1"/>
            <a:r>
              <a:rPr lang="en-US" dirty="0" smtClean="0"/>
              <a:t>Cards</a:t>
            </a:r>
          </a:p>
          <a:p>
            <a:pPr lvl="1"/>
            <a:r>
              <a:rPr lang="en-US" dirty="0" smtClean="0"/>
              <a:t>Tapes</a:t>
            </a:r>
          </a:p>
          <a:p>
            <a:pPr lvl="1"/>
            <a:r>
              <a:rPr lang="en-US" dirty="0" smtClean="0"/>
              <a:t>Other media..</a:t>
            </a:r>
          </a:p>
          <a:p>
            <a:r>
              <a:rPr lang="en-US" dirty="0" smtClean="0"/>
              <a:t>First versions of software configuration management were a manual operation</a:t>
            </a:r>
          </a:p>
          <a:p>
            <a:r>
              <a:rPr lang="en-US" dirty="0" smtClean="0"/>
              <a:t>With the advances in language and complexity, software engineering became a major concern due to issues like schedule, budget, and quality</a:t>
            </a:r>
          </a:p>
          <a:p>
            <a:pPr lvl="1"/>
            <a:r>
              <a:rPr lang="en-US" dirty="0" smtClean="0"/>
              <a:t>Involved configuration management and other methods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SCM History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Practical lessons has led to the definition and establishment of procedures and tools</a:t>
            </a:r>
          </a:p>
          <a:p>
            <a:r>
              <a:rPr lang="en-US" dirty="0" smtClean="0"/>
              <a:t>Eventually these tools became systems to manage software changes</a:t>
            </a:r>
            <a:endParaRPr lang="en-US" baseline="30000" dirty="0" smtClean="0"/>
          </a:p>
          <a:p>
            <a:pPr lvl="1"/>
            <a:r>
              <a:rPr lang="en-US" dirty="0" smtClean="0"/>
              <a:t>Industry-wide practices were offered as solutions</a:t>
            </a:r>
          </a:p>
          <a:p>
            <a:pPr lvl="2"/>
            <a:r>
              <a:rPr lang="en-US" dirty="0" smtClean="0"/>
              <a:t>Either in an open or proprietary manner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SCM History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 the growing use of computers, systems emerged that handled a broader scope, including:</a:t>
            </a:r>
          </a:p>
          <a:p>
            <a:pPr lvl="1"/>
            <a:r>
              <a:rPr lang="en-US" dirty="0" smtClean="0"/>
              <a:t>Requirements management</a:t>
            </a:r>
          </a:p>
          <a:p>
            <a:pPr lvl="1"/>
            <a:r>
              <a:rPr lang="en-US" dirty="0" smtClean="0"/>
              <a:t>Design alternatives </a:t>
            </a:r>
          </a:p>
          <a:p>
            <a:pPr lvl="1"/>
            <a:r>
              <a:rPr lang="en-US" dirty="0" smtClean="0"/>
              <a:t>Quality control</a:t>
            </a:r>
          </a:p>
          <a:p>
            <a:pPr lvl="1"/>
            <a:r>
              <a:rPr lang="en-US" dirty="0" smtClean="0"/>
              <a:t>And more…</a:t>
            </a:r>
          </a:p>
          <a:p>
            <a:r>
              <a:rPr lang="en-US" dirty="0" smtClean="0"/>
              <a:t>Later tools followed the guidelines of organizations</a:t>
            </a:r>
          </a:p>
          <a:p>
            <a:pPr lvl="1"/>
            <a:r>
              <a:rPr lang="en-US" dirty="0" smtClean="0"/>
              <a:t>Such as the Capability Maturity Model of the Software Engineering Institute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SCM History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Cisco</a:t>
            </a:r>
          </a:p>
          <a:p>
            <a:pPr lvl="1"/>
            <a:r>
              <a:rPr lang="en-US" dirty="0" smtClean="0">
                <a:hlinkClick r:id="rId2"/>
              </a:rPr>
              <a:t>http://www.cisco.com/en/US/tech/tk869/tk769/technologies_white_paper09186a008014f924.shtml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Chambers</a:t>
            </a:r>
          </a:p>
          <a:p>
            <a:pPr lvl="1"/>
            <a:r>
              <a:rPr lang="en-US" dirty="0" smtClean="0">
                <a:hlinkClick r:id="rId3"/>
              </a:rPr>
              <a:t>http://www.chambers.com.au/glossary/configuration_management.php</a:t>
            </a:r>
            <a:r>
              <a:rPr lang="en-US" dirty="0" smtClean="0"/>
              <a:t> </a:t>
            </a:r>
            <a:endParaRPr lang="en-US" dirty="0" smtClean="0">
              <a:hlinkClick r:id="rId4"/>
            </a:endParaRPr>
          </a:p>
          <a:p>
            <a:pPr lvl="1"/>
            <a:r>
              <a:rPr lang="en-US" dirty="0" smtClean="0">
                <a:hlinkClick r:id="rId4"/>
              </a:rPr>
              <a:t>http://www.chambers.com.au/glossary/configuration_identification.php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534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Practice of handling changes systematically so that a system maintains its integrity over time</a:t>
            </a:r>
          </a:p>
          <a:p>
            <a:r>
              <a:rPr lang="en-US" dirty="0">
                <a:solidFill>
                  <a:srgbClr val="FF0000"/>
                </a:solidFill>
              </a:rPr>
              <a:t>As the system </a:t>
            </a:r>
            <a:r>
              <a:rPr lang="en-US" dirty="0" smtClean="0">
                <a:solidFill>
                  <a:srgbClr val="FF0000"/>
                </a:solidFill>
              </a:rPr>
              <a:t>changes, </a:t>
            </a:r>
            <a:r>
              <a:rPr lang="en-US" dirty="0" smtClean="0"/>
              <a:t>CM implements the policies, procedures, techniques, and tools required  to:</a:t>
            </a:r>
          </a:p>
          <a:p>
            <a:pPr lvl="1"/>
            <a:r>
              <a:rPr lang="en-US" dirty="0" smtClean="0"/>
              <a:t>Manage</a:t>
            </a:r>
          </a:p>
          <a:p>
            <a:pPr lvl="1"/>
            <a:r>
              <a:rPr lang="en-US" dirty="0" smtClean="0"/>
              <a:t>Evaluate proposed changes</a:t>
            </a:r>
          </a:p>
          <a:p>
            <a:pPr lvl="1"/>
            <a:r>
              <a:rPr lang="en-US" dirty="0" smtClean="0"/>
              <a:t>Track the status of changes</a:t>
            </a:r>
          </a:p>
          <a:p>
            <a:pPr lvl="1"/>
            <a:r>
              <a:rPr lang="en-US" dirty="0" smtClean="0"/>
              <a:t>Maintain an inventory of the system</a:t>
            </a:r>
          </a:p>
          <a:p>
            <a:pPr lvl="1"/>
            <a:r>
              <a:rPr lang="en-US" dirty="0" smtClean="0"/>
              <a:t>Update </a:t>
            </a:r>
            <a:r>
              <a:rPr lang="en-US" dirty="0"/>
              <a:t>s</a:t>
            </a:r>
            <a:r>
              <a:rPr lang="en-US" dirty="0" smtClean="0"/>
              <a:t>upport documents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Overview: CM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Programs and plans that provide technical and administrative direction to the development and implementation of: </a:t>
            </a:r>
          </a:p>
          <a:p>
            <a:pPr lvl="1"/>
            <a:r>
              <a:rPr lang="en-US" dirty="0" smtClean="0"/>
              <a:t>Procedures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unctions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ervices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ools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rocesses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esources </a:t>
            </a:r>
          </a:p>
          <a:p>
            <a:r>
              <a:rPr lang="en-US" dirty="0" smtClean="0"/>
              <a:t>Required to successfully develop and support a complex system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Overview: CM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CM allows program management to track requirements throughout the life cycle during:</a:t>
            </a:r>
          </a:p>
          <a:p>
            <a:pPr lvl="1"/>
            <a:r>
              <a:rPr lang="en-US" dirty="0" smtClean="0"/>
              <a:t>Acceptance</a:t>
            </a:r>
          </a:p>
          <a:p>
            <a:pPr lvl="1"/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Maintenance</a:t>
            </a:r>
          </a:p>
          <a:p>
            <a:r>
              <a:rPr lang="en-US" dirty="0" smtClean="0"/>
              <a:t>Throughout </a:t>
            </a:r>
            <a:r>
              <a:rPr lang="en-US" dirty="0"/>
              <a:t>system </a:t>
            </a:r>
            <a:r>
              <a:rPr lang="en-US" dirty="0" smtClean="0"/>
              <a:t>development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Overview: CM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Changes are inevitably made to the requirements and design</a:t>
            </a:r>
          </a:p>
          <a:p>
            <a:pPr lvl="1"/>
            <a:r>
              <a:rPr lang="en-US" dirty="0" smtClean="0"/>
              <a:t>These must be approved and documented</a:t>
            </a:r>
          </a:p>
          <a:p>
            <a:pPr lvl="2"/>
            <a:r>
              <a:rPr lang="en-US" dirty="0" smtClean="0"/>
              <a:t>Provide an accurate record of the current system status</a:t>
            </a:r>
          </a:p>
          <a:p>
            <a:r>
              <a:rPr lang="en-US" dirty="0" smtClean="0"/>
              <a:t>Ideally the CM process is applied throughout the system lifecycle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Overview: CM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CM Planning and Management: </a:t>
            </a:r>
          </a:p>
          <a:p>
            <a:pPr lvl="1"/>
            <a:r>
              <a:rPr lang="en-US" dirty="0" smtClean="0"/>
              <a:t>A formal document and plan to guide the CM program includes items such as: </a:t>
            </a:r>
          </a:p>
          <a:p>
            <a:pPr lvl="2"/>
            <a:r>
              <a:rPr lang="en-US" dirty="0" smtClean="0"/>
              <a:t>Personnel</a:t>
            </a:r>
          </a:p>
          <a:p>
            <a:pPr lvl="2"/>
            <a:r>
              <a:rPr lang="en-US" dirty="0" smtClean="0"/>
              <a:t>Responsibilities and Resources</a:t>
            </a:r>
          </a:p>
          <a:p>
            <a:pPr lvl="2"/>
            <a:r>
              <a:rPr lang="en-US" dirty="0" smtClean="0"/>
              <a:t>Training requirements </a:t>
            </a:r>
          </a:p>
          <a:p>
            <a:pPr lvl="2"/>
            <a:r>
              <a:rPr lang="en-US" dirty="0" smtClean="0"/>
              <a:t>Administrative meeting guidelines</a:t>
            </a:r>
          </a:p>
          <a:p>
            <a:pPr lvl="3"/>
            <a:r>
              <a:rPr lang="en-US" dirty="0" smtClean="0"/>
              <a:t>Including a definition of procedures and tools</a:t>
            </a:r>
          </a:p>
          <a:p>
            <a:pPr lvl="2"/>
            <a:r>
              <a:rPr lang="en-US" dirty="0" smtClean="0"/>
              <a:t>Baselining processes</a:t>
            </a:r>
          </a:p>
          <a:p>
            <a:pPr lvl="2"/>
            <a:r>
              <a:rPr lang="en-US" dirty="0" smtClean="0"/>
              <a:t>Configuration control and Configuration status accounting</a:t>
            </a:r>
          </a:p>
          <a:p>
            <a:pPr lvl="2"/>
            <a:r>
              <a:rPr lang="en-US" dirty="0" smtClean="0"/>
              <a:t>Naming conventions</a:t>
            </a:r>
          </a:p>
          <a:p>
            <a:pPr lvl="2"/>
            <a:r>
              <a:rPr lang="en-US" dirty="0" smtClean="0"/>
              <a:t>Audits and Reviews</a:t>
            </a:r>
          </a:p>
          <a:p>
            <a:pPr lvl="2"/>
            <a:r>
              <a:rPr lang="en-US" dirty="0" smtClean="0"/>
              <a:t>Subcontractor/Vendor CM requirements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6"/>
  <p:tag name="TPFULLVERSION" val="7.5.3.1"/>
  <p:tag name="PPTVERSION" val="15"/>
  <p:tag name="TPOS" val="2"/>
  <p:tag name="TPLASTSAVEVERSION" val="6.2 P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963</TotalTime>
  <Words>1803</Words>
  <Application>Microsoft Office PowerPoint</Application>
  <PresentationFormat>On-screen Show (4:3)</PresentationFormat>
  <Paragraphs>302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Calibri</vt:lpstr>
      <vt:lpstr>Lucida Sans Unicode</vt:lpstr>
      <vt:lpstr>Verdana</vt:lpstr>
      <vt:lpstr>Wingdings 2</vt:lpstr>
      <vt:lpstr>Wingdings 3</vt:lpstr>
      <vt:lpstr>Concourse</vt:lpstr>
      <vt:lpstr>Configuration Management</vt:lpstr>
      <vt:lpstr>Why?</vt:lpstr>
      <vt:lpstr>Configuration Management (CM)</vt:lpstr>
      <vt:lpstr>CM Overview</vt:lpstr>
      <vt:lpstr>Overview: CM</vt:lpstr>
      <vt:lpstr>Overview: CM</vt:lpstr>
      <vt:lpstr>Overview: CM</vt:lpstr>
      <vt:lpstr>Overview: CM</vt:lpstr>
      <vt:lpstr>Overview</vt:lpstr>
      <vt:lpstr>Overview</vt:lpstr>
      <vt:lpstr>Overview</vt:lpstr>
      <vt:lpstr>Overview</vt:lpstr>
      <vt:lpstr>Overview</vt:lpstr>
      <vt:lpstr>Software CM</vt:lpstr>
      <vt:lpstr>Software CM (SCM)</vt:lpstr>
      <vt:lpstr>Software CM</vt:lpstr>
      <vt:lpstr>Software CM</vt:lpstr>
      <vt:lpstr>Software CM</vt:lpstr>
      <vt:lpstr>Information Assurance</vt:lpstr>
      <vt:lpstr>Information Assurance</vt:lpstr>
      <vt:lpstr>Information Assurance</vt:lpstr>
      <vt:lpstr>Maintenance Systems</vt:lpstr>
      <vt:lpstr>Maintenance Systems</vt:lpstr>
      <vt:lpstr>Maintenance Systems</vt:lpstr>
      <vt:lpstr>OS Configuration Management</vt:lpstr>
      <vt:lpstr>OS Configuration Management</vt:lpstr>
      <vt:lpstr>OS Configuration Management</vt:lpstr>
      <vt:lpstr>Preventative Maintenance</vt:lpstr>
      <vt:lpstr>Preventative Maintenance</vt:lpstr>
      <vt:lpstr>Preventative Maintenance</vt:lpstr>
      <vt:lpstr>Predictive Maintenance</vt:lpstr>
      <vt:lpstr>Predictive Maintenance</vt:lpstr>
      <vt:lpstr>Predictive Maintenance</vt:lpstr>
      <vt:lpstr>Predictive Maintenance</vt:lpstr>
      <vt:lpstr>SCM Purpose</vt:lpstr>
      <vt:lpstr>SCM Purpose</vt:lpstr>
      <vt:lpstr>SCM Purpose</vt:lpstr>
      <vt:lpstr>SCM Purpose</vt:lpstr>
      <vt:lpstr>SCM Purpose</vt:lpstr>
      <vt:lpstr>SCM Purpose</vt:lpstr>
      <vt:lpstr>SCM History</vt:lpstr>
      <vt:lpstr>SCM History</vt:lpstr>
      <vt:lpstr>SCM History</vt:lpstr>
      <vt:lpstr>SCM History</vt:lpstr>
      <vt:lpstr>SCM History</vt:lpstr>
      <vt:lpstr>Resources:</vt:lpstr>
    </vt:vector>
  </TitlesOfParts>
  <Company>UNC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tkombol</dc:creator>
  <cp:lastModifiedBy>Kombol, Tony</cp:lastModifiedBy>
  <cp:revision>32</cp:revision>
  <cp:lastPrinted>2016-04-21T19:56:15Z</cp:lastPrinted>
  <dcterms:created xsi:type="dcterms:W3CDTF">2013-11-08T19:49:11Z</dcterms:created>
  <dcterms:modified xsi:type="dcterms:W3CDTF">2016-11-28T14:32:35Z</dcterms:modified>
</cp:coreProperties>
</file>