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99" r:id="rId7"/>
    <p:sldId id="261" r:id="rId8"/>
    <p:sldId id="262" r:id="rId9"/>
    <p:sldId id="263" r:id="rId10"/>
    <p:sldId id="264" r:id="rId11"/>
    <p:sldId id="265" r:id="rId12"/>
    <p:sldId id="266" r:id="rId13"/>
    <p:sldId id="300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301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</p:sldIdLst>
  <p:sldSz cx="9144000" cy="6858000" type="screen4x3"/>
  <p:notesSz cx="6858000" cy="9144000"/>
  <p:custDataLst>
    <p:tags r:id="rId4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84" y="6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6BEDC-79FF-4BF6-AB1D-AEB5EEAAB102}" type="datetimeFigureOut">
              <a:rPr lang="en-US" smtClean="0"/>
              <a:pPr/>
              <a:t>2/1/2017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06A1-68A8-47D8-B7AA-A381595D2D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6BEDC-79FF-4BF6-AB1D-AEB5EEAAB102}" type="datetimeFigureOut">
              <a:rPr lang="en-US" smtClean="0"/>
              <a:pPr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06A1-68A8-47D8-B7AA-A381595D2D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6BEDC-79FF-4BF6-AB1D-AEB5EEAAB102}" type="datetimeFigureOut">
              <a:rPr lang="en-US" smtClean="0"/>
              <a:pPr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06A1-68A8-47D8-B7AA-A381595D2D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6BEDC-79FF-4BF6-AB1D-AEB5EEAAB102}" type="datetimeFigureOut">
              <a:rPr lang="en-US" smtClean="0"/>
              <a:pPr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06A1-68A8-47D8-B7AA-A381595D2D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6BEDC-79FF-4BF6-AB1D-AEB5EEAAB102}" type="datetimeFigureOut">
              <a:rPr lang="en-US" smtClean="0"/>
              <a:pPr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06A1-68A8-47D8-B7AA-A381595D2D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6BEDC-79FF-4BF6-AB1D-AEB5EEAAB102}" type="datetimeFigureOut">
              <a:rPr lang="en-US" smtClean="0"/>
              <a:pPr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06A1-68A8-47D8-B7AA-A381595D2D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6BEDC-79FF-4BF6-AB1D-AEB5EEAAB102}" type="datetimeFigureOut">
              <a:rPr lang="en-US" smtClean="0"/>
              <a:pPr/>
              <a:t>2/1/2017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06A1-68A8-47D8-B7AA-A381595D2D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6BEDC-79FF-4BF6-AB1D-AEB5EEAAB102}" type="datetimeFigureOut">
              <a:rPr lang="en-US" smtClean="0"/>
              <a:pPr/>
              <a:t>2/1/2017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06A1-68A8-47D8-B7AA-A381595D2D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6BEDC-79FF-4BF6-AB1D-AEB5EEAAB102}" type="datetimeFigureOut">
              <a:rPr lang="en-US" smtClean="0"/>
              <a:pPr/>
              <a:t>2/1/2017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06A1-68A8-47D8-B7AA-A381595D2D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6BEDC-79FF-4BF6-AB1D-AEB5EEAAB102}" type="datetimeFigureOut">
              <a:rPr lang="en-US" smtClean="0"/>
              <a:pPr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06A1-68A8-47D8-B7AA-A381595D2D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6BEDC-79FF-4BF6-AB1D-AEB5EEAAB102}" type="datetimeFigureOut">
              <a:rPr lang="en-US" smtClean="0"/>
              <a:pPr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F0006A1-68A8-47D8-B7AA-A381595D2D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7B6BEDC-79FF-4BF6-AB1D-AEB5EEAAB102}" type="datetimeFigureOut">
              <a:rPr lang="en-US" smtClean="0"/>
              <a:pPr/>
              <a:t>2/1/2017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F0006A1-68A8-47D8-B7AA-A381595D2D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List_of_Internet_top-level_domain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bdHl-w3V_4w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Comparison_of_DNS_server_softwar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" sz="6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Domain Name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" dirty="0"/>
              <a:t>Tony Kombol</a:t>
            </a:r>
            <a:endParaRPr lang="en" sz="2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en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ITIS 3110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74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controls DNS records?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Nobody</a:t>
            </a:r>
            <a:r>
              <a:rPr lang="en-US" sz="4000" dirty="0"/>
              <a:t> and </a:t>
            </a:r>
            <a:r>
              <a:rPr lang="en-US" sz="4000" dirty="0">
                <a:solidFill>
                  <a:srgbClr val="00B050"/>
                </a:solidFill>
              </a:rPr>
              <a:t>Everybody</a:t>
            </a:r>
          </a:p>
          <a:p>
            <a:pPr lvl="1"/>
            <a:r>
              <a:rPr lang="en-US" sz="4000" dirty="0">
                <a:solidFill>
                  <a:srgbClr val="FF0000"/>
                </a:solidFill>
              </a:rPr>
              <a:t>Nobody </a:t>
            </a:r>
          </a:p>
          <a:p>
            <a:pPr lvl="2"/>
            <a:r>
              <a:rPr lang="en-US" sz="3600" dirty="0">
                <a:solidFill>
                  <a:srgbClr val="FF0000"/>
                </a:solidFill>
              </a:rPr>
              <a:t>No single entity controls the mappings</a:t>
            </a:r>
          </a:p>
          <a:p>
            <a:pPr lvl="1"/>
            <a:r>
              <a:rPr lang="en-US" sz="4000" dirty="0">
                <a:solidFill>
                  <a:srgbClr val="00B050"/>
                </a:solidFill>
              </a:rPr>
              <a:t>Everybody!</a:t>
            </a:r>
          </a:p>
          <a:p>
            <a:pPr lvl="2"/>
            <a:r>
              <a:rPr lang="en-US" sz="3600" dirty="0">
                <a:solidFill>
                  <a:srgbClr val="00B050"/>
                </a:solidFill>
              </a:rPr>
              <a:t>Every entity controls their </a:t>
            </a:r>
            <a:r>
              <a:rPr lang="en-US" sz="3600" dirty="0" smtClean="0">
                <a:solidFill>
                  <a:srgbClr val="00B050"/>
                </a:solidFill>
              </a:rPr>
              <a:t>own mappings</a:t>
            </a:r>
            <a:endParaRPr lang="en-US" sz="3600" dirty="0">
              <a:solidFill>
                <a:srgbClr val="00B050"/>
              </a:solidFill>
            </a:endParaRP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4783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dns</a:t>
            </a:r>
            <a:r>
              <a:rPr lang="en-US" dirty="0"/>
              <a:t> explained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143" y="1935163"/>
            <a:ext cx="5855714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19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DNS is a tree-like structure</a:t>
            </a:r>
          </a:p>
          <a:p>
            <a:r>
              <a:rPr lang="en-US" dirty="0"/>
              <a:t>Split into ‘zones’</a:t>
            </a:r>
          </a:p>
          <a:p>
            <a:r>
              <a:rPr lang="en-US" dirty="0"/>
              <a:t>Servers for the root zone are all over the world</a:t>
            </a:r>
          </a:p>
          <a:p>
            <a:r>
              <a:rPr lang="en-US" dirty="0"/>
              <a:t>All records in a zone are maintained by the same entity</a:t>
            </a:r>
          </a:p>
          <a:p>
            <a:r>
              <a:rPr lang="en-US" dirty="0"/>
              <a:t>A portion of a zone can be delegated to another entity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17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IANA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Internet Assigned Numbers Authority</a:t>
            </a:r>
          </a:p>
          <a:p>
            <a:pPr lvl="1"/>
            <a:r>
              <a:rPr lang="en-US" dirty="0" smtClean="0"/>
              <a:t>Original group</a:t>
            </a:r>
          </a:p>
          <a:p>
            <a:pPr lvl="1"/>
            <a:r>
              <a:rPr lang="en-US" dirty="0" smtClean="0"/>
              <a:t>Maintained the Top level domain names</a:t>
            </a:r>
          </a:p>
          <a:p>
            <a:pPr lvl="2"/>
            <a:r>
              <a:rPr lang="en-US" dirty="0" smtClean="0"/>
              <a:t>Original</a:t>
            </a:r>
          </a:p>
          <a:p>
            <a:pPr lvl="3"/>
            <a:r>
              <a:rPr lang="en-US" dirty="0" smtClean="0"/>
              <a:t>.com, .</a:t>
            </a:r>
            <a:r>
              <a:rPr lang="en-US" dirty="0" err="1" smtClean="0"/>
              <a:t>edu</a:t>
            </a:r>
            <a:r>
              <a:rPr lang="en-US" dirty="0" smtClean="0"/>
              <a:t>, </a:t>
            </a:r>
            <a:r>
              <a:rPr lang="en-US" dirty="0" err="1" smtClean="0"/>
              <a:t>.net</a:t>
            </a:r>
            <a:r>
              <a:rPr lang="en-US" dirty="0" smtClean="0"/>
              <a:t>, .org, …</a:t>
            </a:r>
          </a:p>
          <a:p>
            <a:pPr lvl="2"/>
            <a:r>
              <a:rPr lang="en-US" dirty="0" smtClean="0"/>
              <a:t>Country Code</a:t>
            </a:r>
          </a:p>
          <a:p>
            <a:pPr lvl="3"/>
            <a:r>
              <a:rPr lang="en-US" dirty="0" smtClean="0"/>
              <a:t>.us, .ca, .</a:t>
            </a:r>
            <a:r>
              <a:rPr lang="en-US" dirty="0" err="1" smtClean="0"/>
              <a:t>uk</a:t>
            </a:r>
            <a:r>
              <a:rPr lang="en-US" dirty="0" smtClean="0"/>
              <a:t>, .</a:t>
            </a:r>
            <a:r>
              <a:rPr lang="en-US" dirty="0" err="1" smtClean="0"/>
              <a:t>tv</a:t>
            </a:r>
            <a:r>
              <a:rPr lang="en-US" dirty="0" smtClean="0"/>
              <a:t>, …</a:t>
            </a:r>
          </a:p>
          <a:p>
            <a:pPr lvl="2"/>
            <a:r>
              <a:rPr lang="en-US" dirty="0" smtClean="0"/>
              <a:t>Generic Top Level (ICANN era)</a:t>
            </a:r>
          </a:p>
          <a:p>
            <a:pPr lvl="3"/>
            <a:r>
              <a:rPr lang="en-US" dirty="0" smtClean="0"/>
              <a:t>.aero, .biz, .guitars, …</a:t>
            </a:r>
          </a:p>
          <a:p>
            <a:r>
              <a:rPr lang="en-US" dirty="0" smtClean="0"/>
              <a:t>ICANN (Internet Corporation for Assigned Names and Numbers)</a:t>
            </a:r>
          </a:p>
          <a:p>
            <a:pPr lvl="1"/>
            <a:r>
              <a:rPr lang="en-US" dirty="0" smtClean="0"/>
              <a:t>Currently performs the actual work</a:t>
            </a:r>
          </a:p>
          <a:p>
            <a:pPr lvl="3"/>
            <a:endParaRPr lang="en-US" dirty="0"/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en.wikipedia.org/wiki/List_of_Internet_top-level_domains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966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1427909"/>
            <a:ext cx="5715000" cy="5332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304800" y="4495800"/>
            <a:ext cx="8610600" cy="76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802216" y="3949224"/>
            <a:ext cx="2163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Controlled by IANA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29398" y="4749923"/>
            <a:ext cx="2286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Controlled by owners of the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86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710" y="914401"/>
            <a:ext cx="43245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087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Everything is a </a:t>
            </a:r>
            <a:r>
              <a:rPr lang="en-US" sz="3200" i="1" dirty="0"/>
              <a:t>resource record</a:t>
            </a:r>
          </a:p>
          <a:p>
            <a:endParaRPr lang="en-US" sz="3200" dirty="0"/>
          </a:p>
          <a:p>
            <a:r>
              <a:rPr lang="en-US" sz="3200" dirty="0"/>
              <a:t>Resource records map a </a:t>
            </a:r>
            <a:r>
              <a:rPr lang="en-US" sz="3200" dirty="0">
                <a:solidFill>
                  <a:srgbClr val="FF0000"/>
                </a:solidFill>
              </a:rPr>
              <a:t>key</a:t>
            </a:r>
            <a:r>
              <a:rPr lang="en-US" sz="3200" dirty="0"/>
              <a:t> to a </a:t>
            </a:r>
            <a:r>
              <a:rPr lang="en-US" sz="3200" dirty="0">
                <a:solidFill>
                  <a:srgbClr val="00B050"/>
                </a:solidFill>
              </a:rPr>
              <a:t>value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220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Resource Records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14" y="1935163"/>
            <a:ext cx="7736171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352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Resource </a:t>
            </a:r>
            <a:r>
              <a:rPr lang="en-US" dirty="0"/>
              <a:t>R</a:t>
            </a:r>
            <a:r>
              <a:rPr lang="en-US" dirty="0" smtClean="0"/>
              <a:t>ecords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33" y="1935163"/>
            <a:ext cx="8056333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918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 of authority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SOA</a:t>
            </a:r>
            <a:r>
              <a:rPr lang="en-US" dirty="0"/>
              <a:t> record is required for every zone</a:t>
            </a:r>
          </a:p>
          <a:p>
            <a:r>
              <a:rPr lang="en-US" dirty="0"/>
              <a:t>Contains:</a:t>
            </a:r>
          </a:p>
          <a:p>
            <a:pPr lvl="1"/>
            <a:r>
              <a:rPr lang="en-US" dirty="0"/>
              <a:t>Authoritative name server and email contact</a:t>
            </a:r>
          </a:p>
          <a:p>
            <a:pPr lvl="1"/>
            <a:r>
              <a:rPr lang="en-US" dirty="0"/>
              <a:t>Serial number of zone</a:t>
            </a:r>
          </a:p>
          <a:p>
            <a:pPr lvl="1"/>
            <a:r>
              <a:rPr lang="en-US" dirty="0"/>
              <a:t>Refresh, retry, and expire times for zone replication</a:t>
            </a:r>
          </a:p>
          <a:p>
            <a:pPr lvl="1"/>
            <a:r>
              <a:rPr lang="en-US" dirty="0"/>
              <a:t>Cache time-to-live for negative responses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60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1600200"/>
            <a:ext cx="7511993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dirty="0" smtClean="0"/>
              <a:t>DNS!</a:t>
            </a:r>
            <a:endParaRPr lang="en-US" sz="25000" dirty="0"/>
          </a:p>
        </p:txBody>
      </p:sp>
    </p:spTree>
    <p:extLst>
      <p:ext uri="{BB962C8B-B14F-4D97-AF65-F5344CB8AC3E}">
        <p14:creationId xmlns:p14="http://schemas.microsoft.com/office/powerpoint/2010/main" val="30037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zone</a:t>
            </a:r>
          </a:p>
        </p:txBody>
      </p:sp>
      <p:sp>
        <p:nvSpPr>
          <p:cNvPr id="4" name="Shape 164"/>
          <p:cNvSpPr txBox="1">
            <a:spLocks/>
          </p:cNvSpPr>
          <p:nvPr/>
        </p:nvSpPr>
        <p:spPr>
          <a:xfrm>
            <a:off x="457200" y="2133600"/>
            <a:ext cx="8229600" cy="4525963"/>
          </a:xfrm>
          <a:prstGeom prst="rect">
            <a:avLst/>
          </a:prstGeom>
        </p:spPr>
        <p:txBody>
          <a:bodyPr vert="horz" lIns="38100" tIns="38100" rIns="38100" bIns="38100" anchor="t" anchorCtr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en" sz="1600" dirty="0" smtClean="0">
                <a:solidFill>
                  <a:srgbClr val="000000"/>
                </a:solidFill>
                <a:latin typeface="Courier New" pitchFamily="49" charset="0"/>
                <a:ea typeface="courier new"/>
                <a:cs typeface="Courier New" pitchFamily="49" charset="0"/>
                <a:sym typeface="courier new"/>
              </a:rPr>
              <a:t>$TTL 20m</a:t>
            </a:r>
            <a:br>
              <a:rPr lang="en" sz="1600" dirty="0" smtClean="0">
                <a:solidFill>
                  <a:srgbClr val="000000"/>
                </a:solidFill>
                <a:latin typeface="Courier New" pitchFamily="49" charset="0"/>
                <a:ea typeface="courier new"/>
                <a:cs typeface="Courier New" pitchFamily="49" charset="0"/>
                <a:sym typeface="courier new"/>
              </a:rPr>
            </a:br>
            <a:r>
              <a:rPr lang="en" sz="1600" dirty="0" smtClean="0">
                <a:solidFill>
                  <a:srgbClr val="000000"/>
                </a:solidFill>
                <a:latin typeface="Courier New" pitchFamily="49" charset="0"/>
                <a:ea typeface="courier new"/>
                <a:cs typeface="Courier New" pitchFamily="49" charset="0"/>
                <a:sym typeface="courier new"/>
              </a:rPr>
              <a:t>example.com. IN </a:t>
            </a:r>
            <a:r>
              <a:rPr lang="en" sz="1600" dirty="0" smtClean="0">
                <a:solidFill>
                  <a:srgbClr val="FF0000"/>
                </a:solidFill>
                <a:latin typeface="Courier New" pitchFamily="49" charset="0"/>
                <a:ea typeface="courier new"/>
                <a:cs typeface="Courier New" pitchFamily="49" charset="0"/>
                <a:sym typeface="courier new"/>
              </a:rPr>
              <a:t>SOA</a:t>
            </a:r>
            <a:r>
              <a:rPr lang="en" sz="1600" dirty="0" smtClean="0">
                <a:solidFill>
                  <a:srgbClr val="000000"/>
                </a:solidFill>
                <a:latin typeface="Courier New" pitchFamily="49" charset="0"/>
                <a:ea typeface="courier new"/>
                <a:cs typeface="Courier New" pitchFamily="49" charset="0"/>
                <a:sym typeface="courier new"/>
              </a:rPr>
              <a:t>  ns.example.com. admin08.uncc.edu. (</a:t>
            </a:r>
          </a:p>
          <a:p>
            <a:pPr marL="0" indent="0">
              <a:spcBef>
                <a:spcPts val="0"/>
              </a:spcBef>
              <a:buFont typeface="Wingdings 2"/>
              <a:buNone/>
            </a:pPr>
            <a:r>
              <a:rPr lang="en" sz="1600" dirty="0" smtClean="0">
                <a:solidFill>
                  <a:srgbClr val="000000"/>
                </a:solidFill>
                <a:latin typeface="Courier New" pitchFamily="49" charset="0"/>
                <a:ea typeface="courier new"/>
                <a:cs typeface="Courier New" pitchFamily="49" charset="0"/>
                <a:sym typeface="courier new"/>
              </a:rPr>
              <a:t>         2009102003      ; serial</a:t>
            </a:r>
            <a:br>
              <a:rPr lang="en" sz="1600" dirty="0" smtClean="0">
                <a:solidFill>
                  <a:srgbClr val="000000"/>
                </a:solidFill>
                <a:latin typeface="Courier New" pitchFamily="49" charset="0"/>
                <a:ea typeface="courier new"/>
                <a:cs typeface="Courier New" pitchFamily="49" charset="0"/>
                <a:sym typeface="courier new"/>
              </a:rPr>
            </a:br>
            <a:r>
              <a:rPr lang="en" sz="1600" dirty="0" smtClean="0">
                <a:solidFill>
                  <a:srgbClr val="000000"/>
                </a:solidFill>
                <a:latin typeface="Courier New" pitchFamily="49" charset="0"/>
                <a:ea typeface="courier new"/>
                <a:cs typeface="Courier New" pitchFamily="49" charset="0"/>
                <a:sym typeface="courier new"/>
              </a:rPr>
              <a:t>         2d              ; refresh</a:t>
            </a:r>
            <a:br>
              <a:rPr lang="en" sz="1600" dirty="0" smtClean="0">
                <a:solidFill>
                  <a:srgbClr val="000000"/>
                </a:solidFill>
                <a:latin typeface="Courier New" pitchFamily="49" charset="0"/>
                <a:ea typeface="courier new"/>
                <a:cs typeface="Courier New" pitchFamily="49" charset="0"/>
                <a:sym typeface="courier new"/>
              </a:rPr>
            </a:br>
            <a:r>
              <a:rPr lang="en" sz="1600" dirty="0" smtClean="0">
                <a:solidFill>
                  <a:srgbClr val="000000"/>
                </a:solidFill>
                <a:latin typeface="Courier New" pitchFamily="49" charset="0"/>
                <a:ea typeface="courier new"/>
                <a:cs typeface="Courier New" pitchFamily="49" charset="0"/>
                <a:sym typeface="courier new"/>
              </a:rPr>
              <a:t>         15m             ; retry</a:t>
            </a:r>
            <a:br>
              <a:rPr lang="en" sz="1600" dirty="0" smtClean="0">
                <a:solidFill>
                  <a:srgbClr val="000000"/>
                </a:solidFill>
                <a:latin typeface="Courier New" pitchFamily="49" charset="0"/>
                <a:ea typeface="courier new"/>
                <a:cs typeface="Courier New" pitchFamily="49" charset="0"/>
                <a:sym typeface="courier new"/>
              </a:rPr>
            </a:br>
            <a:r>
              <a:rPr lang="en" sz="1600" dirty="0" smtClean="0">
                <a:solidFill>
                  <a:srgbClr val="000000"/>
                </a:solidFill>
                <a:latin typeface="Courier New" pitchFamily="49" charset="0"/>
                <a:ea typeface="courier new"/>
                <a:cs typeface="Courier New" pitchFamily="49" charset="0"/>
                <a:sym typeface="courier new"/>
              </a:rPr>
              <a:t>         2w              ; expire</a:t>
            </a:r>
            <a:br>
              <a:rPr lang="en" sz="1600" dirty="0" smtClean="0">
                <a:solidFill>
                  <a:srgbClr val="000000"/>
                </a:solidFill>
                <a:latin typeface="Courier New" pitchFamily="49" charset="0"/>
                <a:ea typeface="courier new"/>
                <a:cs typeface="Courier New" pitchFamily="49" charset="0"/>
                <a:sym typeface="courier new"/>
              </a:rPr>
            </a:br>
            <a:r>
              <a:rPr lang="en" sz="1600" dirty="0" smtClean="0">
                <a:solidFill>
                  <a:srgbClr val="000000"/>
                </a:solidFill>
                <a:latin typeface="Courier New" pitchFamily="49" charset="0"/>
                <a:ea typeface="courier new"/>
                <a:cs typeface="Courier New" pitchFamily="49" charset="0"/>
                <a:sym typeface="courier new"/>
              </a:rPr>
              <a:t>         30m             ; negative cache TTL</a:t>
            </a:r>
          </a:p>
          <a:p>
            <a:pPr marL="0" indent="0">
              <a:buFont typeface="Wingdings 2"/>
              <a:buNone/>
            </a:pPr>
            <a:r>
              <a:rPr lang="en" sz="1600" dirty="0" smtClean="0">
                <a:solidFill>
                  <a:srgbClr val="000000"/>
                </a:solidFill>
                <a:latin typeface="Courier New" pitchFamily="49" charset="0"/>
                <a:ea typeface="courier new"/>
                <a:cs typeface="Courier New" pitchFamily="49" charset="0"/>
                <a:sym typeface="courier new"/>
              </a:rPr>
              <a:t>         )</a:t>
            </a:r>
          </a:p>
          <a:p>
            <a:pPr marL="0" indent="0">
              <a:buFont typeface="Wingdings 2"/>
              <a:buNone/>
            </a:pPr>
            <a:r>
              <a:rPr lang="en" sz="1600" dirty="0" smtClean="0">
                <a:solidFill>
                  <a:srgbClr val="000000"/>
                </a:solidFill>
                <a:latin typeface="Courier New" pitchFamily="49" charset="0"/>
                <a:ea typeface="courier new"/>
                <a:cs typeface="Courier New" pitchFamily="49" charset="0"/>
                <a:sym typeface="courier new"/>
              </a:rPr>
              <a:t>@			IN	NS	ns1.example.com.  </a:t>
            </a:r>
          </a:p>
          <a:p>
            <a:pPr marL="0" indent="0">
              <a:buFont typeface="Wingdings 2"/>
              <a:buNone/>
            </a:pPr>
            <a:r>
              <a:rPr lang="en" sz="1600" dirty="0" smtClean="0">
                <a:solidFill>
                  <a:srgbClr val="000000"/>
                </a:solidFill>
                <a:latin typeface="Courier New" pitchFamily="49" charset="0"/>
                <a:ea typeface="courier new"/>
                <a:cs typeface="Courier New" pitchFamily="49" charset="0"/>
                <a:sym typeface="courier new"/>
              </a:rPr>
              <a:t>@			IN	NS	ns2.example.com.</a:t>
            </a:r>
          </a:p>
          <a:p>
            <a:pPr marL="0" indent="0">
              <a:buFont typeface="Wingdings 2"/>
              <a:buNone/>
            </a:pPr>
            <a:r>
              <a:rPr lang="en" sz="1600" dirty="0" smtClean="0">
                <a:solidFill>
                  <a:srgbClr val="000000"/>
                </a:solidFill>
                <a:latin typeface="Courier New" pitchFamily="49" charset="0"/>
                <a:ea typeface="courier new"/>
                <a:cs typeface="Courier New" pitchFamily="49" charset="0"/>
                <a:sym typeface="courier new"/>
              </a:rPr>
              <a:t>@			A	10.3.254.17</a:t>
            </a:r>
          </a:p>
          <a:p>
            <a:pPr marL="0" indent="0">
              <a:buFont typeface="Wingdings 2"/>
              <a:buNone/>
            </a:pPr>
            <a:r>
              <a:rPr lang="en" sz="1600" dirty="0" smtClean="0">
                <a:solidFill>
                  <a:srgbClr val="000000"/>
                </a:solidFill>
                <a:latin typeface="Courier New" pitchFamily="49" charset="0"/>
                <a:ea typeface="courier new"/>
                <a:cs typeface="Courier New" pitchFamily="49" charset="0"/>
                <a:sym typeface="courier new"/>
              </a:rPr>
              <a:t>www </a:t>
            </a:r>
            <a:r>
              <a:rPr lang="en" sz="1600" dirty="0" smtClean="0">
                <a:latin typeface="Courier New" pitchFamily="49" charset="0"/>
                <a:ea typeface="courier new"/>
                <a:cs typeface="Courier New" pitchFamily="49" charset="0"/>
                <a:sym typeface="courier new"/>
              </a:rPr>
              <a:t>			</a:t>
            </a:r>
            <a:r>
              <a:rPr lang="en" sz="1600" dirty="0" smtClean="0">
                <a:solidFill>
                  <a:srgbClr val="000000"/>
                </a:solidFill>
                <a:latin typeface="Courier New" pitchFamily="49" charset="0"/>
                <a:ea typeface="courier new"/>
                <a:cs typeface="Courier New" pitchFamily="49" charset="0"/>
                <a:sym typeface="courier new"/>
              </a:rPr>
              <a:t>A	10.3.254.17</a:t>
            </a:r>
          </a:p>
          <a:p>
            <a:pPr marL="0" indent="0">
              <a:buFont typeface="Wingdings 2"/>
              <a:buNone/>
            </a:pPr>
            <a:r>
              <a:rPr lang="en" sz="1600" dirty="0" smtClean="0">
                <a:solidFill>
                  <a:srgbClr val="000000"/>
                </a:solidFill>
                <a:latin typeface="Courier New" pitchFamily="49" charset="0"/>
                <a:ea typeface="courier new"/>
                <a:cs typeface="Courier New" pitchFamily="49" charset="0"/>
                <a:sym typeface="courier new"/>
              </a:rPr>
              <a:t>test</a:t>
            </a:r>
            <a:r>
              <a:rPr lang="en" sz="1600" dirty="0" smtClean="0">
                <a:latin typeface="Courier New" pitchFamily="49" charset="0"/>
                <a:ea typeface="courier new"/>
                <a:cs typeface="Courier New" pitchFamily="49" charset="0"/>
                <a:sym typeface="courier new"/>
              </a:rPr>
              <a:t>			</a:t>
            </a:r>
            <a:r>
              <a:rPr lang="en" sz="1600" dirty="0" smtClean="0">
                <a:solidFill>
                  <a:srgbClr val="000000"/>
                </a:solidFill>
                <a:latin typeface="Courier New" pitchFamily="49" charset="0"/>
                <a:ea typeface="courier new"/>
                <a:cs typeface="Courier New" pitchFamily="49" charset="0"/>
                <a:sym typeface="courier new"/>
              </a:rPr>
              <a:t>CNAME	www</a:t>
            </a:r>
          </a:p>
          <a:p>
            <a:pPr marL="0" indent="0">
              <a:buFont typeface="Wingdings 2"/>
              <a:buNone/>
            </a:pPr>
            <a:r>
              <a:rPr lang="en" sz="1600" dirty="0" smtClean="0">
                <a:solidFill>
                  <a:srgbClr val="000000"/>
                </a:solidFill>
                <a:latin typeface="Courier New" pitchFamily="49" charset="0"/>
                <a:ea typeface="courier new"/>
                <a:cs typeface="Courier New" pitchFamily="49" charset="0"/>
                <a:sym typeface="courier new"/>
              </a:rPr>
              <a:t>ns1			A	10.3.254.2</a:t>
            </a:r>
          </a:p>
          <a:p>
            <a:pPr marL="0" indent="0">
              <a:buFont typeface="Wingdings 2"/>
              <a:buNone/>
            </a:pPr>
            <a:r>
              <a:rPr lang="en" sz="1600" dirty="0" smtClean="0">
                <a:solidFill>
                  <a:srgbClr val="000000"/>
                </a:solidFill>
                <a:latin typeface="Courier New" pitchFamily="49" charset="0"/>
                <a:ea typeface="courier new"/>
                <a:cs typeface="Courier New" pitchFamily="49" charset="0"/>
                <a:sym typeface="courier new"/>
              </a:rPr>
              <a:t>ns2.example.com.</a:t>
            </a:r>
            <a:r>
              <a:rPr lang="en" sz="1600" dirty="0" smtClean="0">
                <a:latin typeface="Courier New" pitchFamily="49" charset="0"/>
                <a:ea typeface="courier new"/>
                <a:cs typeface="Courier New" pitchFamily="49" charset="0"/>
              </a:rPr>
              <a:t>	</a:t>
            </a:r>
            <a:r>
              <a:rPr lang="en" sz="1600" dirty="0" smtClean="0">
                <a:solidFill>
                  <a:srgbClr val="000000"/>
                </a:solidFill>
                <a:latin typeface="Courier New" pitchFamily="49" charset="0"/>
                <a:ea typeface="courier new"/>
                <a:cs typeface="Courier New" pitchFamily="49" charset="0"/>
                <a:sym typeface="courier new"/>
              </a:rPr>
              <a:t>A	10.3.254.10</a:t>
            </a:r>
            <a:endParaRPr lang="en" sz="1600" dirty="0">
              <a:solidFill>
                <a:srgbClr val="000000"/>
              </a:solidFill>
              <a:latin typeface="Courier New" pitchFamily="49" charset="0"/>
              <a:ea typeface="courier new"/>
              <a:cs typeface="Courier New" pitchFamily="49" charset="0"/>
              <a:sym typeface="courier new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6368534"/>
            <a:ext cx="4470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Note: </a:t>
            </a:r>
            <a:r>
              <a:rPr lang="en-US" dirty="0" smtClean="0">
                <a:solidFill>
                  <a:srgbClr val="FF0000"/>
                </a:solidFill>
              </a:rPr>
              <a:t>@ is shorthand for the  domain name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1600" y="1752600"/>
            <a:ext cx="29267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Email address, note the . instead of the @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943600" y="1981200"/>
            <a:ext cx="0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560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that number in the second position in some records?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71517"/>
            <a:ext cx="4724400" cy="2091452"/>
          </a:xfrm>
        </p:spPr>
        <p:txBody>
          <a:bodyPr>
            <a:normAutofit/>
          </a:bodyPr>
          <a:lstStyle/>
          <a:p>
            <a:r>
              <a:rPr lang="en-US" sz="1600" dirty="0"/>
              <a:t>G</a:t>
            </a:r>
            <a:r>
              <a:rPr lang="en-US" sz="1600" dirty="0" smtClean="0"/>
              <a:t>eneral formula:</a:t>
            </a:r>
          </a:p>
          <a:p>
            <a:pPr lvl="1"/>
            <a:r>
              <a:rPr lang="en-US" sz="1400" dirty="0"/>
              <a:t>n</a:t>
            </a:r>
            <a:r>
              <a:rPr lang="en-US" sz="1400" dirty="0" smtClean="0"/>
              <a:t>ame (optional)</a:t>
            </a:r>
          </a:p>
          <a:p>
            <a:pPr lvl="1"/>
            <a:r>
              <a:rPr lang="en-US" sz="1400" dirty="0" err="1"/>
              <a:t>t</a:t>
            </a:r>
            <a:r>
              <a:rPr lang="en-US" sz="1400" dirty="0" err="1" smtClean="0"/>
              <a:t>tl</a:t>
            </a:r>
            <a:r>
              <a:rPr lang="en-US" sz="1400" dirty="0" smtClean="0"/>
              <a:t> (optional)</a:t>
            </a:r>
          </a:p>
          <a:p>
            <a:pPr lvl="1"/>
            <a:r>
              <a:rPr lang="en-US" sz="1400" dirty="0"/>
              <a:t>a</a:t>
            </a:r>
            <a:r>
              <a:rPr lang="en-US" sz="1400" dirty="0" smtClean="0"/>
              <a:t>ddress-class</a:t>
            </a:r>
          </a:p>
          <a:p>
            <a:pPr lvl="1"/>
            <a:r>
              <a:rPr lang="en-US" sz="1400" dirty="0"/>
              <a:t>r</a:t>
            </a:r>
            <a:r>
              <a:rPr lang="en-US" sz="1400" dirty="0" smtClean="0"/>
              <a:t>ecord type </a:t>
            </a:r>
          </a:p>
          <a:p>
            <a:pPr lvl="1"/>
            <a:r>
              <a:rPr lang="en-US" sz="1400" dirty="0"/>
              <a:t>d</a:t>
            </a:r>
            <a:r>
              <a:rPr lang="en-US" sz="1400" dirty="0" smtClean="0"/>
              <a:t>ata</a:t>
            </a:r>
          </a:p>
          <a:p>
            <a:r>
              <a:rPr lang="en-US" sz="1600" dirty="0" smtClean="0"/>
              <a:t>Format my vary depending on the record type</a:t>
            </a:r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249247" y="4342783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mydomain.com. 14400 IN MX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10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mydomain.com.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mydomain.com. 14400 IN MX 30 server2.mydomain.com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9247" y="4070866"/>
            <a:ext cx="207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Sample MX record: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904" y="5268928"/>
            <a:ext cx="272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Domain: mydomain.com.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37723" y="5830823"/>
            <a:ext cx="2476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Optional TTL override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24200" y="5461491"/>
            <a:ext cx="3101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Address class and record type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20530" y="5131807"/>
            <a:ext cx="1908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Record type data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35193" y="4904678"/>
            <a:ext cx="455407" cy="4542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0"/>
          </p:cNvCxnSpPr>
          <p:nvPr/>
        </p:nvCxnSpPr>
        <p:spPr>
          <a:xfrm flipH="1" flipV="1">
            <a:off x="2667000" y="4904679"/>
            <a:ext cx="209139" cy="926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eft Brace 15"/>
          <p:cNvSpPr/>
          <p:nvPr/>
        </p:nvSpPr>
        <p:spPr>
          <a:xfrm rot="16200000">
            <a:off x="3093759" y="4827238"/>
            <a:ext cx="664626" cy="75613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Brace 16"/>
          <p:cNvSpPr/>
          <p:nvPr/>
        </p:nvSpPr>
        <p:spPr>
          <a:xfrm rot="16200000">
            <a:off x="5323948" y="3411616"/>
            <a:ext cx="324906" cy="320040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1363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glue records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to delegate a sub-zone to another server</a:t>
            </a:r>
          </a:p>
          <a:p>
            <a:r>
              <a:rPr lang="en-US" dirty="0"/>
              <a:t>Prevent circular dependencies</a:t>
            </a:r>
          </a:p>
          <a:p>
            <a:r>
              <a:rPr lang="en-US" dirty="0"/>
              <a:t>Hard-coded A (or AAAA) records of the sub-zone’s DNS servers</a:t>
            </a:r>
          </a:p>
          <a:p>
            <a:pPr lvl="1"/>
            <a:r>
              <a:rPr lang="en-US" dirty="0"/>
              <a:t>Normal </a:t>
            </a:r>
            <a:r>
              <a:rPr lang="en-US" dirty="0" smtClean="0"/>
              <a:t>NS </a:t>
            </a:r>
            <a:r>
              <a:rPr lang="en-US" dirty="0"/>
              <a:t>records use domain names</a:t>
            </a:r>
          </a:p>
          <a:p>
            <a:pPr lvl="1"/>
            <a:r>
              <a:rPr lang="en-US" dirty="0"/>
              <a:t>See previous example</a:t>
            </a:r>
          </a:p>
          <a:p>
            <a:pPr lvl="1"/>
            <a:r>
              <a:rPr lang="en-US" dirty="0"/>
              <a:t>Problem if the name server finds itself</a:t>
            </a:r>
          </a:p>
          <a:p>
            <a:pPr lvl="1"/>
            <a:r>
              <a:rPr lang="en-US" dirty="0"/>
              <a:t>Fixed by the name server setting an IP address</a:t>
            </a:r>
          </a:p>
          <a:p>
            <a:r>
              <a:rPr lang="en-US" dirty="0"/>
              <a:t>These are set in the parent name servers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1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 server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Server-side of DNS</a:t>
            </a:r>
          </a:p>
          <a:p>
            <a:r>
              <a:rPr lang="en-US" dirty="0"/>
              <a:t>Runs on port </a:t>
            </a:r>
            <a:r>
              <a:rPr lang="en-US" dirty="0" smtClean="0"/>
              <a:t>53</a:t>
            </a:r>
          </a:p>
          <a:p>
            <a:pPr lvl="1"/>
            <a:r>
              <a:rPr lang="en-US" dirty="0" smtClean="0"/>
              <a:t>uses </a:t>
            </a:r>
            <a:r>
              <a:rPr lang="en-US" dirty="0"/>
              <a:t>udp </a:t>
            </a:r>
            <a:r>
              <a:rPr lang="en-US" dirty="0" smtClean="0"/>
              <a:t>or </a:t>
            </a:r>
            <a:r>
              <a:rPr lang="en-US" dirty="0"/>
              <a:t>tcp</a:t>
            </a:r>
          </a:p>
          <a:p>
            <a:r>
              <a:rPr lang="en-US" dirty="0"/>
              <a:t>TCP only used </a:t>
            </a:r>
            <a:r>
              <a:rPr lang="en-US" dirty="0" smtClean="0"/>
              <a:t>when:</a:t>
            </a:r>
            <a:endParaRPr lang="en-US" dirty="0"/>
          </a:p>
          <a:p>
            <a:pPr lvl="1"/>
            <a:r>
              <a:rPr lang="en-US" dirty="0"/>
              <a:t>R</a:t>
            </a:r>
            <a:r>
              <a:rPr lang="en-US" dirty="0" smtClean="0"/>
              <a:t>esponse </a:t>
            </a:r>
            <a:r>
              <a:rPr lang="en-US" dirty="0"/>
              <a:t>is too big for UDP</a:t>
            </a:r>
          </a:p>
          <a:p>
            <a:pPr lvl="1"/>
            <a:r>
              <a:rPr lang="en-US" dirty="0"/>
              <a:t>UDP not responding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20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 server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have authority over zero or more zones</a:t>
            </a:r>
          </a:p>
          <a:p>
            <a:pPr lvl="1"/>
            <a:r>
              <a:rPr lang="en-US" dirty="0"/>
              <a:t>Server with zero zones is a caching name server</a:t>
            </a:r>
          </a:p>
          <a:p>
            <a:pPr lvl="1"/>
            <a:r>
              <a:rPr lang="en-US" dirty="0"/>
              <a:t>Many different name server implementations are available</a:t>
            </a:r>
          </a:p>
          <a:p>
            <a:r>
              <a:rPr lang="en-US" dirty="0"/>
              <a:t>We will be using BIND in the </a:t>
            </a:r>
            <a:r>
              <a:rPr lang="en-US" dirty="0" smtClean="0"/>
              <a:t>lab</a:t>
            </a:r>
          </a:p>
          <a:p>
            <a:pPr lvl="1"/>
            <a:r>
              <a:rPr lang="en-US" dirty="0" smtClean="0"/>
              <a:t>BIND9</a:t>
            </a:r>
          </a:p>
          <a:p>
            <a:pPr lvl="1"/>
            <a:r>
              <a:rPr lang="en-US" dirty="0" smtClean="0"/>
              <a:t>BIND 10 has been released to the world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08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resolving addresses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ways an address can be resolved</a:t>
            </a:r>
          </a:p>
          <a:p>
            <a:pPr lvl="1"/>
            <a:r>
              <a:rPr lang="en-US" dirty="0"/>
              <a:t>Iteratively</a:t>
            </a:r>
          </a:p>
          <a:p>
            <a:pPr lvl="1"/>
            <a:r>
              <a:rPr lang="en-US" dirty="0"/>
              <a:t>Recursively</a:t>
            </a:r>
          </a:p>
          <a:p>
            <a:r>
              <a:rPr lang="en-US" dirty="0"/>
              <a:t>Iterative usually used by servers </a:t>
            </a:r>
          </a:p>
          <a:p>
            <a:pPr lvl="1"/>
            <a:r>
              <a:rPr lang="en-US" dirty="0"/>
              <a:t>Returns partial responses (or errors)</a:t>
            </a:r>
          </a:p>
          <a:p>
            <a:r>
              <a:rPr lang="en-US" dirty="0"/>
              <a:t>Recursive usually used by clients</a:t>
            </a:r>
          </a:p>
          <a:p>
            <a:pPr lvl="1"/>
            <a:r>
              <a:rPr lang="en-US" dirty="0"/>
              <a:t>Returns complete responses (or errors)</a:t>
            </a:r>
          </a:p>
          <a:p>
            <a:pPr lvl="1"/>
            <a:r>
              <a:rPr lang="en-US" dirty="0"/>
              <a:t>Will recurse until a server responds with an iterative lookup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17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resolving addresses</a:t>
            </a:r>
            <a:br>
              <a:rPr lang="en-US" dirty="0"/>
            </a:br>
            <a:r>
              <a:rPr lang="en-US" sz="2700" dirty="0"/>
              <a:t>looking for example.microsoft.com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59455"/>
            <a:ext cx="8229600" cy="3540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4162" y="6400800"/>
            <a:ext cx="8839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http://i.technet.microsoft.com/cc775637.8918bf2b-e317-48c4-aeba-10f73127d1b3(en-us,WS.10).gif</a:t>
            </a:r>
          </a:p>
        </p:txBody>
      </p:sp>
    </p:spTree>
    <p:extLst>
      <p:ext uri="{BB962C8B-B14F-4D97-AF65-F5344CB8AC3E}">
        <p14:creationId xmlns:p14="http://schemas.microsoft.com/office/powerpoint/2010/main" val="352228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Besides Web browsers:</a:t>
            </a:r>
          </a:p>
          <a:p>
            <a:r>
              <a:rPr lang="en-US" dirty="0" err="1" smtClean="0"/>
              <a:t>nslookup</a:t>
            </a:r>
            <a:r>
              <a:rPr lang="en-US" dirty="0"/>
              <a:t>, host, and dig</a:t>
            </a:r>
          </a:p>
          <a:p>
            <a:pPr lvl="1"/>
            <a:r>
              <a:rPr lang="en-US" dirty="0"/>
              <a:t>all DNS clients </a:t>
            </a:r>
          </a:p>
          <a:p>
            <a:pPr lvl="1"/>
            <a:r>
              <a:rPr lang="en-US" dirty="0"/>
              <a:t>Talk directly to a DNS server</a:t>
            </a:r>
          </a:p>
          <a:p>
            <a:pPr lvl="1"/>
            <a:r>
              <a:rPr lang="en-US" dirty="0"/>
              <a:t>Bypasses host’s resolver library </a:t>
            </a:r>
          </a:p>
          <a:p>
            <a:r>
              <a:rPr lang="en-US" dirty="0"/>
              <a:t>dig is recommended as it is very informative</a:t>
            </a:r>
          </a:p>
          <a:p>
            <a:pPr lvl="1"/>
            <a:r>
              <a:rPr lang="en-US" dirty="0"/>
              <a:t>part of </a:t>
            </a:r>
            <a:r>
              <a:rPr lang="en-US" dirty="0" err="1"/>
              <a:t>dnsutils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40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 Tutorial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Dig</a:t>
            </a:r>
          </a:p>
          <a:p>
            <a:pPr lvl="1"/>
            <a:r>
              <a:rPr lang="sv-SE" dirty="0"/>
              <a:t>Domain Information Groper</a:t>
            </a:r>
          </a:p>
          <a:p>
            <a:r>
              <a:rPr lang="sv-SE" dirty="0"/>
              <a:t>Online YouTube</a:t>
            </a:r>
          </a:p>
          <a:p>
            <a:pPr lvl="1"/>
            <a:r>
              <a:rPr lang="sv-SE" dirty="0">
                <a:hlinkClick r:id="rId2"/>
              </a:rPr>
              <a:t>http://www.youtube.com/watch?v=bdHl-w3V_4w </a:t>
            </a:r>
            <a:endParaRPr lang="sv-S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33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2286000"/>
            <a:ext cx="83058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 dig www.google.com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 &lt;&lt;&gt;&gt;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9.6.0-APPLE-P2 &lt;&lt;&gt;&gt; www.google.com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;; global options: +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;; Got answer: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;; -&gt;&gt;HEADER&lt;&lt;-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opcode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QUERY, status: NOERROR, id: 27210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;; flags: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qr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 QUERY: 1, ANSWER: 7, AUTHORITY: 0, ADDITIONAL: 0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;; QUESTION SECTION: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;www.google.com.            IN            A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;; WHEN: Wed Jan 26 15:35:14 2011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;; MSG SIZE rcvd: 148</a:t>
            </a:r>
          </a:p>
        </p:txBody>
      </p:sp>
    </p:spTree>
    <p:extLst>
      <p:ext uri="{BB962C8B-B14F-4D97-AF65-F5344CB8AC3E}">
        <p14:creationId xmlns:p14="http://schemas.microsoft.com/office/powerpoint/2010/main" val="173186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sz="5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  <a:p>
            <a:r>
              <a:rPr lang="en-US" dirty="0"/>
              <a:t>features</a:t>
            </a:r>
          </a:p>
          <a:p>
            <a:r>
              <a:rPr lang="en-US" dirty="0"/>
              <a:t>architecture</a:t>
            </a:r>
          </a:p>
          <a:p>
            <a:r>
              <a:rPr lang="en-US" dirty="0"/>
              <a:t>records</a:t>
            </a:r>
          </a:p>
          <a:p>
            <a:r>
              <a:rPr lang="en-US" dirty="0"/>
              <a:t>name server</a:t>
            </a:r>
          </a:p>
          <a:p>
            <a:r>
              <a:rPr lang="en-US" dirty="0"/>
              <a:t>resolver</a:t>
            </a:r>
          </a:p>
          <a:p>
            <a:r>
              <a:rPr lang="en-US" dirty="0" err="1"/>
              <a:t>dnssec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50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 </a:t>
            </a:r>
            <a:r>
              <a:rPr lang="en-US" sz="2800" dirty="0" smtClean="0"/>
              <a:t>(cont.)</a:t>
            </a:r>
            <a:r>
              <a:rPr lang="en-US" sz="2800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2133600"/>
            <a:ext cx="86868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;; ANSWER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SECTION:www.google.com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    38207   IN    CNAME    www.l.google.com.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www.l.google.com.    173   IN    A        74.125.47.103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www.l.google.com.    173   IN    A        74.125.47.104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www.l.google.com.    173   IN    A        74.125.47.105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www.l.google.com.    173   IN    A        74.125.47.106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www.l.google.com.    173   IN    A        74.125.47.147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www.l.google.com.    173   IN    A        74.125.47.99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;; Query time: 7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msec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;; SERVER: 4.2.2.2#53(4.2.2.2)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;; WHEN: Wed Jan 26 15:35:14 2011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;; MSG SIZE  rcvd: 148</a:t>
            </a:r>
          </a:p>
        </p:txBody>
      </p:sp>
    </p:spTree>
    <p:extLst>
      <p:ext uri="{BB962C8B-B14F-4D97-AF65-F5344CB8AC3E}">
        <p14:creationId xmlns:p14="http://schemas.microsoft.com/office/powerpoint/2010/main" val="425840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response codes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Help you troubleshoot when DNS has problems</a:t>
            </a:r>
          </a:p>
          <a:p>
            <a:r>
              <a:rPr lang="en-US" dirty="0"/>
              <a:t>Below are a few you might encounter</a:t>
            </a:r>
          </a:p>
          <a:p>
            <a:pPr lvl="1"/>
            <a:r>
              <a:rPr lang="en-US" dirty="0"/>
              <a:t>NOERROR</a:t>
            </a:r>
          </a:p>
          <a:p>
            <a:pPr lvl="2"/>
            <a:r>
              <a:rPr lang="en-US" dirty="0"/>
              <a:t>Query completed successfully</a:t>
            </a:r>
          </a:p>
          <a:p>
            <a:pPr lvl="1"/>
            <a:r>
              <a:rPr lang="en-US" dirty="0"/>
              <a:t>NXDOMAIN</a:t>
            </a:r>
          </a:p>
          <a:p>
            <a:pPr lvl="2"/>
            <a:r>
              <a:rPr lang="en-US" dirty="0"/>
              <a:t>Query returned with a “no such domain” error</a:t>
            </a:r>
          </a:p>
          <a:p>
            <a:pPr lvl="1"/>
            <a:r>
              <a:rPr lang="en-US" dirty="0"/>
              <a:t>SERVFAIL</a:t>
            </a:r>
          </a:p>
          <a:p>
            <a:pPr lvl="2"/>
            <a:r>
              <a:rPr lang="en-US" dirty="0"/>
              <a:t>Unable to contact the server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4740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resolver library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DNS lookups on a host are handled by the resolver library</a:t>
            </a:r>
          </a:p>
          <a:p>
            <a:r>
              <a:rPr lang="en-US" dirty="0"/>
              <a:t>/etc/</a:t>
            </a:r>
            <a:r>
              <a:rPr lang="en-US" dirty="0" err="1"/>
              <a:t>resolv.conf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pecifies </a:t>
            </a:r>
            <a:r>
              <a:rPr lang="en-US" dirty="0"/>
              <a:t>DNS servers </a:t>
            </a:r>
          </a:p>
          <a:p>
            <a:r>
              <a:rPr lang="en-US" dirty="0"/>
              <a:t>/etc/</a:t>
            </a:r>
            <a:r>
              <a:rPr lang="en-US" dirty="0" err="1"/>
              <a:t>nsswitch.conf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pecifies </a:t>
            </a:r>
            <a:r>
              <a:rPr lang="en-US" dirty="0"/>
              <a:t>how addresses lookups are performed </a:t>
            </a:r>
          </a:p>
          <a:p>
            <a:pPr lvl="2"/>
            <a:r>
              <a:rPr lang="en-US" dirty="0"/>
              <a:t>Handles other databases as well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499592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Retrieves information from: </a:t>
            </a:r>
          </a:p>
          <a:p>
            <a:pPr lvl="1"/>
            <a:r>
              <a:rPr lang="en-US" dirty="0" err="1"/>
              <a:t>config</a:t>
            </a:r>
            <a:r>
              <a:rPr lang="en-US" dirty="0"/>
              <a:t> files</a:t>
            </a:r>
          </a:p>
          <a:p>
            <a:pPr lvl="1"/>
            <a:r>
              <a:rPr lang="en-US" dirty="0"/>
              <a:t>databases</a:t>
            </a:r>
          </a:p>
          <a:p>
            <a:r>
              <a:rPr lang="en-US" dirty="0"/>
              <a:t>E.G.</a:t>
            </a:r>
          </a:p>
          <a:p>
            <a:pPr lvl="1"/>
            <a:r>
              <a:rPr lang="en-US" dirty="0" err="1"/>
              <a:t>getent</a:t>
            </a:r>
            <a:r>
              <a:rPr lang="en-US" dirty="0"/>
              <a:t> hosts</a:t>
            </a:r>
          </a:p>
          <a:p>
            <a:pPr lvl="2"/>
            <a:r>
              <a:rPr lang="en-US" dirty="0"/>
              <a:t>Retrieves the contents of the hosts file</a:t>
            </a:r>
          </a:p>
          <a:p>
            <a:pPr lvl="1"/>
            <a:r>
              <a:rPr lang="en-US" dirty="0" err="1"/>
              <a:t>getent</a:t>
            </a:r>
            <a:r>
              <a:rPr lang="en-US" dirty="0"/>
              <a:t> hosts </a:t>
            </a:r>
            <a:r>
              <a:rPr lang="en-US" dirty="0" err="1"/>
              <a:t>localhost</a:t>
            </a:r>
            <a:endParaRPr lang="en-US" dirty="0"/>
          </a:p>
          <a:p>
            <a:pPr lvl="2"/>
            <a:r>
              <a:rPr lang="en-US" dirty="0"/>
              <a:t>Retrieves the contents for </a:t>
            </a:r>
            <a:r>
              <a:rPr lang="en-US" dirty="0" err="1"/>
              <a:t>localhost</a:t>
            </a:r>
            <a:r>
              <a:rPr lang="en-US" dirty="0"/>
              <a:t> in the hosts file</a:t>
            </a:r>
          </a:p>
          <a:p>
            <a:r>
              <a:rPr lang="en-US" dirty="0" err="1"/>
              <a:t>getent</a:t>
            </a:r>
            <a:r>
              <a:rPr lang="en-US" dirty="0"/>
              <a:t> works on a variety of data formats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0704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getent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2133599"/>
            <a:ext cx="8153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getent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hosts www.google.com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74.125.47.106      www.l.google.com www.google.com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74.125.47.147      www.l.google.com www.google.com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74.125.47.99       www.l.google.com www.google.com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74.125.47.103      www.l.google.com www.google.com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74.125.47.104      www.l.google.com www.google.com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74.125.47.105      www.l.google.com www.google.com</a:t>
            </a:r>
          </a:p>
        </p:txBody>
      </p:sp>
    </p:spTree>
    <p:extLst>
      <p:ext uri="{BB962C8B-B14F-4D97-AF65-F5344CB8AC3E}">
        <p14:creationId xmlns:p14="http://schemas.microsoft.com/office/powerpoint/2010/main" val="22330564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/etc/</a:t>
            </a:r>
            <a:r>
              <a:rPr lang="en-US" dirty="0" err="1"/>
              <a:t>resolv.conf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14400" y="2690336"/>
            <a:ext cx="5715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search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unc.edu oit.unc.edu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domain unc.edu</a:t>
            </a:r>
          </a:p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nameserver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152.2.21.1</a:t>
            </a:r>
          </a:p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nameserver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152.2.253.100</a:t>
            </a:r>
          </a:p>
        </p:txBody>
      </p:sp>
    </p:spTree>
    <p:extLst>
      <p:ext uri="{BB962C8B-B14F-4D97-AF65-F5344CB8AC3E}">
        <p14:creationId xmlns:p14="http://schemas.microsoft.com/office/powerpoint/2010/main" val="1712401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Implementations of DNS (e.g. bind) have a history of security flaws</a:t>
            </a:r>
          </a:p>
          <a:p>
            <a:r>
              <a:rPr lang="en-US" dirty="0"/>
              <a:t>Any server in your path can modify responses</a:t>
            </a:r>
          </a:p>
          <a:p>
            <a:r>
              <a:rPr lang="en-US" dirty="0"/>
              <a:t>Any server in your path can see requests</a:t>
            </a:r>
          </a:p>
          <a:p>
            <a:r>
              <a:rPr lang="en-US" dirty="0"/>
              <a:t>Zone transfers are a security hole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9094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DNSSEC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3122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dnssec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Extension to DNS to cryptographically sign </a:t>
            </a:r>
            <a:r>
              <a:rPr lang="en-US" dirty="0" smtClean="0"/>
              <a:t>responses</a:t>
            </a:r>
            <a:endParaRPr lang="en-US" dirty="0"/>
          </a:p>
          <a:p>
            <a:r>
              <a:rPr lang="en-US" dirty="0"/>
              <a:t>Guarantees resource records have not been tampered </a:t>
            </a:r>
            <a:r>
              <a:rPr lang="en-US" dirty="0" smtClean="0"/>
              <a:t>with</a:t>
            </a:r>
            <a:endParaRPr lang="en-US" dirty="0"/>
          </a:p>
          <a:p>
            <a:r>
              <a:rPr lang="en-US" dirty="0"/>
              <a:t>Ensures NXDOMAIN responses are </a:t>
            </a:r>
            <a:r>
              <a:rPr lang="en-US" dirty="0" smtClean="0"/>
              <a:t>genuine</a:t>
            </a:r>
            <a:endParaRPr lang="en-US" dirty="0"/>
          </a:p>
          <a:p>
            <a:r>
              <a:rPr lang="en-US" dirty="0"/>
              <a:t>Implemented using resource records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6894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dnssec</a:t>
            </a:r>
            <a:r>
              <a:rPr lang="en-US" dirty="0"/>
              <a:t> records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85512"/>
              </p:ext>
            </p:extLst>
          </p:nvPr>
        </p:nvGraphicFramePr>
        <p:xfrm>
          <a:off x="533400" y="2514600"/>
          <a:ext cx="79248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5943600"/>
              </a:tblGrid>
              <a:tr h="370840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buNone/>
                      </a:pPr>
                      <a:r>
                        <a:rPr lang="en" sz="2400" b="1" i="1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record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buNone/>
                      </a:pPr>
                      <a:r>
                        <a:rPr lang="en" sz="2400" b="1" i="1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description</a:t>
                      </a:r>
                    </a:p>
                  </a:txBody>
                  <a:tcPr marL="28575" marR="28575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buNone/>
                      </a:pPr>
                      <a:r>
                        <a:rPr lang="e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DNSKEY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buNone/>
                      </a:pPr>
                      <a:r>
                        <a:rPr lang="en" sz="16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Public key</a:t>
                      </a:r>
                    </a:p>
                  </a:txBody>
                  <a:tcPr marL="28575" marR="28575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buNone/>
                      </a:pPr>
                      <a:r>
                        <a:rPr lang="e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DS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buNone/>
                      </a:pPr>
                      <a:r>
                        <a:rPr lang="en" sz="16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Delegation signer, added to parent zone, validates this zone</a:t>
                      </a:r>
                    </a:p>
                  </a:txBody>
                  <a:tcPr marL="28575" marR="28575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buNone/>
                      </a:pPr>
                      <a:r>
                        <a:rPr lang="en" sz="16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NSEC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buNone/>
                      </a:pPr>
                      <a:r>
                        <a:rPr lang="en" sz="16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Next secure record, for validating negative responses</a:t>
                      </a:r>
                    </a:p>
                  </a:txBody>
                  <a:tcPr marL="28575" marR="28575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buNone/>
                      </a:pPr>
                      <a:r>
                        <a:rPr lang="en" sz="16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NSEC3 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buNone/>
                      </a:pPr>
                      <a:r>
                        <a:rPr lang="en" sz="16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NSEC replacement</a:t>
                      </a:r>
                    </a:p>
                  </a:txBody>
                  <a:tcPr marL="28575" marR="28575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buNone/>
                      </a:pPr>
                      <a:r>
                        <a:rPr lang="en" sz="16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RRSIG 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buNone/>
                      </a:pPr>
                      <a:r>
                        <a:rPr lang="en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DNSSEC signature</a:t>
                      </a:r>
                    </a:p>
                  </a:txBody>
                  <a:tcPr marL="28575" marR="2857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5080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</a:t>
            </a:r>
            <a:r>
              <a:rPr lang="en-US" dirty="0" err="1"/>
              <a:t>dns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Mapping IP addresses was done using a </a:t>
            </a:r>
            <a:r>
              <a:rPr lang="en-US" i="1" dirty="0"/>
              <a:t>hosts</a:t>
            </a:r>
            <a:r>
              <a:rPr lang="en-US" dirty="0"/>
              <a:t> file stored on every computer</a:t>
            </a:r>
          </a:p>
          <a:p>
            <a:r>
              <a:rPr lang="en-US" dirty="0"/>
              <a:t>Master HOSTS.TXT was at Stanford Research Institute </a:t>
            </a:r>
            <a:endParaRPr lang="en-US" dirty="0" smtClean="0"/>
          </a:p>
          <a:p>
            <a:pPr lvl="1"/>
            <a:r>
              <a:rPr lang="en-US" dirty="0" smtClean="0"/>
              <a:t>now </a:t>
            </a:r>
            <a:r>
              <a:rPr lang="en-US" dirty="0"/>
              <a:t>SRI </a:t>
            </a:r>
            <a:r>
              <a:rPr lang="en-US" dirty="0" smtClean="0"/>
              <a:t>International</a:t>
            </a:r>
            <a:endParaRPr lang="en-US" dirty="0"/>
          </a:p>
          <a:p>
            <a:r>
              <a:rPr lang="en-US" dirty="0"/>
              <a:t>Computers had to update their copy of the host file any time a change was made mapping</a:t>
            </a:r>
          </a:p>
          <a:p>
            <a:r>
              <a:rPr lang="en-US" dirty="0"/>
              <a:t>A more scalable solution was required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33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dnssec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Uses public-private key cryptography</a:t>
            </a:r>
          </a:p>
          <a:p>
            <a:r>
              <a:rPr lang="en-US" dirty="0"/>
              <a:t>Two key sets</a:t>
            </a:r>
          </a:p>
          <a:p>
            <a:pPr lvl="1"/>
            <a:r>
              <a:rPr lang="en-US" dirty="0"/>
              <a:t>Zone-signing key</a:t>
            </a:r>
          </a:p>
          <a:p>
            <a:pPr lvl="1"/>
            <a:r>
              <a:rPr lang="en-US" dirty="0"/>
              <a:t>Key-signing key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7534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zone-signing key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to sign all records in a zone</a:t>
            </a:r>
          </a:p>
          <a:p>
            <a:r>
              <a:rPr lang="en-US" dirty="0"/>
              <a:t>Should be switched out often since it will be used often</a:t>
            </a:r>
          </a:p>
          <a:p>
            <a:r>
              <a:rPr lang="en-US" dirty="0"/>
              <a:t>Stored in a DNSKEY resource record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6905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key-signing key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to sign a zone-signing key</a:t>
            </a:r>
          </a:p>
          <a:p>
            <a:r>
              <a:rPr lang="en-US" dirty="0"/>
              <a:t>Stored in a DNSKEY resource record</a:t>
            </a:r>
          </a:p>
          <a:p>
            <a:r>
              <a:rPr lang="en-US" dirty="0"/>
              <a:t>A pointer to KSK’s resource record and its digest are stored in a DS record in parent zone</a:t>
            </a:r>
          </a:p>
          <a:p>
            <a:pPr lvl="1"/>
            <a:r>
              <a:rPr lang="en-US" dirty="0"/>
              <a:t>Creates a chain of trust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4940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NSEC records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NSEC records create a linked-list of all records in a zone</a:t>
            </a:r>
          </a:p>
          <a:p>
            <a:r>
              <a:rPr lang="en-US" dirty="0"/>
              <a:t>NXDOMAIN responses can reference the NSEC records that would come before and after the query</a:t>
            </a:r>
          </a:p>
          <a:p>
            <a:pPr lvl="1"/>
            <a:r>
              <a:rPr lang="en-US" dirty="0"/>
              <a:t>This proves that there is no record exists</a:t>
            </a:r>
          </a:p>
          <a:p>
            <a:pPr lvl="1"/>
            <a:r>
              <a:rPr lang="en-US" dirty="0"/>
              <a:t>Shows if someone inserted a fake record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9644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NSEC records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83" y="1935163"/>
            <a:ext cx="8173434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84833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NSEC3 Records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Replace NSEC records</a:t>
            </a:r>
          </a:p>
          <a:p>
            <a:r>
              <a:rPr lang="en-US" dirty="0"/>
              <a:t>Linked list of the hash of each record in a zone</a:t>
            </a:r>
          </a:p>
          <a:p>
            <a:r>
              <a:rPr lang="en-US" dirty="0"/>
              <a:t>NXDOMAIN responses can reference the two NSEC records that would come before and after the query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0742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dnssec</a:t>
            </a:r>
            <a:r>
              <a:rPr lang="en-US" dirty="0"/>
              <a:t> limitations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DNS servers in lookup chain must support DNSSEC to ensure results are genuine</a:t>
            </a:r>
          </a:p>
          <a:p>
            <a:r>
              <a:rPr lang="en-US" dirty="0"/>
              <a:t>DNSSEC allows walking of a domain via NSEC records</a:t>
            </a:r>
          </a:p>
          <a:p>
            <a:pPr lvl="1"/>
            <a:r>
              <a:rPr lang="en-US" dirty="0"/>
              <a:t>Fixed in RFC5155 with introduction of NSEC3 records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519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DNS was </a:t>
            </a:r>
            <a:r>
              <a:rPr lang="en-US" dirty="0" smtClean="0"/>
              <a:t>the </a:t>
            </a:r>
            <a:r>
              <a:rPr lang="en-US" dirty="0"/>
              <a:t>solution</a:t>
            </a:r>
          </a:p>
          <a:p>
            <a:r>
              <a:rPr lang="en-US" dirty="0"/>
              <a:t>Invented in </a:t>
            </a:r>
            <a:r>
              <a:rPr lang="en-US" dirty="0" smtClean="0"/>
              <a:t>1983 at UCB</a:t>
            </a:r>
            <a:endParaRPr lang="en-US" dirty="0"/>
          </a:p>
          <a:p>
            <a:r>
              <a:rPr lang="en-US" dirty="0"/>
              <a:t>Server rewritten in 1985, became </a:t>
            </a:r>
            <a:r>
              <a:rPr lang="en-US" dirty="0" smtClean="0"/>
              <a:t>BIND</a:t>
            </a:r>
          </a:p>
          <a:p>
            <a:pPr lvl="1"/>
            <a:r>
              <a:rPr lang="en-US" u="sng" dirty="0" smtClean="0"/>
              <a:t>B</a:t>
            </a:r>
            <a:r>
              <a:rPr lang="en-US" dirty="0" smtClean="0"/>
              <a:t>erkeley </a:t>
            </a:r>
            <a:r>
              <a:rPr lang="en-US" u="sng" dirty="0" smtClean="0"/>
              <a:t>I</a:t>
            </a:r>
            <a:r>
              <a:rPr lang="en-US" dirty="0" smtClean="0"/>
              <a:t>nternet </a:t>
            </a:r>
            <a:r>
              <a:rPr lang="en-US" u="sng" dirty="0" smtClean="0"/>
              <a:t>N</a:t>
            </a:r>
            <a:r>
              <a:rPr lang="en-US" dirty="0" smtClean="0"/>
              <a:t>ame </a:t>
            </a:r>
            <a:r>
              <a:rPr lang="en-US" u="sng" dirty="0" smtClean="0"/>
              <a:t>D</a:t>
            </a:r>
            <a:r>
              <a:rPr lang="en-US" dirty="0" smtClean="0"/>
              <a:t>omain</a:t>
            </a:r>
          </a:p>
          <a:p>
            <a:pPr lvl="1"/>
            <a:r>
              <a:rPr lang="en-US" dirty="0" smtClean="0"/>
              <a:t>Originally on Unix</a:t>
            </a:r>
            <a:endParaRPr lang="en-US" dirty="0"/>
          </a:p>
          <a:p>
            <a:r>
              <a:rPr lang="en-US" dirty="0"/>
              <a:t>Distributed database of name and IP address mapping</a:t>
            </a:r>
          </a:p>
          <a:p>
            <a:r>
              <a:rPr lang="en-US" dirty="0"/>
              <a:t>Supports other record types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01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 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Dozens of versions of DNS now available</a:t>
            </a:r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en.wikipedia.org/wiki/Comparison_of_DNS_server_software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419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DNS is split into zones </a:t>
            </a:r>
          </a:p>
          <a:p>
            <a:r>
              <a:rPr lang="en-US" dirty="0"/>
              <a:t>A zone can be split into sub-zones</a:t>
            </a:r>
          </a:p>
          <a:p>
            <a:r>
              <a:rPr lang="en-US" dirty="0"/>
              <a:t>A zone can delegate control of a sub-zone to another server</a:t>
            </a:r>
          </a:p>
          <a:p>
            <a:r>
              <a:rPr lang="en-US" dirty="0"/>
              <a:t>A sub-zone may be under the control of a different organization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48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Replication</a:t>
            </a:r>
          </a:p>
          <a:p>
            <a:pPr lvl="1"/>
            <a:r>
              <a:rPr lang="en-US" dirty="0"/>
              <a:t>Read-only copies of entire zones can be sent to other servers</a:t>
            </a:r>
          </a:p>
          <a:p>
            <a:pPr lvl="1"/>
            <a:r>
              <a:rPr lang="en-US" dirty="0"/>
              <a:t>Replication can be used for load-balancing or failure mitigation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90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Caching</a:t>
            </a:r>
          </a:p>
          <a:p>
            <a:pPr lvl="1"/>
            <a:r>
              <a:rPr lang="en-US" dirty="0"/>
              <a:t>Query responses can be cached to speed subsequent queries</a:t>
            </a:r>
          </a:p>
          <a:p>
            <a:pPr lvl="1"/>
            <a:r>
              <a:rPr lang="en-US" dirty="0"/>
              <a:t>Every query response has an associated lifetime that it will be cached for</a:t>
            </a:r>
          </a:p>
        </p:txBody>
      </p:sp>
    </p:spTree>
    <p:extLst>
      <p:ext uri="{BB962C8B-B14F-4D97-AF65-F5344CB8AC3E}">
        <p14:creationId xmlns:p14="http://schemas.microsoft.com/office/powerpoint/2010/main" val="356095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6"/>
  <p:tag name="TPFULLVERSION" val="7.5.3.1"/>
  <p:tag name="PPTVERSION" val="15"/>
  <p:tag name="TPOS" val="2"/>
  <p:tag name="TPLASTSAVEVERSION" val="6.2 PC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413</TotalTime>
  <Words>1039</Words>
  <Application>Microsoft Office PowerPoint</Application>
  <PresentationFormat>On-screen Show (4:3)</PresentationFormat>
  <Paragraphs>264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Arial</vt:lpstr>
      <vt:lpstr>Calibri</vt:lpstr>
      <vt:lpstr>Constantia</vt:lpstr>
      <vt:lpstr>courier new</vt:lpstr>
      <vt:lpstr>courier new</vt:lpstr>
      <vt:lpstr>Wingdings 2</vt:lpstr>
      <vt:lpstr>Flow</vt:lpstr>
      <vt:lpstr>Domain Name System</vt:lpstr>
      <vt:lpstr>PowerPoint Presentation</vt:lpstr>
      <vt:lpstr>overview</vt:lpstr>
      <vt:lpstr>before dns</vt:lpstr>
      <vt:lpstr>history</vt:lpstr>
      <vt:lpstr>Side note</vt:lpstr>
      <vt:lpstr>features</vt:lpstr>
      <vt:lpstr>features</vt:lpstr>
      <vt:lpstr>features</vt:lpstr>
      <vt:lpstr>Who controls DNS records?</vt:lpstr>
      <vt:lpstr>dns explained</vt:lpstr>
      <vt:lpstr>structure</vt:lpstr>
      <vt:lpstr>IANA</vt:lpstr>
      <vt:lpstr>structure</vt:lpstr>
      <vt:lpstr>structure</vt:lpstr>
      <vt:lpstr>records</vt:lpstr>
      <vt:lpstr>Key Resource Records</vt:lpstr>
      <vt:lpstr>Key Resource Records</vt:lpstr>
      <vt:lpstr>start of authority</vt:lpstr>
      <vt:lpstr>example zone</vt:lpstr>
      <vt:lpstr>What is that number in the second position in some records?</vt:lpstr>
      <vt:lpstr>glue records</vt:lpstr>
      <vt:lpstr>name server</vt:lpstr>
      <vt:lpstr>name server</vt:lpstr>
      <vt:lpstr>resolving addresses</vt:lpstr>
      <vt:lpstr>resolving addresses looking for example.microsoft.com</vt:lpstr>
      <vt:lpstr>clients</vt:lpstr>
      <vt:lpstr>Dig Tutorial</vt:lpstr>
      <vt:lpstr>dig</vt:lpstr>
      <vt:lpstr>dig (cont.) </vt:lpstr>
      <vt:lpstr>response codes</vt:lpstr>
      <vt:lpstr>resolver library</vt:lpstr>
      <vt:lpstr>getent</vt:lpstr>
      <vt:lpstr>getent</vt:lpstr>
      <vt:lpstr>/etc/resolv.conf</vt:lpstr>
      <vt:lpstr>security considerations</vt:lpstr>
      <vt:lpstr>DNSSEC</vt:lpstr>
      <vt:lpstr>dnssec</vt:lpstr>
      <vt:lpstr>dnssec records</vt:lpstr>
      <vt:lpstr>dnssec</vt:lpstr>
      <vt:lpstr>zone-signing key</vt:lpstr>
      <vt:lpstr>key-signing key</vt:lpstr>
      <vt:lpstr>NSEC records</vt:lpstr>
      <vt:lpstr>NSEC records</vt:lpstr>
      <vt:lpstr>NSEC3 Records</vt:lpstr>
      <vt:lpstr>dnssec limitations</vt:lpstr>
    </vt:vector>
  </TitlesOfParts>
  <Company>UNC Charlotte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test</dc:creator>
  <cp:lastModifiedBy>Kombol, Tony</cp:lastModifiedBy>
  <cp:revision>24</cp:revision>
  <dcterms:created xsi:type="dcterms:W3CDTF">2015-01-29T21:27:08Z</dcterms:created>
  <dcterms:modified xsi:type="dcterms:W3CDTF">2017-02-01T20:07:43Z</dcterms:modified>
</cp:coreProperties>
</file>