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custDataLst>
    <p:tags r:id="rId13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82669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2105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8066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9552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9220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704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8599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1104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772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5363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1908184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ITIS 3110</a:t>
            </a:r>
          </a:p>
          <a:p>
            <a:pPr>
              <a:buNone/>
            </a:pPr>
            <a:r>
              <a:rPr lang="en" dirty="0"/>
              <a:t>Lab </a:t>
            </a:r>
            <a:r>
              <a:rPr lang="en" dirty="0" smtClean="0"/>
              <a:t>11</a:t>
            </a:r>
            <a:endParaRPr lang="en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Kerberos &amp; LDAP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algn="ctr">
              <a:buNone/>
            </a:pPr>
            <a:r>
              <a:rPr lang="en"/>
              <a:t>Get Started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1"/>
          </p:nvPr>
        </p:nvSpPr>
        <p:spPr>
          <a:xfrm>
            <a:off x="533400" y="3228536"/>
            <a:ext cx="7854696" cy="58474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endParaRPr lang="en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Remaining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Lab 12 – Secure Mail</a:t>
            </a:r>
          </a:p>
          <a:p>
            <a:r>
              <a:rPr lang="en-US" strike="sngStrike" dirty="0" smtClean="0"/>
              <a:t>No lab 13 this semester</a:t>
            </a:r>
          </a:p>
          <a:p>
            <a:r>
              <a:rPr lang="en-US" dirty="0" smtClean="0"/>
              <a:t>Lab 14 – Project Presentations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L01 and L02 </a:t>
            </a:r>
            <a:r>
              <a:rPr lang="en-US" b="1" dirty="0" smtClean="0">
                <a:solidFill>
                  <a:srgbClr val="FF0000"/>
                </a:solidFill>
              </a:rPr>
              <a:t>only: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Week of 4/4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No lab – SECCDC, allows L03 to catch up</a:t>
            </a:r>
          </a:p>
          <a:p>
            <a:r>
              <a:rPr lang="en-US" dirty="0" smtClean="0"/>
              <a:t>Week </a:t>
            </a:r>
            <a:r>
              <a:rPr lang="en-US" dirty="0" smtClean="0"/>
              <a:t>for presentations:</a:t>
            </a:r>
          </a:p>
          <a:p>
            <a:pPr lvl="1"/>
            <a:r>
              <a:rPr lang="en-US" dirty="0" smtClean="0"/>
              <a:t>4/25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495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Kerberos &amp; LDAP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lvl="0" rtl="0">
              <a:buNone/>
            </a:pPr>
            <a:r>
              <a:rPr lang="en" dirty="0"/>
              <a:t>Kerberos is used for...</a:t>
            </a:r>
          </a:p>
          <a:p>
            <a:pPr lvl="0" rtl="0">
              <a:buNone/>
            </a:pPr>
            <a:r>
              <a:rPr lang="en" dirty="0"/>
              <a:t>LDAP is used for...</a:t>
            </a:r>
          </a:p>
          <a:p>
            <a:endParaRPr dirty="0"/>
          </a:p>
          <a:p>
            <a:pPr lvl="0" rtl="0">
              <a:buNone/>
            </a:pPr>
            <a:r>
              <a:rPr lang="en" dirty="0"/>
              <a:t>The purpose of this lab is to give you a glimpse into the world of centralized authentication and authorization</a:t>
            </a:r>
          </a:p>
          <a:p>
            <a:endParaRPr dirty="0"/>
          </a:p>
          <a:p>
            <a:pPr lvl="0">
              <a:buNone/>
            </a:pPr>
            <a:r>
              <a:rPr lang="en" dirty="0"/>
              <a:t>As you complete the work, think of what having a working Kerberos &amp; LDAP installation would benefit your large corporate environment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Kerberos - DNS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Kerberos REQUIRES DNS to be working properly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Use dig to determine of your subzone is functional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If it isn't, you need to get this working</a:t>
            </a:r>
          </a:p>
          <a:p>
            <a:endParaRPr/>
          </a:p>
          <a:p>
            <a:pPr lvl="0" rtl="0">
              <a:buNone/>
            </a:pPr>
            <a:r>
              <a:rPr lang="en"/>
              <a:t>After modifying the zone file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Don't forget to increment the serial number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Don't forget to resign the zone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READ the status of your dig to verify proper DNS configuration!!!!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Kerberos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7526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" sz="2800" dirty="0"/>
              <a:t>Installation </a:t>
            </a:r>
            <a:r>
              <a:rPr lang="en" sz="2800" dirty="0" smtClean="0"/>
              <a:t>– </a:t>
            </a:r>
          </a:p>
          <a:p>
            <a:pPr lvl="1"/>
            <a:r>
              <a:rPr lang="en" dirty="0" smtClean="0"/>
              <a:t>CANNOT </a:t>
            </a:r>
            <a:r>
              <a:rPr lang="en" dirty="0"/>
              <a:t>install MIT Kerberos through a remote </a:t>
            </a:r>
            <a:r>
              <a:rPr lang="en" dirty="0" smtClean="0"/>
              <a:t>console</a:t>
            </a:r>
          </a:p>
          <a:p>
            <a:pPr lvl="1"/>
            <a:r>
              <a:rPr lang="en" dirty="0" smtClean="0"/>
              <a:t>Need </a:t>
            </a:r>
            <a:r>
              <a:rPr lang="en" dirty="0"/>
              <a:t>to be on the server VM </a:t>
            </a:r>
            <a:r>
              <a:rPr lang="en" dirty="0" smtClean="0"/>
              <a:t>console</a:t>
            </a:r>
            <a:endParaRPr lang="en" dirty="0"/>
          </a:p>
          <a:p>
            <a:pPr marL="0" indent="0">
              <a:buNone/>
            </a:pPr>
            <a:r>
              <a:rPr lang="en" sz="2200" dirty="0" smtClean="0"/>
              <a:t>* </a:t>
            </a:r>
            <a:r>
              <a:rPr lang="en" sz="2200" dirty="0"/>
              <a:t>Note: This is the only thing this semester you need to be on the server console to </a:t>
            </a:r>
            <a:r>
              <a:rPr lang="en" sz="2200" dirty="0" smtClean="0"/>
              <a:t>do</a:t>
            </a:r>
            <a:endParaRPr sz="3000" dirty="0"/>
          </a:p>
          <a:p>
            <a:r>
              <a:rPr lang="en" sz="2800" dirty="0"/>
              <a:t>Make sure you are root for Kerberos configuration</a:t>
            </a:r>
          </a:p>
          <a:p>
            <a:r>
              <a:rPr lang="en" sz="2800" dirty="0" smtClean="0"/>
              <a:t>kadmin.local </a:t>
            </a:r>
            <a:r>
              <a:rPr lang="en" sz="2800" dirty="0"/>
              <a:t>is a command with prompts after the command is initiated</a:t>
            </a:r>
          </a:p>
          <a:p>
            <a:pPr marL="457200" lvl="0" indent="0" rtl="0">
              <a:buNone/>
            </a:pPr>
            <a:r>
              <a:rPr lang="en" sz="2000" dirty="0"/>
              <a:t>You will come across commands that use this instead of command line flags</a:t>
            </a:r>
          </a:p>
          <a:p>
            <a:endParaRPr sz="2800"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LDAP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09339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
LDIF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 smtClean="0"/>
              <a:t>Given 2 files in LDIF format (plain </a:t>
            </a:r>
            <a:r>
              <a:rPr lang="en" sz="2400" dirty="0"/>
              <a:t>text files</a:t>
            </a:r>
            <a:r>
              <a:rPr lang="en" sz="2400" dirty="0" smtClean="0"/>
              <a:t>)</a:t>
            </a:r>
          </a:p>
          <a:p>
            <a:pPr marL="857250" lvl="1" indent="-419100">
              <a:buSzPct val="208333"/>
              <a:buFont typeface="Arial"/>
              <a:buChar char="•"/>
            </a:pPr>
            <a:r>
              <a:rPr lang="en" sz="1800" dirty="0" smtClean="0"/>
              <a:t>The LDIF format:</a:t>
            </a:r>
          </a:p>
          <a:p>
            <a:pPr marL="1131570" lvl="2" indent="-419100">
              <a:buSzPct val="208333"/>
              <a:buFont typeface="Arial"/>
              <a:buChar char="•"/>
            </a:pPr>
            <a:r>
              <a:rPr lang="en" sz="1500" dirty="0" smtClean="0"/>
              <a:t>Is used to load the directory</a:t>
            </a:r>
          </a:p>
          <a:p>
            <a:pPr marL="1131570" lvl="2" indent="-419100">
              <a:buSzPct val="208333"/>
              <a:buFont typeface="Arial"/>
              <a:buChar char="•"/>
            </a:pPr>
            <a:r>
              <a:rPr lang="en" sz="1500" dirty="0" smtClean="0"/>
              <a:t>Is a report of the directory contents</a:t>
            </a:r>
          </a:p>
          <a:p>
            <a:pPr marL="857250" lvl="1" indent="-419100">
              <a:buSzPct val="208333"/>
              <a:buFont typeface="Arial"/>
              <a:buChar char="•"/>
            </a:pPr>
            <a:r>
              <a:rPr lang="en" sz="1800" dirty="0"/>
              <a:t>These are not “the directory</a:t>
            </a:r>
            <a:r>
              <a:rPr lang="en" sz="1800" dirty="0" smtClean="0"/>
              <a:t>”</a:t>
            </a:r>
            <a:endParaRPr lang="en" sz="1800" dirty="0"/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init.ldif - creates the top level OUs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user.ldif - creates your new LDAP/Kerberos user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LDAP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1821899" cy="8027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0" lvl="0" indent="0" rtl="0">
              <a:buNone/>
            </a:pPr>
            <a:r>
              <a:rPr lang="en" b="1"/>
              <a:t>init.ldif</a:t>
            </a:r>
          </a:p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3360750" y="1981200"/>
            <a:ext cx="898499" cy="8420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>
            <a:off x="2012425" y="5669050"/>
            <a:ext cx="673500" cy="6326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3360750" y="4249575"/>
            <a:ext cx="898499" cy="8420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360750" y="3102675"/>
            <a:ext cx="898499" cy="8420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7" name="Shape 67"/>
          <p:cNvSpPr txBox="1"/>
          <p:nvPr/>
        </p:nvSpPr>
        <p:spPr>
          <a:xfrm>
            <a:off x="4536500" y="2098500"/>
            <a:ext cx="2617500" cy="6075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3000" b="1"/>
              <a:t>dc = lab</a:t>
            </a:r>
          </a:p>
        </p:txBody>
      </p:sp>
      <p:cxnSp>
        <p:nvCxnSpPr>
          <p:cNvPr id="68" name="Shape 68"/>
          <p:cNvCxnSpPr>
            <a:stCxn id="63" idx="4"/>
            <a:endCxn id="66" idx="0"/>
          </p:cNvCxnSpPr>
          <p:nvPr/>
        </p:nvCxnSpPr>
        <p:spPr>
          <a:xfrm>
            <a:off x="3809999" y="2823299"/>
            <a:ext cx="0" cy="27937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9" name="Shape 69"/>
          <p:cNvSpPr txBox="1"/>
          <p:nvPr/>
        </p:nvSpPr>
        <p:spPr>
          <a:xfrm>
            <a:off x="4536500" y="3235725"/>
            <a:ext cx="2523299" cy="5760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 b="1"/>
              <a:t>dc = hades</a:t>
            </a:r>
          </a:p>
        </p:txBody>
      </p:sp>
      <p:cxnSp>
        <p:nvCxnSpPr>
          <p:cNvPr id="70" name="Shape 70"/>
          <p:cNvCxnSpPr>
            <a:stCxn id="66" idx="4"/>
            <a:endCxn id="65" idx="0"/>
          </p:cNvCxnSpPr>
          <p:nvPr/>
        </p:nvCxnSpPr>
        <p:spPr>
          <a:xfrm>
            <a:off x="3809999" y="3944774"/>
            <a:ext cx="0" cy="304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1" name="Shape 71"/>
          <p:cNvSpPr txBox="1"/>
          <p:nvPr/>
        </p:nvSpPr>
        <p:spPr>
          <a:xfrm>
            <a:off x="4536500" y="4356525"/>
            <a:ext cx="3643499" cy="6281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 b="1"/>
              <a:t>dc = LAST_NAME</a:t>
            </a:r>
          </a:p>
        </p:txBody>
      </p:sp>
      <p:sp>
        <p:nvSpPr>
          <p:cNvPr id="72" name="Shape 72"/>
          <p:cNvSpPr/>
          <p:nvPr/>
        </p:nvSpPr>
        <p:spPr>
          <a:xfrm>
            <a:off x="5151950" y="5669050"/>
            <a:ext cx="673500" cy="6326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3" name="Shape 73"/>
          <p:cNvSpPr txBox="1"/>
          <p:nvPr/>
        </p:nvSpPr>
        <p:spPr>
          <a:xfrm>
            <a:off x="2789250" y="5728750"/>
            <a:ext cx="2041499" cy="5133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 b="1"/>
              <a:t>ou = People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5992750" y="5728900"/>
            <a:ext cx="1863600" cy="5130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 b="1"/>
              <a:t>ou = Group</a:t>
            </a:r>
          </a:p>
        </p:txBody>
      </p:sp>
      <p:cxnSp>
        <p:nvCxnSpPr>
          <p:cNvPr id="75" name="Shape 75"/>
          <p:cNvCxnSpPr>
            <a:endCxn id="64" idx="7"/>
          </p:cNvCxnSpPr>
          <p:nvPr/>
        </p:nvCxnSpPr>
        <p:spPr>
          <a:xfrm flipH="1">
            <a:off x="2587293" y="5092706"/>
            <a:ext cx="1205400" cy="669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6" name="Shape 76"/>
          <p:cNvCxnSpPr>
            <a:endCxn id="72" idx="1"/>
          </p:cNvCxnSpPr>
          <p:nvPr/>
        </p:nvCxnSpPr>
        <p:spPr>
          <a:xfrm>
            <a:off x="3876281" y="5092706"/>
            <a:ext cx="1374299" cy="669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LDAP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240400" cy="769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b="1"/>
              <a:t>user.ldif</a:t>
            </a:r>
          </a:p>
        </p:txBody>
      </p:sp>
      <p:sp>
        <p:nvSpPr>
          <p:cNvPr id="83" name="Shape 83"/>
          <p:cNvSpPr/>
          <p:nvPr/>
        </p:nvSpPr>
        <p:spPr>
          <a:xfrm>
            <a:off x="4385608" y="1770859"/>
            <a:ext cx="535499" cy="5019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4" name="Shape 84"/>
          <p:cNvSpPr/>
          <p:nvPr/>
        </p:nvSpPr>
        <p:spPr>
          <a:xfrm>
            <a:off x="3582109" y="3968537"/>
            <a:ext cx="401399" cy="3770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5" name="Shape 85"/>
          <p:cNvSpPr/>
          <p:nvPr/>
        </p:nvSpPr>
        <p:spPr>
          <a:xfrm>
            <a:off x="4385608" y="3122638"/>
            <a:ext cx="535499" cy="5019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6" name="Shape 86"/>
          <p:cNvSpPr/>
          <p:nvPr/>
        </p:nvSpPr>
        <p:spPr>
          <a:xfrm>
            <a:off x="4385608" y="2439173"/>
            <a:ext cx="535499" cy="5019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7" name="Shape 87"/>
          <p:cNvSpPr txBox="1"/>
          <p:nvPr/>
        </p:nvSpPr>
        <p:spPr>
          <a:xfrm>
            <a:off x="5086266" y="1840761"/>
            <a:ext cx="1559700" cy="3621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b="1"/>
              <a:t>dc = lab</a:t>
            </a:r>
          </a:p>
        </p:txBody>
      </p:sp>
      <p:cxnSp>
        <p:nvCxnSpPr>
          <p:cNvPr id="88" name="Shape 88"/>
          <p:cNvCxnSpPr>
            <a:stCxn id="83" idx="4"/>
            <a:endCxn id="86" idx="0"/>
          </p:cNvCxnSpPr>
          <p:nvPr/>
        </p:nvCxnSpPr>
        <p:spPr>
          <a:xfrm>
            <a:off x="4653358" y="2272759"/>
            <a:ext cx="0" cy="166413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89" name="Shape 89"/>
          <p:cNvSpPr txBox="1"/>
          <p:nvPr/>
        </p:nvSpPr>
        <p:spPr>
          <a:xfrm>
            <a:off x="5086266" y="2518461"/>
            <a:ext cx="1503600" cy="3431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b="1"/>
              <a:t>dc = hades</a:t>
            </a:r>
          </a:p>
        </p:txBody>
      </p:sp>
      <p:cxnSp>
        <p:nvCxnSpPr>
          <p:cNvPr id="90" name="Shape 90"/>
          <p:cNvCxnSpPr>
            <a:stCxn id="86" idx="4"/>
            <a:endCxn id="85" idx="0"/>
          </p:cNvCxnSpPr>
          <p:nvPr/>
        </p:nvCxnSpPr>
        <p:spPr>
          <a:xfrm>
            <a:off x="4653358" y="2941073"/>
            <a:ext cx="0" cy="18156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1" name="Shape 91"/>
          <p:cNvSpPr txBox="1"/>
          <p:nvPr/>
        </p:nvSpPr>
        <p:spPr>
          <a:xfrm>
            <a:off x="5086266" y="3186372"/>
            <a:ext cx="2171099" cy="3743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b="1"/>
              <a:t>dc = LAST_NAME</a:t>
            </a:r>
          </a:p>
        </p:txBody>
      </p:sp>
      <p:sp>
        <p:nvSpPr>
          <p:cNvPr id="92" name="Shape 92"/>
          <p:cNvSpPr/>
          <p:nvPr/>
        </p:nvSpPr>
        <p:spPr>
          <a:xfrm>
            <a:off x="5453027" y="3968537"/>
            <a:ext cx="401399" cy="3770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4045038" y="4004114"/>
            <a:ext cx="1216499" cy="3059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1200" b="1"/>
              <a:t>ou = People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5954080" y="4004203"/>
            <a:ext cx="1110600" cy="305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1200" b="1"/>
              <a:t>ou = Group</a:t>
            </a:r>
          </a:p>
        </p:txBody>
      </p:sp>
      <p:cxnSp>
        <p:nvCxnSpPr>
          <p:cNvPr id="95" name="Shape 95"/>
          <p:cNvCxnSpPr>
            <a:endCxn id="84" idx="7"/>
          </p:cNvCxnSpPr>
          <p:nvPr/>
        </p:nvCxnSpPr>
        <p:spPr>
          <a:xfrm flipH="1">
            <a:off x="3924726" y="3625062"/>
            <a:ext cx="718199" cy="398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6" name="Shape 96"/>
          <p:cNvCxnSpPr>
            <a:endCxn id="92" idx="1"/>
          </p:cNvCxnSpPr>
          <p:nvPr/>
        </p:nvCxnSpPr>
        <p:spPr>
          <a:xfrm>
            <a:off x="4692811" y="3625062"/>
            <a:ext cx="819000" cy="398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7" name="Shape 97"/>
          <p:cNvSpPr/>
          <p:nvPr/>
        </p:nvSpPr>
        <p:spPr>
          <a:xfrm>
            <a:off x="5204477" y="4905325"/>
            <a:ext cx="898499" cy="8420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8" name="Shape 98"/>
          <p:cNvSpPr/>
          <p:nvPr/>
        </p:nvSpPr>
        <p:spPr>
          <a:xfrm>
            <a:off x="601943" y="4905325"/>
            <a:ext cx="898499" cy="8420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1683908" y="5106475"/>
            <a:ext cx="2659800" cy="4397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2400"/>
              <a:t>uid = NEWUSER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6317583" y="5106475"/>
            <a:ext cx="2659800" cy="4397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 dirty="0"/>
              <a:t>cn = NEWUSER</a:t>
            </a:r>
          </a:p>
        </p:txBody>
      </p:sp>
      <p:cxnSp>
        <p:nvCxnSpPr>
          <p:cNvPr id="101" name="Shape 101"/>
          <p:cNvCxnSpPr>
            <a:stCxn id="84" idx="3"/>
            <a:endCxn id="98" idx="7"/>
          </p:cNvCxnSpPr>
          <p:nvPr/>
        </p:nvCxnSpPr>
        <p:spPr>
          <a:xfrm flipH="1">
            <a:off x="1368861" y="4290412"/>
            <a:ext cx="2272031" cy="73823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2" name="Shape 102"/>
          <p:cNvCxnSpPr>
            <a:stCxn id="92" idx="4"/>
            <a:endCxn id="97" idx="0"/>
          </p:cNvCxnSpPr>
          <p:nvPr/>
        </p:nvCxnSpPr>
        <p:spPr>
          <a:xfrm flipH="1">
            <a:off x="5653727" y="4345637"/>
            <a:ext cx="0" cy="5596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03" name="Shape 103"/>
          <p:cNvSpPr txBox="1"/>
          <p:nvPr/>
        </p:nvSpPr>
        <p:spPr>
          <a:xfrm>
            <a:off x="152400" y="5891825"/>
            <a:ext cx="680399" cy="3878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1800"/>
              <a:t>dn = 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680400" y="5918104"/>
            <a:ext cx="3874199" cy="3872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NEWUSER,People,LAST_NAME,hades,lab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4653358" y="5917804"/>
            <a:ext cx="680399" cy="3878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1800"/>
              <a:t>dn = 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5183537" y="5939045"/>
            <a:ext cx="3874199" cy="3872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NEWUSER,Group,LAST_NAME,hades,lab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Kerberos &amp; LDAP - Client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61607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
Client configuration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Kerberos for authentication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LDAP for userids and groupids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285</Words>
  <Application>Microsoft Office PowerPoint</Application>
  <PresentationFormat>On-screen Show (4:3)</PresentationFormat>
  <Paragraphs>71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Flow</vt:lpstr>
      <vt:lpstr>ITIS 3110 Lab 11</vt:lpstr>
      <vt:lpstr>Remaining labs</vt:lpstr>
      <vt:lpstr>Kerberos &amp; LDAP</vt:lpstr>
      <vt:lpstr>Kerberos - DNS</vt:lpstr>
      <vt:lpstr>Kerberos</vt:lpstr>
      <vt:lpstr>LDAP</vt:lpstr>
      <vt:lpstr>LDAP</vt:lpstr>
      <vt:lpstr>LDAP</vt:lpstr>
      <vt:lpstr>Kerberos &amp; LDAP - Client</vt:lpstr>
      <vt:lpstr>Get Started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Lab 4</dc:title>
  <cp:lastModifiedBy>Kombol, Tony</cp:lastModifiedBy>
  <cp:revision>23</cp:revision>
  <dcterms:modified xsi:type="dcterms:W3CDTF">2016-04-15T15:35:16Z</dcterms:modified>
</cp:coreProperties>
</file>