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79" r:id="rId11"/>
    <p:sldId id="280" r:id="rId12"/>
    <p:sldId id="281" r:id="rId13"/>
    <p:sldId id="265" r:id="rId14"/>
    <p:sldId id="266" r:id="rId15"/>
    <p:sldId id="277" r:id="rId16"/>
    <p:sldId id="267" r:id="rId17"/>
    <p:sldId id="268" r:id="rId18"/>
    <p:sldId id="278" r:id="rId19"/>
    <p:sldId id="269" r:id="rId20"/>
    <p:sldId id="270" r:id="rId21"/>
    <p:sldId id="271" r:id="rId22"/>
    <p:sldId id="272" r:id="rId23"/>
    <p:sldId id="273" r:id="rId24"/>
    <p:sldId id="274" r:id="rId25"/>
    <p:sldId id="275" r:id="rId26"/>
    <p:sldId id="282" r:id="rId27"/>
    <p:sldId id="276" r:id="rId2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42" autoAdjust="0"/>
    <p:restoredTop sz="94660"/>
  </p:normalViewPr>
  <p:slideViewPr>
    <p:cSldViewPr snapToGrid="0">
      <p:cViewPr varScale="1">
        <p:scale>
          <a:sx n="82" d="100"/>
          <a:sy n="82" d="100"/>
        </p:scale>
        <p:origin x="96" y="54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D317B5B2-2280-48D9-B22B-42A48D288645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CC1BF7B6-5CD5-4320-A01F-0220B32F8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66293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B5B2-2280-48D9-B22B-42A48D288645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F7B6-5CD5-4320-A01F-0220B32F8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0155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317B5B2-2280-48D9-B22B-42A48D288645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C1BF7B6-5CD5-4320-A01F-0220B32F8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03632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317B5B2-2280-48D9-B22B-42A48D288645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C1BF7B6-5CD5-4320-A01F-0220B32F8586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1677289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317B5B2-2280-48D9-B22B-42A48D288645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C1BF7B6-5CD5-4320-A01F-0220B32F8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836368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B5B2-2280-48D9-B22B-42A48D288645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F7B6-5CD5-4320-A01F-0220B32F8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93985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B5B2-2280-48D9-B22B-42A48D288645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F7B6-5CD5-4320-A01F-0220B32F8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75299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B5B2-2280-48D9-B22B-42A48D288645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F7B6-5CD5-4320-A01F-0220B32F8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12584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317B5B2-2280-48D9-B22B-42A48D288645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C1BF7B6-5CD5-4320-A01F-0220B32F8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125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B5B2-2280-48D9-B22B-42A48D288645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F7B6-5CD5-4320-A01F-0220B32F8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1746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D317B5B2-2280-48D9-B22B-42A48D288645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CC1BF7B6-5CD5-4320-A01F-0220B32F8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4316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B5B2-2280-48D9-B22B-42A48D288645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F7B6-5CD5-4320-A01F-0220B32F8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71443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B5B2-2280-48D9-B22B-42A48D288645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F7B6-5CD5-4320-A01F-0220B32F8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11482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B5B2-2280-48D9-B22B-42A48D288645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F7B6-5CD5-4320-A01F-0220B32F8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26065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B5B2-2280-48D9-B22B-42A48D288645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F7B6-5CD5-4320-A01F-0220B32F8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51631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B5B2-2280-48D9-B22B-42A48D288645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F7B6-5CD5-4320-A01F-0220B32F8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359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17B5B2-2280-48D9-B22B-42A48D288645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BF7B6-5CD5-4320-A01F-0220B32F8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21936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17B5B2-2280-48D9-B22B-42A48D288645}" type="datetimeFigureOut">
              <a:rPr lang="en-US" smtClean="0"/>
              <a:t>1/18/2017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1BF7B6-5CD5-4320-A01F-0220B32F85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3994667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4" r:id="rId4"/>
    <p:sldLayoutId id="2147483695" r:id="rId5"/>
    <p:sldLayoutId id="2147483696" r:id="rId6"/>
    <p:sldLayoutId id="2147483697" r:id="rId7"/>
    <p:sldLayoutId id="2147483698" r:id="rId8"/>
    <p:sldLayoutId id="2147483699" r:id="rId9"/>
    <p:sldLayoutId id="2147483700" r:id="rId10"/>
    <p:sldLayoutId id="2147483701" r:id="rId11"/>
    <p:sldLayoutId id="2147483702" r:id="rId12"/>
    <p:sldLayoutId id="2147483703" r:id="rId13"/>
    <p:sldLayoutId id="2147483704" r:id="rId14"/>
    <p:sldLayoutId id="2147483705" r:id="rId15"/>
    <p:sldLayoutId id="2147483706" r:id="rId16"/>
    <p:sldLayoutId id="214748370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../3110LabSchedule.htm" TargetMode="External"/><Relationship Id="rId2" Type="http://schemas.openxmlformats.org/officeDocument/2006/relationships/hyperlink" Target="../3110Labs.htm" TargetMode="Externa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raspberrypi.org/downloads/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ITIS 3110</a:t>
            </a:r>
            <a:br>
              <a:rPr lang="en-US" dirty="0" smtClean="0"/>
            </a:br>
            <a:r>
              <a:rPr lang="en-US" dirty="0" smtClean="0"/>
              <a:t>Lab 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VM Creation &amp; Pi Baking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51828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Editors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Alternatives:</a:t>
            </a:r>
          </a:p>
          <a:p>
            <a:pPr lvl="1"/>
            <a:r>
              <a:rPr lang="en-US" sz="2400" dirty="0" smtClean="0"/>
              <a:t> </a:t>
            </a:r>
            <a:r>
              <a:rPr lang="en-US" sz="2400" dirty="0"/>
              <a:t>nano</a:t>
            </a:r>
          </a:p>
          <a:p>
            <a:pPr lvl="2"/>
            <a:r>
              <a:rPr lang="en-US" sz="2000" dirty="0"/>
              <a:t>nano is fairly simple</a:t>
            </a:r>
          </a:p>
          <a:p>
            <a:pPr lvl="2"/>
            <a:r>
              <a:rPr lang="en-US" sz="2000" dirty="0"/>
              <a:t>Always </a:t>
            </a:r>
            <a:r>
              <a:rPr lang="en-US" sz="2000" dirty="0" smtClean="0"/>
              <a:t>start </a:t>
            </a:r>
            <a:r>
              <a:rPr lang="en-US" sz="2000" dirty="0"/>
              <a:t>it as ‘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nano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 –w</a:t>
            </a:r>
            <a:r>
              <a:rPr lang="en-US" sz="2000" dirty="0"/>
              <a:t>’</a:t>
            </a:r>
          </a:p>
          <a:p>
            <a:pPr lvl="3"/>
            <a:r>
              <a:rPr lang="en-US" sz="1800" dirty="0"/>
              <a:t>Otherwise it might fold lines at 80 </a:t>
            </a:r>
            <a:r>
              <a:rPr lang="en-US" sz="1800" dirty="0" smtClean="0"/>
              <a:t>characters</a:t>
            </a:r>
          </a:p>
          <a:p>
            <a:pPr lvl="1"/>
            <a:r>
              <a:rPr lang="en-US" sz="2400" dirty="0" err="1" smtClean="0"/>
              <a:t>pico</a:t>
            </a:r>
            <a:endParaRPr lang="en-US" sz="2400" dirty="0"/>
          </a:p>
          <a:p>
            <a:pPr lvl="1"/>
            <a:r>
              <a:rPr lang="en-US" sz="2400" dirty="0"/>
              <a:t>Any editor you feel comfortable with that works with your environment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197154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Important Note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submitted labs must have a </a:t>
            </a:r>
            <a:r>
              <a:rPr lang="en-US" i="1" dirty="0" smtClean="0"/>
              <a:t>302 Lab Exit Activity </a:t>
            </a:r>
            <a:r>
              <a:rPr lang="en-US" dirty="0" smtClean="0"/>
              <a:t>report attached at the end</a:t>
            </a:r>
          </a:p>
          <a:p>
            <a:pPr lvl="1"/>
            <a:r>
              <a:rPr lang="en-US" dirty="0" smtClean="0"/>
              <a:t>Some printed forms will be in the lab</a:t>
            </a:r>
          </a:p>
          <a:p>
            <a:pPr lvl="1"/>
            <a:r>
              <a:rPr lang="en-US" dirty="0" smtClean="0"/>
              <a:t>Form available online on the labs page</a:t>
            </a:r>
          </a:p>
        </p:txBody>
      </p:sp>
    </p:spTree>
    <p:extLst>
      <p:ext uri="{BB962C8B-B14F-4D97-AF65-F5344CB8AC3E}">
        <p14:creationId xmlns:p14="http://schemas.microsoft.com/office/powerpoint/2010/main" val="12230059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Labs and Schedule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Labs</a:t>
            </a:r>
          </a:p>
          <a:p>
            <a:pPr lvl="1"/>
            <a:r>
              <a:rPr lang="en-US" dirty="0" smtClean="0">
                <a:hlinkClick r:id="rId2" action="ppaction://hlinkfile"/>
              </a:rPr>
              <a:t>..\3110Labs.htm</a:t>
            </a:r>
            <a:endParaRPr lang="en-US" dirty="0" smtClean="0"/>
          </a:p>
          <a:p>
            <a:r>
              <a:rPr lang="en-US" dirty="0" smtClean="0"/>
              <a:t>Schedule</a:t>
            </a:r>
          </a:p>
          <a:p>
            <a:pPr lvl="1"/>
            <a:r>
              <a:rPr lang="en-US" dirty="0" smtClean="0">
                <a:hlinkClick r:id="rId3" action="ppaction://hlinkfile"/>
              </a:rPr>
              <a:t>..\3110LabSchedule.htm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963110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Creating VMs and Pi image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90922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Machines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570892"/>
            <a:ext cx="10820400" cy="5099539"/>
          </a:xfrm>
        </p:spPr>
        <p:txBody>
          <a:bodyPr>
            <a:normAutofit/>
          </a:bodyPr>
          <a:lstStyle/>
          <a:p>
            <a:r>
              <a:rPr lang="en-US" sz="2400" dirty="0"/>
              <a:t>2 Virtual Machines</a:t>
            </a:r>
          </a:p>
          <a:p>
            <a:pPr lvl="1"/>
            <a:r>
              <a:rPr lang="en-US" sz="2400" dirty="0"/>
              <a:t>1 </a:t>
            </a:r>
            <a:r>
              <a:rPr lang="en-US" sz="2400" dirty="0" smtClean="0"/>
              <a:t>Server</a:t>
            </a:r>
          </a:p>
          <a:p>
            <a:pPr lvl="2"/>
            <a:r>
              <a:rPr lang="en-US" sz="2000" dirty="0" err="1" smtClean="0"/>
              <a:t>Debian</a:t>
            </a:r>
            <a:endParaRPr lang="en-US" sz="2000" dirty="0" smtClean="0"/>
          </a:p>
          <a:p>
            <a:pPr lvl="3"/>
            <a:r>
              <a:rPr lang="en-US" dirty="0" smtClean="0"/>
              <a:t>Very important: </a:t>
            </a:r>
            <a:r>
              <a:rPr lang="en-US" dirty="0"/>
              <a:t>NO </a:t>
            </a:r>
            <a:r>
              <a:rPr lang="en-US" dirty="0" smtClean="0"/>
              <a:t>GUI</a:t>
            </a:r>
            <a:endParaRPr lang="en-US" dirty="0"/>
          </a:p>
          <a:p>
            <a:pPr lvl="1"/>
            <a:r>
              <a:rPr lang="en-US" sz="2400" dirty="0"/>
              <a:t>1 Client </a:t>
            </a:r>
            <a:endParaRPr lang="en-US" sz="2400" dirty="0" smtClean="0"/>
          </a:p>
          <a:p>
            <a:pPr lvl="2"/>
            <a:r>
              <a:rPr lang="en-US" sz="2000" dirty="0" smtClean="0"/>
              <a:t>CentOS </a:t>
            </a:r>
            <a:r>
              <a:rPr lang="en-US" sz="2000" dirty="0"/>
              <a:t>with </a:t>
            </a:r>
            <a:r>
              <a:rPr lang="en-US" sz="2000" dirty="0" smtClean="0"/>
              <a:t>GUI</a:t>
            </a:r>
            <a:endParaRPr lang="en-US" sz="2000" dirty="0"/>
          </a:p>
          <a:p>
            <a:pPr lvl="1"/>
            <a:r>
              <a:rPr lang="en-US" sz="2400" dirty="0"/>
              <a:t>*** Note the size &amp; </a:t>
            </a:r>
            <a:r>
              <a:rPr lang="en-US" sz="2400" dirty="0" smtClean="0"/>
              <a:t>start time </a:t>
            </a:r>
            <a:r>
              <a:rPr lang="en-US" sz="2400" dirty="0"/>
              <a:t>difference</a:t>
            </a:r>
          </a:p>
          <a:p>
            <a:r>
              <a:rPr lang="en-US" sz="2400" dirty="0"/>
              <a:t>1 Physical Machine</a:t>
            </a:r>
          </a:p>
          <a:p>
            <a:pPr lvl="1"/>
            <a:r>
              <a:rPr lang="en-US" sz="2400" dirty="0" smtClean="0"/>
              <a:t>Client/Server</a:t>
            </a:r>
          </a:p>
          <a:p>
            <a:pPr lvl="2"/>
            <a:r>
              <a:rPr lang="en-US" sz="2000" dirty="0" smtClean="0"/>
              <a:t>Raspberry </a:t>
            </a:r>
            <a:r>
              <a:rPr lang="en-US" sz="2000" dirty="0"/>
              <a:t>Pi Model </a:t>
            </a:r>
            <a:r>
              <a:rPr lang="en-US" sz="2000" dirty="0" smtClean="0"/>
              <a:t>B</a:t>
            </a:r>
          </a:p>
          <a:p>
            <a:pPr lvl="3"/>
            <a:r>
              <a:rPr lang="en-US" dirty="0" smtClean="0"/>
              <a:t>Version 3 preferred </a:t>
            </a:r>
          </a:p>
          <a:p>
            <a:pPr lvl="3"/>
            <a:r>
              <a:rPr lang="en-US" dirty="0" smtClean="0"/>
              <a:t>All will work but will be </a:t>
            </a:r>
            <a:r>
              <a:rPr lang="en-US" dirty="0" smtClean="0"/>
              <a:t>slower</a:t>
            </a:r>
          </a:p>
          <a:p>
            <a:pPr lvl="3"/>
            <a:r>
              <a:rPr lang="en-US" dirty="0" smtClean="0"/>
              <a:t>Do not have the GUI auto-start</a:t>
            </a:r>
            <a:endParaRPr lang="en-US" dirty="0"/>
          </a:p>
          <a:p>
            <a:pPr marL="0" indent="0">
              <a:buNone/>
            </a:pP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650236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Lab Machines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IP </a:t>
            </a:r>
            <a:r>
              <a:rPr lang="en-US" sz="2400" dirty="0"/>
              <a:t>addresses</a:t>
            </a:r>
          </a:p>
          <a:p>
            <a:pPr lvl="1"/>
            <a:r>
              <a:rPr lang="en-US" sz="2400" dirty="0"/>
              <a:t>Each student will have their own subnet</a:t>
            </a:r>
          </a:p>
          <a:p>
            <a:pPr lvl="1"/>
            <a:r>
              <a:rPr lang="en-US" sz="2400" dirty="0"/>
              <a:t>See Moodle/Posting for list of student subnets</a:t>
            </a:r>
          </a:p>
          <a:p>
            <a:pPr lvl="2"/>
            <a:r>
              <a:rPr lang="en-US" sz="2000" dirty="0"/>
              <a:t>Make sure your </a:t>
            </a:r>
            <a:r>
              <a:rPr lang="en-US" sz="2000" dirty="0" err="1"/>
              <a:t>Debian</a:t>
            </a:r>
            <a:r>
              <a:rPr lang="en-US" sz="2000" dirty="0"/>
              <a:t> is 172.16.x.10</a:t>
            </a:r>
          </a:p>
          <a:p>
            <a:pPr lvl="3"/>
            <a:r>
              <a:rPr lang="en-US" sz="1800" dirty="0"/>
              <a:t>* This is needed for DNS to work </a:t>
            </a:r>
            <a:r>
              <a:rPr lang="en-US" sz="1800" dirty="0" smtClean="0"/>
              <a:t>properly</a:t>
            </a:r>
          </a:p>
          <a:p>
            <a:pPr lvl="1"/>
            <a:r>
              <a:rPr lang="en-US" sz="2200" dirty="0" smtClean="0"/>
              <a:t>If subnets have not yet been assigned use your workstation number as the 3</a:t>
            </a:r>
            <a:r>
              <a:rPr lang="en-US" sz="2200" baseline="30000" dirty="0" smtClean="0"/>
              <a:t>rd</a:t>
            </a:r>
            <a:r>
              <a:rPr lang="en-US" sz="2200" dirty="0" smtClean="0"/>
              <a:t> octet for the time being</a:t>
            </a:r>
            <a:endParaRPr lang="en-US" sz="22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72656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VM Quirks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Make sure you ALWAYS shut the VMs down </a:t>
            </a:r>
            <a:r>
              <a:rPr lang="en-US" sz="2400" dirty="0" smtClean="0"/>
              <a:t>properly</a:t>
            </a:r>
          </a:p>
          <a:p>
            <a:pPr lvl="1"/>
            <a:r>
              <a:rPr lang="en-US" sz="2400" dirty="0" smtClean="0"/>
              <a:t>i.e. </a:t>
            </a:r>
            <a:r>
              <a:rPr lang="en-US" sz="2400" dirty="0"/>
              <a:t>with shutdown </a:t>
            </a:r>
            <a:r>
              <a:rPr lang="en-US" sz="2400" dirty="0" smtClean="0"/>
              <a:t>commands</a:t>
            </a:r>
            <a:endParaRPr lang="en-US" sz="2400" dirty="0"/>
          </a:p>
          <a:p>
            <a:r>
              <a:rPr lang="en-US" sz="2400" dirty="0" smtClean="0"/>
              <a:t>Run </a:t>
            </a:r>
            <a:r>
              <a:rPr lang="en-US" sz="2400" dirty="0"/>
              <a:t>VMs off the scratch area on the </a:t>
            </a:r>
            <a:r>
              <a:rPr lang="en-US" sz="2400" dirty="0" smtClean="0"/>
              <a:t>HD</a:t>
            </a:r>
          </a:p>
          <a:p>
            <a:pPr lvl="1"/>
            <a:r>
              <a:rPr lang="en-US" sz="2400" dirty="0" smtClean="0"/>
              <a:t>Save to </a:t>
            </a:r>
            <a:r>
              <a:rPr lang="en-US" sz="2400" dirty="0"/>
              <a:t>flash </a:t>
            </a:r>
            <a:r>
              <a:rPr lang="en-US" sz="2400" dirty="0" smtClean="0"/>
              <a:t>and/or </a:t>
            </a:r>
            <a:r>
              <a:rPr lang="en-US" sz="2400" dirty="0"/>
              <a:t>network storage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CentOS install has default repositories on the Internet</a:t>
            </a:r>
          </a:p>
          <a:p>
            <a:pPr lvl="1"/>
            <a:r>
              <a:rPr lang="en-US" sz="2400" dirty="0"/>
              <a:t>Use instructions on Moodle to use internal rpm repository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948888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lab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Editing files</a:t>
            </a:r>
          </a:p>
          <a:p>
            <a:pPr lvl="1"/>
            <a:r>
              <a:rPr lang="en-US" sz="2800" dirty="0"/>
              <a:t>When the lab instructions say edit a </a:t>
            </a:r>
            <a:r>
              <a:rPr lang="en-US" sz="2800" dirty="0" smtClean="0"/>
              <a:t>file:</a:t>
            </a:r>
            <a:endParaRPr lang="en-US" sz="2800" dirty="0"/>
          </a:p>
          <a:p>
            <a:pPr lvl="2"/>
            <a:r>
              <a:rPr lang="en-US" sz="2400" dirty="0"/>
              <a:t>Use your favorite editor (nano, vi, emacs, etc.)</a:t>
            </a:r>
          </a:p>
          <a:p>
            <a:pPr lvl="2"/>
            <a:r>
              <a:rPr lang="en-US" sz="2400" dirty="0"/>
              <a:t>Always make a backup of the file before </a:t>
            </a:r>
            <a:r>
              <a:rPr lang="en-US" sz="2400" dirty="0" smtClean="0"/>
              <a:t>editing</a:t>
            </a:r>
          </a:p>
          <a:p>
            <a:pPr lvl="3"/>
            <a:r>
              <a:rPr lang="en-US" sz="2200" dirty="0" smtClean="0"/>
              <a:t>Especially before editing the first time!!!!</a:t>
            </a:r>
            <a:endParaRPr lang="en-US" sz="2200" dirty="0"/>
          </a:p>
          <a:p>
            <a:pPr lvl="2"/>
            <a:r>
              <a:rPr lang="en-US" sz="2400" dirty="0"/>
              <a:t>Use comments to make restoration of options </a:t>
            </a:r>
            <a:r>
              <a:rPr lang="en-US" sz="2400" dirty="0" smtClean="0"/>
              <a:t>easy</a:t>
            </a:r>
          </a:p>
          <a:p>
            <a:pPr lvl="3"/>
            <a:r>
              <a:rPr lang="en-US" sz="2200" dirty="0" smtClean="0"/>
              <a:t>Copy the original line and comment</a:t>
            </a:r>
          </a:p>
          <a:p>
            <a:pPr lvl="3"/>
            <a:r>
              <a:rPr lang="en-US" sz="2200" dirty="0" smtClean="0"/>
              <a:t>Make changes to the other</a:t>
            </a:r>
            <a:endParaRPr lang="en-US" sz="22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7173179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lab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View/monitor </a:t>
            </a:r>
            <a:r>
              <a:rPr lang="en-US" sz="2800" dirty="0"/>
              <a:t>files</a:t>
            </a:r>
          </a:p>
          <a:p>
            <a:pPr lvl="1"/>
            <a:r>
              <a:rPr lang="en-US" sz="2800" dirty="0"/>
              <a:t>When the lab instructs you to view/monitor </a:t>
            </a:r>
          </a:p>
          <a:p>
            <a:pPr lvl="2"/>
            <a:r>
              <a:rPr lang="en-US" sz="2400" dirty="0"/>
              <a:t>Use "more", "less“, "cat" or similar tool to view</a:t>
            </a:r>
          </a:p>
          <a:p>
            <a:pPr lvl="3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cat /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/log/syslog </a:t>
            </a:r>
          </a:p>
          <a:p>
            <a:pPr lvl="3"/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cat /</a:t>
            </a:r>
            <a:r>
              <a:rPr lang="en-US" sz="2000" dirty="0" err="1" smtClean="0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/log/syslog | more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cat /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/log/messages | </a:t>
            </a:r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less</a:t>
            </a:r>
            <a:endParaRPr lang="en-US" sz="2000" dirty="0"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pPr lvl="3"/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less /</a:t>
            </a:r>
            <a:r>
              <a:rPr lang="en-US" sz="20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/log/syslog</a:t>
            </a:r>
          </a:p>
          <a:p>
            <a:pPr lvl="2"/>
            <a:r>
              <a:rPr lang="en-US" sz="2400" dirty="0"/>
              <a:t>Use “</a:t>
            </a:r>
            <a:r>
              <a:rPr 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tail</a:t>
            </a:r>
            <a:r>
              <a:rPr lang="en-US" sz="2400" dirty="0"/>
              <a:t>", "</a:t>
            </a:r>
            <a:r>
              <a:rPr lang="en-US" sz="2400" i="1" dirty="0">
                <a:latin typeface="Courier New" panose="02070309020205020404" pitchFamily="49" charset="0"/>
                <a:cs typeface="Courier New" panose="02070309020205020404" pitchFamily="49" charset="0"/>
              </a:rPr>
              <a:t>less +</a:t>
            </a:r>
            <a:r>
              <a:rPr lang="en-US" sz="2400" i="1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F </a:t>
            </a:r>
            <a:r>
              <a:rPr lang="en-US" sz="2400" dirty="0" smtClean="0"/>
              <a:t>" </a:t>
            </a:r>
            <a:r>
              <a:rPr lang="en-US" sz="2400" dirty="0"/>
              <a:t>or similar tool to </a:t>
            </a:r>
            <a:r>
              <a:rPr lang="en-US" sz="2400" dirty="0" smtClean="0"/>
              <a:t>monitor changes</a:t>
            </a:r>
          </a:p>
          <a:p>
            <a:pPr lvl="1"/>
            <a:r>
              <a:rPr lang="en-US" sz="2600" dirty="0" smtClean="0"/>
              <a:t>Never use an editor to monitor a file</a:t>
            </a:r>
          </a:p>
          <a:p>
            <a:pPr lvl="2"/>
            <a:r>
              <a:rPr lang="en-US" sz="2400" dirty="0" smtClean="0"/>
              <a:t>Why?</a:t>
            </a:r>
            <a:endParaRPr lang="en-US" sz="2400" dirty="0"/>
          </a:p>
          <a:p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80329135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Less tips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94560"/>
            <a:ext cx="11018520" cy="4024125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One </a:t>
            </a:r>
            <a:r>
              <a:rPr lang="en-US" sz="2400" dirty="0"/>
              <a:t>of the recommended </a:t>
            </a:r>
            <a:r>
              <a:rPr lang="en-US" sz="2400" dirty="0" smtClean="0"/>
              <a:t>programs </a:t>
            </a:r>
            <a:r>
              <a:rPr lang="en-US" sz="2400" dirty="0"/>
              <a:t>for viewing/monitoring system logs</a:t>
            </a:r>
          </a:p>
          <a:p>
            <a:pPr lvl="1"/>
            <a:r>
              <a:rPr lang="en-US" sz="2400" dirty="0"/>
              <a:t>Command: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less /</a:t>
            </a:r>
            <a:r>
              <a:rPr lang="en-US" sz="2400" dirty="0" err="1">
                <a:latin typeface="Courier New" panose="02070309020205020404" pitchFamily="49" charset="0"/>
                <a:cs typeface="Courier New" panose="02070309020205020404" pitchFamily="49" charset="0"/>
              </a:rPr>
              <a:t>var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/log/syslog</a:t>
            </a:r>
          </a:p>
          <a:p>
            <a:pPr lvl="1"/>
            <a:r>
              <a:rPr lang="en-US" sz="2400" dirty="0" smtClean="0"/>
              <a:t>Inside </a:t>
            </a:r>
            <a:r>
              <a:rPr lang="en-US" sz="2400" dirty="0"/>
              <a:t>the less program:</a:t>
            </a:r>
          </a:p>
          <a:p>
            <a:pPr lvl="2"/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&lt;Shift-g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  <a:p>
            <a:pPr lvl="3"/>
            <a:r>
              <a:rPr lang="en-US" sz="1800" dirty="0" smtClean="0"/>
              <a:t>move </a:t>
            </a:r>
            <a:r>
              <a:rPr lang="en-US" sz="1800" dirty="0"/>
              <a:t>to </a:t>
            </a:r>
            <a:r>
              <a:rPr lang="en-US" sz="1800" dirty="0" smtClean="0"/>
              <a:t>end of file</a:t>
            </a:r>
          </a:p>
          <a:p>
            <a:pPr lvl="2"/>
            <a:r>
              <a:rPr lang="en-US" sz="2000" dirty="0" smtClean="0"/>
              <a:t>&lt;g&gt;</a:t>
            </a:r>
          </a:p>
          <a:p>
            <a:pPr lvl="3"/>
            <a:r>
              <a:rPr lang="en-US" dirty="0"/>
              <a:t>m</a:t>
            </a:r>
            <a:r>
              <a:rPr lang="en-US" dirty="0" smtClean="0"/>
              <a:t>ove to start of file</a:t>
            </a:r>
            <a:endParaRPr lang="en-US" dirty="0"/>
          </a:p>
          <a:p>
            <a:pPr lvl="2"/>
            <a:r>
              <a:rPr lang="en-US" sz="2000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&lt;Shift-f</a:t>
            </a:r>
            <a:r>
              <a:rPr lang="en-US" sz="2000" dirty="0">
                <a:latin typeface="Courier New" panose="02070309020205020404" pitchFamily="49" charset="0"/>
                <a:cs typeface="Courier New" panose="02070309020205020404" pitchFamily="49" charset="0"/>
              </a:rPr>
              <a:t>&gt; </a:t>
            </a:r>
          </a:p>
          <a:p>
            <a:pPr lvl="3"/>
            <a:r>
              <a:rPr lang="en-US" sz="1800" dirty="0"/>
              <a:t>enters the monitor mode</a:t>
            </a:r>
          </a:p>
          <a:p>
            <a:pPr lvl="3"/>
            <a:r>
              <a:rPr lang="en-US" sz="1800" dirty="0"/>
              <a:t>shows you the file updates in real time</a:t>
            </a:r>
          </a:p>
          <a:p>
            <a:pPr lvl="3"/>
            <a:r>
              <a:rPr lang="en-US" sz="1800" dirty="0">
                <a:latin typeface="Courier New" panose="02070309020205020404" pitchFamily="49" charset="0"/>
                <a:cs typeface="Courier New" panose="02070309020205020404" pitchFamily="49" charset="0"/>
              </a:rPr>
              <a:t>&lt;Ctrl-c&gt; </a:t>
            </a:r>
            <a:r>
              <a:rPr lang="en-US" sz="1800" dirty="0"/>
              <a:t>will exit the monitor mode in less</a:t>
            </a:r>
          </a:p>
          <a:p>
            <a:pPr lvl="2"/>
            <a:r>
              <a:rPr lang="en-US" sz="2000" dirty="0"/>
              <a:t>Use </a:t>
            </a:r>
            <a:r>
              <a:rPr lang="en-US" sz="2000" dirty="0" smtClean="0"/>
              <a:t>&lt;q&gt; </a:t>
            </a:r>
            <a:r>
              <a:rPr lang="en-US" sz="2000" dirty="0"/>
              <a:t>to exit less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968816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Group Project Upcoming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4 members per group</a:t>
            </a:r>
          </a:p>
          <a:p>
            <a:pPr lvl="1"/>
            <a:r>
              <a:rPr lang="en-US" sz="2400" dirty="0"/>
              <a:t>3 or 5 will be allowed, but verify with instructor first</a:t>
            </a:r>
          </a:p>
          <a:p>
            <a:r>
              <a:rPr lang="en-US" sz="2400" dirty="0"/>
              <a:t>Start thinking about forming groups now</a:t>
            </a:r>
          </a:p>
          <a:p>
            <a:pPr lvl="1"/>
            <a:r>
              <a:rPr lang="en-US" sz="2400" dirty="0"/>
              <a:t>Make sure you all have common available times</a:t>
            </a:r>
          </a:p>
          <a:p>
            <a:pPr lvl="1"/>
            <a:r>
              <a:rPr lang="en-US" sz="2400" dirty="0"/>
              <a:t>Start brainstorming topics later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3567572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Alternatives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tail filename</a:t>
            </a:r>
          </a:p>
          <a:p>
            <a:pPr lvl="1"/>
            <a:r>
              <a:rPr lang="en-US" sz="2400" dirty="0"/>
              <a:t>Shows last 10 entries in a file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tail –n 20 filename</a:t>
            </a:r>
          </a:p>
          <a:p>
            <a:pPr lvl="1"/>
            <a:r>
              <a:rPr lang="en-US" sz="2400" dirty="0"/>
              <a:t>Show last 20 entries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tail –f filename</a:t>
            </a:r>
          </a:p>
          <a:p>
            <a:pPr lvl="1"/>
            <a:r>
              <a:rPr lang="en-US" sz="2400" dirty="0"/>
              <a:t>Update last entries every few seconds</a:t>
            </a:r>
          </a:p>
          <a:p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head</a:t>
            </a:r>
          </a:p>
          <a:p>
            <a:pPr lvl="1"/>
            <a:r>
              <a:rPr lang="en-US" sz="2400" dirty="0"/>
              <a:t>shows the start of a file</a:t>
            </a:r>
          </a:p>
          <a:p>
            <a:pPr lvl="1"/>
            <a:r>
              <a:rPr lang="en-US" sz="2400" dirty="0"/>
              <a:t>options same as for tail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1116243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Raspberry 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814732"/>
            <a:ext cx="10820400" cy="4403953"/>
          </a:xfrm>
        </p:spPr>
        <p:txBody>
          <a:bodyPr>
            <a:noAutofit/>
          </a:bodyPr>
          <a:lstStyle/>
          <a:p>
            <a:r>
              <a:rPr lang="en-US" sz="2400" dirty="0"/>
              <a:t>Card sized, single-board computer</a:t>
            </a:r>
          </a:p>
          <a:p>
            <a:pPr lvl="1"/>
            <a:r>
              <a:rPr lang="en-US" dirty="0"/>
              <a:t>CPU</a:t>
            </a:r>
          </a:p>
          <a:p>
            <a:pPr lvl="2"/>
            <a:r>
              <a:rPr lang="en-US" dirty="0"/>
              <a:t>ARM 700MHz Processor</a:t>
            </a:r>
          </a:p>
          <a:p>
            <a:pPr lvl="1"/>
            <a:r>
              <a:rPr lang="en-US" dirty="0"/>
              <a:t>Memory</a:t>
            </a:r>
          </a:p>
          <a:p>
            <a:pPr lvl="2"/>
            <a:r>
              <a:rPr lang="en-US" dirty="0"/>
              <a:t>512MB (Model B)</a:t>
            </a:r>
          </a:p>
          <a:p>
            <a:pPr lvl="1"/>
            <a:r>
              <a:rPr lang="en-US" dirty="0"/>
              <a:t>SD Slot (Model B)</a:t>
            </a:r>
          </a:p>
          <a:p>
            <a:pPr lvl="2"/>
            <a:r>
              <a:rPr lang="en-US" dirty="0"/>
              <a:t>Functions as a hard drive</a:t>
            </a:r>
          </a:p>
          <a:p>
            <a:pPr lvl="2"/>
            <a:r>
              <a:rPr lang="en-US" dirty="0"/>
              <a:t>Micro SD on the Model B+</a:t>
            </a:r>
          </a:p>
          <a:p>
            <a:pPr lvl="1"/>
            <a:r>
              <a:rPr lang="en-US" dirty="0"/>
              <a:t>USB Hub</a:t>
            </a:r>
          </a:p>
          <a:p>
            <a:pPr lvl="2"/>
            <a:r>
              <a:rPr lang="en-US" dirty="0"/>
              <a:t>2 ports (Model B)</a:t>
            </a:r>
          </a:p>
          <a:p>
            <a:pPr lvl="2"/>
            <a:r>
              <a:rPr lang="en-US" dirty="0"/>
              <a:t>4 ports (Model B+)</a:t>
            </a:r>
          </a:p>
          <a:p>
            <a:pPr lvl="1"/>
            <a:r>
              <a:rPr lang="en-US" dirty="0"/>
              <a:t>Video</a:t>
            </a:r>
          </a:p>
          <a:p>
            <a:pPr lvl="2"/>
            <a:r>
              <a:rPr lang="en-US" dirty="0"/>
              <a:t>HDMI</a:t>
            </a:r>
          </a:p>
          <a:p>
            <a:pPr lvl="2"/>
            <a:r>
              <a:rPr lang="en-US" dirty="0"/>
              <a:t>Composite (Model B only)</a:t>
            </a:r>
          </a:p>
        </p:txBody>
      </p:sp>
      <p:pic>
        <p:nvPicPr>
          <p:cNvPr id="4" name="Picture 2" descr="RASPBERRY-PIRASPBRRY-MODB-512M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06397" y="2873326"/>
            <a:ext cx="2752725" cy="190500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04628244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Raspberry 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Trivial to change OS</a:t>
            </a:r>
          </a:p>
          <a:p>
            <a:pPr lvl="1"/>
            <a:r>
              <a:rPr lang="en-US" dirty="0"/>
              <a:t>Swap SD card for a new one!</a:t>
            </a:r>
          </a:p>
          <a:p>
            <a:r>
              <a:rPr lang="en-US" dirty="0"/>
              <a:t>Many </a:t>
            </a:r>
            <a:r>
              <a:rPr lang="en-US" dirty="0" err="1"/>
              <a:t>Linuxes</a:t>
            </a:r>
            <a:r>
              <a:rPr lang="en-US" dirty="0"/>
              <a:t> ported to ARM</a:t>
            </a:r>
          </a:p>
          <a:p>
            <a:pPr lvl="1"/>
            <a:r>
              <a:rPr lang="en-US" dirty="0" err="1"/>
              <a:t>Raspbian</a:t>
            </a:r>
            <a:r>
              <a:rPr lang="en-US" dirty="0"/>
              <a:t> (</a:t>
            </a:r>
            <a:r>
              <a:rPr lang="en-US" dirty="0" err="1"/>
              <a:t>Debian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Pidora</a:t>
            </a:r>
            <a:r>
              <a:rPr lang="en-US" dirty="0"/>
              <a:t> (Fedora)</a:t>
            </a:r>
          </a:p>
          <a:p>
            <a:pPr lvl="1"/>
            <a:r>
              <a:rPr lang="en-US" dirty="0"/>
              <a:t>Arch Linux</a:t>
            </a:r>
          </a:p>
          <a:p>
            <a:pPr lvl="1"/>
            <a:r>
              <a:rPr lang="en-US" dirty="0"/>
              <a:t>RISC OS </a:t>
            </a:r>
          </a:p>
          <a:p>
            <a:pPr lvl="2"/>
            <a:r>
              <a:rPr lang="en-US" dirty="0"/>
              <a:t>Not Linux</a:t>
            </a:r>
          </a:p>
          <a:p>
            <a:r>
              <a:rPr lang="en-US" dirty="0" err="1"/>
              <a:t>NooBS</a:t>
            </a:r>
            <a:r>
              <a:rPr lang="en-US" dirty="0"/>
              <a:t> (New out of Box Software)</a:t>
            </a:r>
          </a:p>
          <a:p>
            <a:pPr lvl="1"/>
            <a:r>
              <a:rPr lang="en-US" dirty="0"/>
              <a:t>Six OS in one package</a:t>
            </a:r>
          </a:p>
          <a:p>
            <a:pPr lvl="1"/>
            <a:r>
              <a:rPr lang="en-US" dirty="0"/>
              <a:t>Can install one at a </a:t>
            </a:r>
            <a:r>
              <a:rPr lang="en-US" dirty="0" smtClean="0"/>
              <a:t>time</a:t>
            </a:r>
          </a:p>
          <a:p>
            <a:pPr lvl="2"/>
            <a:r>
              <a:rPr lang="en-US" dirty="0" smtClean="0"/>
              <a:t>Changing OS destroys previous OS</a:t>
            </a:r>
          </a:p>
          <a:p>
            <a:pPr lvl="1"/>
            <a:r>
              <a:rPr lang="en-US" dirty="0" smtClean="0"/>
              <a:t>NOT advised for labs!!!!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65857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Raspberry 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Inexpensive</a:t>
            </a:r>
          </a:p>
          <a:p>
            <a:pPr lvl="1"/>
            <a:r>
              <a:rPr lang="en-US" dirty="0"/>
              <a:t>Model A - $</a:t>
            </a:r>
            <a:r>
              <a:rPr lang="en-US" dirty="0" smtClean="0"/>
              <a:t>25</a:t>
            </a:r>
          </a:p>
          <a:p>
            <a:pPr lvl="2"/>
            <a:r>
              <a:rPr lang="en-US" dirty="0" smtClean="0"/>
              <a:t>…</a:t>
            </a:r>
            <a:endParaRPr lang="en-US" dirty="0"/>
          </a:p>
          <a:p>
            <a:pPr lvl="1"/>
            <a:r>
              <a:rPr lang="en-US" dirty="0"/>
              <a:t>Model B - $35</a:t>
            </a:r>
          </a:p>
          <a:p>
            <a:pPr lvl="1"/>
            <a:r>
              <a:rPr lang="en-US" dirty="0"/>
              <a:t>Model B+ - $35</a:t>
            </a:r>
          </a:p>
          <a:p>
            <a:pPr lvl="1"/>
            <a:r>
              <a:rPr lang="en-US" dirty="0"/>
              <a:t>Pi 2 Model B - $</a:t>
            </a:r>
            <a:r>
              <a:rPr lang="en-US" dirty="0" smtClean="0"/>
              <a:t>35</a:t>
            </a:r>
          </a:p>
          <a:p>
            <a:pPr lvl="1"/>
            <a:r>
              <a:rPr lang="en-US" dirty="0" smtClean="0"/>
              <a:t>Pi 3 Model B - $35</a:t>
            </a:r>
          </a:p>
          <a:p>
            <a:pPr lvl="2"/>
            <a:r>
              <a:rPr lang="en-US" dirty="0" smtClean="0"/>
              <a:t>Includes </a:t>
            </a:r>
            <a:r>
              <a:rPr lang="en-US" dirty="0" err="1" smtClean="0"/>
              <a:t>WiFi</a:t>
            </a:r>
            <a:r>
              <a:rPr lang="en-US" dirty="0" smtClean="0"/>
              <a:t> !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en-US" dirty="0"/>
              <a:t>Required accessories</a:t>
            </a:r>
          </a:p>
          <a:p>
            <a:pPr lvl="1"/>
            <a:r>
              <a:rPr lang="en-US" dirty="0"/>
              <a:t>Power Supply</a:t>
            </a:r>
          </a:p>
          <a:p>
            <a:pPr lvl="2"/>
            <a:r>
              <a:rPr lang="en-US" dirty="0"/>
              <a:t>1000ma 5V </a:t>
            </a:r>
            <a:r>
              <a:rPr lang="en-US" dirty="0" err="1"/>
              <a:t>microUSB</a:t>
            </a:r>
            <a:endParaRPr lang="en-US" dirty="0"/>
          </a:p>
          <a:p>
            <a:pPr lvl="1"/>
            <a:r>
              <a:rPr lang="en-US" dirty="0"/>
              <a:t>SD card</a:t>
            </a:r>
          </a:p>
          <a:p>
            <a:pPr lvl="2"/>
            <a:r>
              <a:rPr lang="en-US" dirty="0"/>
              <a:t>4-8GB (</a:t>
            </a:r>
            <a:r>
              <a:rPr lang="en-US" dirty="0" err="1"/>
              <a:t>Rasbpian</a:t>
            </a:r>
            <a:r>
              <a:rPr lang="en-US" dirty="0"/>
              <a:t>)</a:t>
            </a:r>
          </a:p>
          <a:p>
            <a:pPr lvl="2"/>
            <a:r>
              <a:rPr lang="en-US" dirty="0"/>
              <a:t>16 GB (Kali) - later</a:t>
            </a:r>
          </a:p>
          <a:p>
            <a:pPr lvl="1"/>
            <a:r>
              <a:rPr lang="en-US" dirty="0"/>
              <a:t>Optional Accessories</a:t>
            </a:r>
          </a:p>
          <a:p>
            <a:pPr lvl="2"/>
            <a:r>
              <a:rPr lang="en-US" dirty="0"/>
              <a:t>Keyboard, Mouse</a:t>
            </a:r>
          </a:p>
          <a:p>
            <a:pPr lvl="2"/>
            <a:r>
              <a:rPr lang="en-US" dirty="0"/>
              <a:t>Monitor</a:t>
            </a:r>
          </a:p>
          <a:p>
            <a:pPr lvl="2"/>
            <a:r>
              <a:rPr lang="en-US" dirty="0" err="1"/>
              <a:t>Hdmi</a:t>
            </a:r>
            <a:r>
              <a:rPr lang="en-US" dirty="0"/>
              <a:t>-dvi cable</a:t>
            </a:r>
          </a:p>
          <a:p>
            <a:pPr lvl="2"/>
            <a:r>
              <a:rPr lang="en-US" dirty="0" smtClean="0"/>
              <a:t>Hub</a:t>
            </a:r>
          </a:p>
          <a:p>
            <a:pPr lvl="2"/>
            <a:r>
              <a:rPr lang="en-US" dirty="0" smtClean="0"/>
              <a:t>Case (highly recommended)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8002671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Raspberry Pi	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My impressions:</a:t>
            </a:r>
          </a:p>
          <a:p>
            <a:pPr lvl="1"/>
            <a:r>
              <a:rPr lang="en-US" sz="2400" dirty="0"/>
              <a:t>Base system fast enough for simple server</a:t>
            </a:r>
          </a:p>
          <a:p>
            <a:pPr lvl="2"/>
            <a:r>
              <a:rPr lang="en-US" sz="2000" dirty="0"/>
              <a:t>Web pages</a:t>
            </a:r>
          </a:p>
          <a:p>
            <a:pPr lvl="2"/>
            <a:r>
              <a:rPr lang="en-US" sz="2000" dirty="0"/>
              <a:t>XBMC</a:t>
            </a:r>
          </a:p>
          <a:p>
            <a:pPr lvl="1"/>
            <a:r>
              <a:rPr lang="en-US" sz="2400" dirty="0"/>
              <a:t>Easy to setup and configure</a:t>
            </a:r>
          </a:p>
          <a:p>
            <a:pPr lvl="2"/>
            <a:r>
              <a:rPr lang="en-US" sz="2000" dirty="0"/>
              <a:t>Full blown Linux</a:t>
            </a:r>
          </a:p>
          <a:p>
            <a:pPr lvl="1"/>
            <a:r>
              <a:rPr lang="en-US" sz="2400" dirty="0"/>
              <a:t>GUI is a little slow</a:t>
            </a:r>
          </a:p>
          <a:p>
            <a:pPr lvl="2"/>
            <a:r>
              <a:rPr lang="en-US" sz="2000" dirty="0"/>
              <a:t>Compared to an Intel i7 or AMD Bulldozer</a:t>
            </a:r>
          </a:p>
          <a:p>
            <a:pPr lvl="1"/>
            <a:r>
              <a:rPr lang="en-US" sz="2400" dirty="0"/>
              <a:t>Great learning tool!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940548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Raspberry 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Extras to consider for home use:</a:t>
            </a:r>
          </a:p>
          <a:p>
            <a:pPr lvl="1"/>
            <a:r>
              <a:rPr lang="en-US" sz="2400" dirty="0"/>
              <a:t>Powered USB Hub</a:t>
            </a:r>
          </a:p>
          <a:p>
            <a:pPr lvl="1"/>
            <a:r>
              <a:rPr lang="en-US" sz="2400" dirty="0"/>
              <a:t>Extra SD cards</a:t>
            </a:r>
          </a:p>
          <a:p>
            <a:pPr lvl="2"/>
            <a:r>
              <a:rPr lang="en-US" sz="2000" dirty="0"/>
              <a:t>4GB minimum</a:t>
            </a:r>
          </a:p>
          <a:p>
            <a:pPr lvl="3"/>
            <a:r>
              <a:rPr lang="en-US" sz="1800" dirty="0"/>
              <a:t>8 or 16 gives more flexibility and storage</a:t>
            </a:r>
          </a:p>
          <a:p>
            <a:pPr lvl="1"/>
            <a:r>
              <a:rPr lang="en-US" sz="2400" dirty="0"/>
              <a:t>USB drive for inexpensive "mass storage"</a:t>
            </a:r>
          </a:p>
          <a:p>
            <a:pPr lvl="1"/>
            <a:r>
              <a:rPr lang="en-US" sz="2400" dirty="0"/>
              <a:t>USB-SD card adapter</a:t>
            </a:r>
          </a:p>
          <a:p>
            <a:pPr lvl="2"/>
            <a:r>
              <a:rPr lang="en-US" sz="2000" dirty="0"/>
              <a:t>Create your own SD images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783969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Raspberry Pi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Option:</a:t>
            </a:r>
          </a:p>
          <a:p>
            <a:pPr lvl="1"/>
            <a:r>
              <a:rPr lang="en-US" dirty="0" smtClean="0"/>
              <a:t>Create your Pi image at Home</a:t>
            </a:r>
          </a:p>
          <a:p>
            <a:pPr lvl="2"/>
            <a:r>
              <a:rPr lang="en-US" dirty="0" smtClean="0"/>
              <a:t>Download latest </a:t>
            </a:r>
            <a:r>
              <a:rPr lang="en-US" dirty="0" err="1" smtClean="0"/>
              <a:t>Raspbian</a:t>
            </a:r>
            <a:endParaRPr lang="en-US" dirty="0" smtClean="0"/>
          </a:p>
          <a:p>
            <a:pPr lvl="2"/>
            <a:r>
              <a:rPr lang="en-US" dirty="0">
                <a:hlinkClick r:id="rId2"/>
              </a:rPr>
              <a:t>https://www.raspberrypi.org/downloads</a:t>
            </a:r>
            <a:r>
              <a:rPr lang="en-US" dirty="0" smtClean="0">
                <a:hlinkClick r:id="rId2"/>
              </a:rPr>
              <a:t>/</a:t>
            </a:r>
            <a:r>
              <a:rPr lang="en-US" dirty="0" smtClean="0"/>
              <a:t> </a:t>
            </a:r>
          </a:p>
          <a:p>
            <a:pPr lvl="2"/>
            <a:r>
              <a:rPr lang="en-US" dirty="0" smtClean="0"/>
              <a:t>Avoid </a:t>
            </a:r>
            <a:r>
              <a:rPr lang="en-US" smtClean="0"/>
              <a:t>NooBs</a:t>
            </a:r>
            <a:endParaRPr lang="en-US" dirty="0" smtClean="0"/>
          </a:p>
          <a:p>
            <a:pPr lvl="1"/>
            <a:r>
              <a:rPr lang="en-US" dirty="0" smtClean="0"/>
              <a:t>Advantage</a:t>
            </a:r>
          </a:p>
          <a:p>
            <a:pPr lvl="2"/>
            <a:r>
              <a:rPr lang="en-US" dirty="0" smtClean="0"/>
              <a:t>Will have access to latest repository at home</a:t>
            </a:r>
          </a:p>
          <a:p>
            <a:pPr lvl="2"/>
            <a:r>
              <a:rPr lang="en-US" dirty="0" smtClean="0"/>
              <a:t>Can update at home</a:t>
            </a:r>
          </a:p>
          <a:p>
            <a:pPr lvl="2"/>
            <a:r>
              <a:rPr lang="en-US" dirty="0" smtClean="0"/>
              <a:t>Will have latest version</a:t>
            </a:r>
          </a:p>
          <a:p>
            <a:pPr lvl="1"/>
            <a:r>
              <a:rPr lang="en-US" dirty="0" smtClean="0"/>
              <a:t>Disadvantage</a:t>
            </a:r>
          </a:p>
          <a:p>
            <a:pPr lvl="2"/>
            <a:r>
              <a:rPr lang="en-US" dirty="0" smtClean="0"/>
              <a:t>Cannot update in Lab</a:t>
            </a:r>
          </a:p>
          <a:p>
            <a:pPr lvl="2"/>
            <a:r>
              <a:rPr lang="en-US" dirty="0" smtClean="0"/>
              <a:t>May be small differences in Lab vs. Home version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3987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 Started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443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General Lab Notes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28336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Basic Lab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Work hard/smart in the labs</a:t>
            </a:r>
          </a:p>
          <a:p>
            <a:pPr lvl="1"/>
            <a:r>
              <a:rPr lang="en-US" sz="2400" dirty="0"/>
              <a:t>Labs are designed for advanced students</a:t>
            </a:r>
          </a:p>
          <a:p>
            <a:pPr lvl="1"/>
            <a:r>
              <a:rPr lang="en-US" sz="2400" dirty="0"/>
              <a:t>You will have to lookup information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You will need to investigate</a:t>
            </a:r>
          </a:p>
          <a:p>
            <a:pPr lvl="1"/>
            <a:r>
              <a:rPr lang="en-US" sz="2400" dirty="0">
                <a:solidFill>
                  <a:srgbClr val="FF0000"/>
                </a:solidFill>
              </a:rPr>
              <a:t>You may have to redo steps</a:t>
            </a:r>
          </a:p>
          <a:p>
            <a:pPr lvl="1"/>
            <a:r>
              <a:rPr lang="en-US" sz="2400" dirty="0"/>
              <a:t>Shut VMs down properly!</a:t>
            </a:r>
          </a:p>
          <a:p>
            <a:pPr lvl="1"/>
            <a:r>
              <a:rPr lang="en-US" sz="2400" dirty="0"/>
              <a:t>Eject USB devices before disconnecting!</a:t>
            </a:r>
          </a:p>
          <a:p>
            <a:pPr lvl="1"/>
            <a:r>
              <a:rPr lang="en-US" sz="2400" dirty="0"/>
              <a:t>Backup Work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1796163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Help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Manual pages</a:t>
            </a:r>
          </a:p>
          <a:p>
            <a:pPr lvl="1"/>
            <a:r>
              <a:rPr lang="en-US" sz="2400" dirty="0"/>
              <a:t>Most </a:t>
            </a:r>
            <a:r>
              <a:rPr lang="en-US" sz="2400" dirty="0" smtClean="0"/>
              <a:t>commands </a:t>
            </a:r>
            <a:r>
              <a:rPr lang="en-US" sz="2400" dirty="0"/>
              <a:t>have a </a:t>
            </a:r>
            <a:r>
              <a:rPr lang="en-US" sz="2400" b="1" i="1" dirty="0"/>
              <a:t>man</a:t>
            </a:r>
            <a:r>
              <a:rPr lang="en-US" sz="2400" dirty="0"/>
              <a:t>ual page available</a:t>
            </a:r>
          </a:p>
          <a:p>
            <a:pPr lvl="1"/>
            <a:r>
              <a:rPr lang="en-US" sz="2400" dirty="0"/>
              <a:t>You can access a </a:t>
            </a:r>
            <a:r>
              <a:rPr lang="en-US" sz="2400" b="1" i="1" dirty="0"/>
              <a:t>man</a:t>
            </a:r>
            <a:r>
              <a:rPr lang="en-US" sz="2400" dirty="0"/>
              <a:t> page using the ‘man’ command</a:t>
            </a:r>
          </a:p>
          <a:p>
            <a:pPr lvl="1"/>
            <a:r>
              <a:rPr lang="en-US" sz="2400" dirty="0"/>
              <a:t>Forward slash (/) will search through a man page for a term</a:t>
            </a:r>
          </a:p>
          <a:p>
            <a:pPr lvl="1"/>
            <a:r>
              <a:rPr lang="en-US" sz="2400" dirty="0"/>
              <a:t>Some configuration files also have man pages</a:t>
            </a:r>
          </a:p>
          <a:p>
            <a:r>
              <a:rPr lang="en-US" sz="2400" dirty="0"/>
              <a:t>Aren’t certain of a command?</a:t>
            </a:r>
          </a:p>
          <a:p>
            <a:pPr lvl="1"/>
            <a:r>
              <a:rPr lang="en-US" sz="2400" dirty="0"/>
              <a:t>Use ‘apropos’</a:t>
            </a:r>
          </a:p>
          <a:p>
            <a:pPr lvl="1"/>
            <a:r>
              <a:rPr lang="en-US" sz="2400" dirty="0"/>
              <a:t>Apropos searches for a keyword in the name and descriptions of all man pages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658018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Help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Did a command complete successfully?</a:t>
            </a:r>
          </a:p>
          <a:p>
            <a:pPr lvl="1"/>
            <a:r>
              <a:rPr lang="en-US" sz="2400" dirty="0"/>
              <a:t>Some commands:</a:t>
            </a:r>
          </a:p>
          <a:p>
            <a:pPr lvl="2"/>
            <a:r>
              <a:rPr lang="en-US" sz="2000" dirty="0"/>
              <a:t>Print no output when they succeed or </a:t>
            </a:r>
          </a:p>
          <a:p>
            <a:pPr marL="914400" lvl="2" indent="0">
              <a:buNone/>
            </a:pPr>
            <a:r>
              <a:rPr lang="en-US" sz="2000" dirty="0"/>
              <a:t>- or -</a:t>
            </a:r>
          </a:p>
          <a:p>
            <a:pPr lvl="2"/>
            <a:r>
              <a:rPr lang="en-US" sz="2000" dirty="0"/>
              <a:t>Print no output when they fail</a:t>
            </a:r>
          </a:p>
          <a:p>
            <a:pPr lvl="1"/>
            <a:r>
              <a:rPr lang="en-US" sz="2400" dirty="0"/>
              <a:t>You can check the return value of a command</a:t>
            </a:r>
          </a:p>
          <a:p>
            <a:pPr lvl="1"/>
            <a:r>
              <a:rPr lang="en-US" sz="2400" dirty="0"/>
              <a:t>A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0</a:t>
            </a:r>
            <a:r>
              <a:rPr lang="en-US" sz="2400" dirty="0"/>
              <a:t> return value means that the command returned successfully</a:t>
            </a:r>
          </a:p>
          <a:p>
            <a:pPr lvl="1"/>
            <a:r>
              <a:rPr lang="en-US" sz="2400" dirty="0"/>
              <a:t>Run </a:t>
            </a:r>
            <a:r>
              <a:rPr lang="en-US" sz="2400" dirty="0">
                <a:latin typeface="Courier New" panose="02070309020205020404" pitchFamily="49" charset="0"/>
                <a:cs typeface="Courier New" panose="02070309020205020404" pitchFamily="49" charset="0"/>
              </a:rPr>
              <a:t>echo $? </a:t>
            </a:r>
            <a:r>
              <a:rPr lang="en-US" sz="2400" dirty="0"/>
              <a:t>immediately after a command to check the exit value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5453365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Help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Search the Web</a:t>
            </a:r>
          </a:p>
          <a:p>
            <a:r>
              <a:rPr lang="en-US" sz="2400" dirty="0"/>
              <a:t>Wikipedia is a fairly good resource for UNIX</a:t>
            </a:r>
          </a:p>
          <a:p>
            <a:r>
              <a:rPr lang="en-US" sz="2400" dirty="0"/>
              <a:t>Take everything you see with a grain of salt</a:t>
            </a:r>
          </a:p>
          <a:p>
            <a:r>
              <a:rPr lang="en-US" sz="2400" dirty="0"/>
              <a:t>Pay attention to dates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938127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Getting Help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Ask for help</a:t>
            </a:r>
          </a:p>
          <a:p>
            <a:pPr lvl="1"/>
            <a:r>
              <a:rPr lang="en-US" sz="2400" dirty="0"/>
              <a:t>I </a:t>
            </a:r>
            <a:r>
              <a:rPr lang="en-US" sz="2400" dirty="0" smtClean="0"/>
              <a:t>will try to </a:t>
            </a:r>
            <a:r>
              <a:rPr lang="en-US" sz="2400" dirty="0"/>
              <a:t>make a forum available in </a:t>
            </a:r>
            <a:r>
              <a:rPr lang="en-US" sz="2400" dirty="0" smtClean="0"/>
              <a:t>Canvas </a:t>
            </a:r>
            <a:r>
              <a:rPr lang="en-US" sz="2400" dirty="0"/>
              <a:t>for questions</a:t>
            </a:r>
          </a:p>
          <a:p>
            <a:pPr lvl="2"/>
            <a:r>
              <a:rPr lang="en-US" sz="2000" dirty="0"/>
              <a:t>Upon request of students</a:t>
            </a:r>
          </a:p>
          <a:p>
            <a:pPr lvl="1"/>
            <a:r>
              <a:rPr lang="en-US" sz="2400" dirty="0"/>
              <a:t>You can always email me or the TAs</a:t>
            </a:r>
          </a:p>
          <a:p>
            <a:pPr lvl="1"/>
            <a:r>
              <a:rPr lang="en-US" sz="2400" dirty="0"/>
              <a:t>TAs will have office hours in the lab</a:t>
            </a:r>
          </a:p>
          <a:p>
            <a:pPr lvl="1"/>
            <a:r>
              <a:rPr lang="en-US" sz="2400" dirty="0"/>
              <a:t>Other classmates, but make sure you do your own work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6775604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Text Editors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v</a:t>
            </a:r>
            <a:r>
              <a:rPr lang="en-US" sz="2400" dirty="0" smtClean="0"/>
              <a:t>i vs. emacs:</a:t>
            </a:r>
          </a:p>
          <a:p>
            <a:pPr lvl="1"/>
            <a:r>
              <a:rPr lang="en-US" sz="2400" dirty="0" smtClean="0"/>
              <a:t>There </a:t>
            </a:r>
            <a:r>
              <a:rPr lang="en-US" sz="2400" dirty="0"/>
              <a:t>is an eternal flame war between using vi and emacs </a:t>
            </a:r>
          </a:p>
          <a:p>
            <a:pPr lvl="1"/>
            <a:r>
              <a:rPr lang="en-US" sz="2400" dirty="0"/>
              <a:t>emacs is often used by programmers</a:t>
            </a:r>
          </a:p>
          <a:p>
            <a:pPr lvl="1"/>
            <a:r>
              <a:rPr lang="en-US" sz="2400" dirty="0"/>
              <a:t>vi is often used by administrators</a:t>
            </a:r>
          </a:p>
          <a:p>
            <a:pPr lvl="2"/>
            <a:r>
              <a:rPr lang="en-US" sz="2000" dirty="0"/>
              <a:t>vi has excellent syntax highlighting</a:t>
            </a:r>
          </a:p>
          <a:p>
            <a:pPr lvl="1"/>
            <a:r>
              <a:rPr lang="en-US" sz="2400" dirty="0"/>
              <a:t>In reality, people stick with the one the know</a:t>
            </a:r>
          </a:p>
          <a:p>
            <a:r>
              <a:rPr lang="en-US" sz="2400" dirty="0"/>
              <a:t>The vi editor is recommended for the brave and ambitious</a:t>
            </a:r>
          </a:p>
          <a:p>
            <a:pPr lvl="1"/>
            <a:r>
              <a:rPr lang="en-US" sz="2400" dirty="0"/>
              <a:t>Especially if you anticipate a career as a </a:t>
            </a:r>
            <a:r>
              <a:rPr lang="en-US" sz="2400" dirty="0" err="1" smtClean="0"/>
              <a:t>SysAdmin</a:t>
            </a:r>
            <a:endParaRPr lang="en-US" sz="26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2766985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218</TotalTime>
  <Words>1155</Words>
  <Application>Microsoft Office PowerPoint</Application>
  <PresentationFormat>Widescreen</PresentationFormat>
  <Paragraphs>230</Paragraphs>
  <Slides>27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31" baseType="lpstr">
      <vt:lpstr>Arial</vt:lpstr>
      <vt:lpstr>Century Gothic</vt:lpstr>
      <vt:lpstr>Courier New</vt:lpstr>
      <vt:lpstr>Vapor Trail</vt:lpstr>
      <vt:lpstr>ITIS 3110 Lab 1</vt:lpstr>
      <vt:lpstr>Group Project Upcoming</vt:lpstr>
      <vt:lpstr>General Lab Notes</vt:lpstr>
      <vt:lpstr>Basic Lab Information</vt:lpstr>
      <vt:lpstr>Getting Help</vt:lpstr>
      <vt:lpstr>Getting Help</vt:lpstr>
      <vt:lpstr>Getting Help</vt:lpstr>
      <vt:lpstr>Getting Help</vt:lpstr>
      <vt:lpstr>Text Editors </vt:lpstr>
      <vt:lpstr>Text Editors </vt:lpstr>
      <vt:lpstr>Important Note</vt:lpstr>
      <vt:lpstr>Labs and Schedule</vt:lpstr>
      <vt:lpstr>Lab 1</vt:lpstr>
      <vt:lpstr>Lab Machines</vt:lpstr>
      <vt:lpstr>Lab Machines</vt:lpstr>
      <vt:lpstr>VM Quirks</vt:lpstr>
      <vt:lpstr>General lab tips</vt:lpstr>
      <vt:lpstr>General lab tips</vt:lpstr>
      <vt:lpstr>Less tips</vt:lpstr>
      <vt:lpstr>Alternatives</vt:lpstr>
      <vt:lpstr>Raspberry Pi</vt:lpstr>
      <vt:lpstr>Raspberry Pi</vt:lpstr>
      <vt:lpstr>Raspberry Pi</vt:lpstr>
      <vt:lpstr>Raspberry Pi </vt:lpstr>
      <vt:lpstr>Raspberry Pi</vt:lpstr>
      <vt:lpstr>Raspberry Pi</vt:lpstr>
      <vt:lpstr>Get Started</vt:lpstr>
    </vt:vector>
  </TitlesOfParts>
  <Company>UNC Charlotte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Kombol, Tony</dc:creator>
  <cp:lastModifiedBy>Kombol, Tony</cp:lastModifiedBy>
  <cp:revision>16</cp:revision>
  <dcterms:created xsi:type="dcterms:W3CDTF">2016-01-12T21:19:13Z</dcterms:created>
  <dcterms:modified xsi:type="dcterms:W3CDTF">2017-01-18T18:25:23Z</dcterms:modified>
</cp:coreProperties>
</file>