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8" r:id="rId40"/>
    <p:sldId id="294" r:id="rId41"/>
    <p:sldId id="297" r:id="rId42"/>
    <p:sldId id="295" r:id="rId43"/>
  </p:sldIdLst>
  <p:sldSz cx="12192000" cy="6858000"/>
  <p:notesSz cx="6858000" cy="91440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9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39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546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77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5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23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663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0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6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5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3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7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9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9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2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3A70B9B-C617-4FE5-AE8F-9A980E8AF91F}" type="datetimeFigureOut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3AF73-71C6-42F5-A5CC-7F4B59C94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67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  <p:sldLayoutId id="2147483904" r:id="rId17"/>
    <p:sldLayoutId id="214748390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2nFtlS8uEo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quark.humbug.org.au/publications/ldap/ldap_tut.html" TargetMode="External"/><Relationship Id="rId2" Type="http://schemas.openxmlformats.org/officeDocument/2006/relationships/hyperlink" Target="http://www.ldapman.org/articles/intro_to_ldap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420000"/>
                </a:solidFill>
                <a:latin typeface="Arial"/>
                <a:ea typeface="Arial"/>
                <a:cs typeface="Arial"/>
                <a:sym typeface="Arial"/>
              </a:rPr>
              <a:t>LDAP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http://en.wikipedia.org/wiki/Ldap </a:t>
            </a:r>
          </a:p>
        </p:txBody>
      </p:sp>
    </p:spTree>
    <p:extLst>
      <p:ext uri="{BB962C8B-B14F-4D97-AF65-F5344CB8AC3E}">
        <p14:creationId xmlns:p14="http://schemas.microsoft.com/office/powerpoint/2010/main" val="297967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00200"/>
            <a:ext cx="8946541" cy="4648199"/>
          </a:xfrm>
        </p:spPr>
        <p:txBody>
          <a:bodyPr>
            <a:normAutofit/>
          </a:bodyPr>
          <a:lstStyle/>
          <a:p>
            <a:r>
              <a:rPr lang="en-US" sz="2400" dirty="0"/>
              <a:t>Client starts an LDAP session by connecting to an LDAP server</a:t>
            </a:r>
          </a:p>
          <a:p>
            <a:pPr lvl="1"/>
            <a:r>
              <a:rPr lang="en-US" sz="2000" dirty="0"/>
              <a:t>Default on </a:t>
            </a:r>
            <a:r>
              <a:rPr lang="en-US" sz="2400" dirty="0"/>
              <a:t>TCP</a:t>
            </a:r>
            <a:r>
              <a:rPr lang="en-US" sz="2000" dirty="0"/>
              <a:t> port 389</a:t>
            </a:r>
          </a:p>
          <a:p>
            <a:pPr lvl="1"/>
            <a:r>
              <a:rPr lang="en-US" sz="2000" dirty="0"/>
              <a:t>Can use UDP</a:t>
            </a:r>
          </a:p>
          <a:p>
            <a:r>
              <a:rPr lang="en-US" sz="2400" dirty="0"/>
              <a:t>Client sends operation requests to the server</a:t>
            </a:r>
          </a:p>
          <a:p>
            <a:pPr lvl="1"/>
            <a:r>
              <a:rPr lang="en-US" sz="2000" dirty="0"/>
              <a:t>Server sends responses in turn</a:t>
            </a:r>
          </a:p>
          <a:p>
            <a:r>
              <a:rPr lang="en-US" sz="2400" dirty="0"/>
              <a:t>With some exceptions the client need not wait for a response before sending the next request</a:t>
            </a:r>
          </a:p>
          <a:p>
            <a:pPr lvl="1"/>
            <a:r>
              <a:rPr lang="en-US" sz="2000" dirty="0"/>
              <a:t>Server may send the responses in any order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04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44706"/>
            <a:ext cx="8946541" cy="551329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client may request the following operations:</a:t>
            </a:r>
          </a:p>
          <a:p>
            <a:pPr lvl="1"/>
            <a:r>
              <a:rPr lang="en-US" dirty="0"/>
              <a:t>Start TLS  </a:t>
            </a:r>
          </a:p>
          <a:p>
            <a:pPr lvl="2"/>
            <a:r>
              <a:rPr lang="en-US" dirty="0"/>
              <a:t>Optionally protect the connection with Transport Layer Security (TLS), to have a more secure connection </a:t>
            </a:r>
          </a:p>
          <a:p>
            <a:pPr lvl="1"/>
            <a:r>
              <a:rPr lang="en-US" dirty="0" smtClean="0"/>
              <a:t>Bind</a:t>
            </a:r>
          </a:p>
          <a:p>
            <a:pPr lvl="2"/>
            <a:r>
              <a:rPr lang="en-US" dirty="0" smtClean="0"/>
              <a:t>Authenticate </a:t>
            </a:r>
            <a:r>
              <a:rPr lang="en-US" dirty="0"/>
              <a:t>and specify LDAP protocol version </a:t>
            </a:r>
          </a:p>
          <a:p>
            <a:pPr lvl="1"/>
            <a:r>
              <a:rPr lang="en-US" dirty="0" smtClean="0"/>
              <a:t>Search</a:t>
            </a:r>
          </a:p>
          <a:p>
            <a:pPr lvl="2"/>
            <a:r>
              <a:rPr lang="en-US" dirty="0" smtClean="0"/>
              <a:t>Search </a:t>
            </a:r>
            <a:r>
              <a:rPr lang="en-US" dirty="0"/>
              <a:t>for and/or retrieve directory entries </a:t>
            </a:r>
          </a:p>
          <a:p>
            <a:pPr lvl="1"/>
            <a:r>
              <a:rPr lang="en-US" dirty="0" smtClean="0"/>
              <a:t>Compare</a:t>
            </a:r>
          </a:p>
          <a:p>
            <a:pPr lvl="2"/>
            <a:r>
              <a:rPr lang="en-US" dirty="0" smtClean="0"/>
              <a:t>Test </a:t>
            </a:r>
            <a:r>
              <a:rPr lang="en-US" dirty="0"/>
              <a:t>if a named entry contains a given attribute value </a:t>
            </a:r>
          </a:p>
          <a:p>
            <a:pPr lvl="1"/>
            <a:r>
              <a:rPr lang="en-US" dirty="0"/>
              <a:t>Add a new entry </a:t>
            </a:r>
          </a:p>
          <a:p>
            <a:pPr lvl="1"/>
            <a:r>
              <a:rPr lang="en-US" dirty="0"/>
              <a:t>Delete an entry </a:t>
            </a:r>
          </a:p>
          <a:p>
            <a:pPr lvl="1"/>
            <a:r>
              <a:rPr lang="en-US" dirty="0"/>
              <a:t>Modify an entry </a:t>
            </a:r>
          </a:p>
          <a:p>
            <a:pPr lvl="1"/>
            <a:r>
              <a:rPr lang="en-US" dirty="0"/>
              <a:t>Modify Distinguished Name (DN) - move or rename an entry </a:t>
            </a:r>
          </a:p>
          <a:p>
            <a:pPr lvl="1"/>
            <a:r>
              <a:rPr lang="en-US" dirty="0" smtClean="0"/>
              <a:t>Abandon</a:t>
            </a:r>
          </a:p>
          <a:p>
            <a:pPr lvl="2"/>
            <a:r>
              <a:rPr lang="en-US" dirty="0" smtClean="0"/>
              <a:t>Abort </a:t>
            </a:r>
            <a:r>
              <a:rPr lang="en-US" dirty="0"/>
              <a:t>a previous request </a:t>
            </a:r>
          </a:p>
          <a:p>
            <a:pPr lvl="1"/>
            <a:r>
              <a:rPr lang="en-US" dirty="0"/>
              <a:t>Extended </a:t>
            </a:r>
            <a:r>
              <a:rPr lang="en-US" dirty="0" smtClean="0"/>
              <a:t>Operation</a:t>
            </a:r>
          </a:p>
          <a:p>
            <a:pPr lvl="2"/>
            <a:r>
              <a:rPr lang="en-US" dirty="0" smtClean="0"/>
              <a:t>Generic </a:t>
            </a:r>
            <a:r>
              <a:rPr lang="en-US" dirty="0"/>
              <a:t>operation used to define other operations </a:t>
            </a:r>
          </a:p>
          <a:p>
            <a:pPr lvl="1"/>
            <a:r>
              <a:rPr lang="en-US" dirty="0" smtClean="0"/>
              <a:t>Unbind</a:t>
            </a:r>
          </a:p>
          <a:p>
            <a:pPr lvl="2"/>
            <a:r>
              <a:rPr lang="en-US" dirty="0" smtClean="0"/>
              <a:t>Close </a:t>
            </a:r>
            <a:r>
              <a:rPr lang="en-US" dirty="0"/>
              <a:t>the connection (not the inverse of Bind) </a:t>
            </a:r>
          </a:p>
          <a:p>
            <a:r>
              <a:rPr lang="en-US" dirty="0"/>
              <a:t>In addition the server may send "Unsolicited Notifications" that are not responses to any </a:t>
            </a:r>
            <a:r>
              <a:rPr lang="en-US" dirty="0" smtClean="0"/>
              <a:t>request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before it times out a </a:t>
            </a:r>
            <a:r>
              <a:rPr lang="en-US" dirty="0" smtClean="0"/>
              <a:t>connection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4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71600"/>
            <a:ext cx="8946541" cy="523090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Protocol accesses LDAP directories</a:t>
            </a:r>
          </a:p>
          <a:p>
            <a:r>
              <a:rPr lang="en-US" dirty="0" smtClean="0"/>
              <a:t>Follows </a:t>
            </a:r>
            <a:r>
              <a:rPr lang="en-US" dirty="0"/>
              <a:t>the 1993 edition of the X.500 model:</a:t>
            </a:r>
          </a:p>
          <a:p>
            <a:pPr lvl="1"/>
            <a:r>
              <a:rPr lang="en-US" dirty="0"/>
              <a:t>Directory is a tree of directory entries</a:t>
            </a:r>
          </a:p>
          <a:p>
            <a:pPr lvl="1"/>
            <a:r>
              <a:rPr lang="en-US" dirty="0"/>
              <a:t>Entry consists of a set of attributes</a:t>
            </a:r>
          </a:p>
          <a:p>
            <a:pPr lvl="1"/>
            <a:r>
              <a:rPr lang="en-US" dirty="0"/>
              <a:t>An attribute has</a:t>
            </a:r>
          </a:p>
          <a:p>
            <a:pPr lvl="2"/>
            <a:r>
              <a:rPr lang="en-US" dirty="0"/>
              <a:t>a name</a:t>
            </a:r>
          </a:p>
          <a:p>
            <a:pPr lvl="2"/>
            <a:r>
              <a:rPr lang="en-US" dirty="0"/>
              <a:t>an attribute type or attribute description</a:t>
            </a:r>
          </a:p>
          <a:p>
            <a:pPr lvl="2"/>
            <a:r>
              <a:rPr lang="en-US" dirty="0"/>
              <a:t>one or more values</a:t>
            </a:r>
          </a:p>
          <a:p>
            <a:pPr lvl="1"/>
            <a:r>
              <a:rPr lang="en-US" dirty="0"/>
              <a:t>Attributes are defined in a schema</a:t>
            </a:r>
          </a:p>
          <a:p>
            <a:pPr lvl="1"/>
            <a:r>
              <a:rPr lang="en-US" dirty="0"/>
              <a:t>Each entry has a unique identifier:</a:t>
            </a:r>
          </a:p>
          <a:p>
            <a:pPr lvl="2"/>
            <a:r>
              <a:rPr lang="en-US" dirty="0"/>
              <a:t>Distinguished Name (DN)</a:t>
            </a:r>
          </a:p>
          <a:p>
            <a:pPr lvl="3"/>
            <a:r>
              <a:rPr lang="en-US" dirty="0"/>
              <a:t>Consists of its Relative Distinguished Name (RDN) constructed from some attribute(s) in the entry</a:t>
            </a:r>
          </a:p>
          <a:p>
            <a:pPr lvl="3"/>
            <a:r>
              <a:rPr lang="en-US" dirty="0"/>
              <a:t>Followed by the parent entry's DN</a:t>
            </a:r>
          </a:p>
          <a:p>
            <a:pPr lvl="1"/>
            <a:r>
              <a:rPr lang="en-US" dirty="0"/>
              <a:t>Think of the DN as a full filename and the RDN as a relative filename in a folder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2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8280"/>
            <a:ext cx="9793288" cy="4770119"/>
          </a:xfrm>
        </p:spPr>
        <p:txBody>
          <a:bodyPr>
            <a:normAutofit/>
          </a:bodyPr>
          <a:lstStyle/>
          <a:p>
            <a:r>
              <a:rPr lang="en-US" sz="3200" dirty="0"/>
              <a:t>DN may change over the lifetime of the entry</a:t>
            </a:r>
          </a:p>
          <a:p>
            <a:pPr lvl="1"/>
            <a:r>
              <a:rPr lang="en-US" sz="2800" dirty="0"/>
              <a:t>For instance, if entries move within a tree</a:t>
            </a:r>
          </a:p>
          <a:p>
            <a:r>
              <a:rPr lang="en-US" sz="3200" dirty="0"/>
              <a:t>To reliably and unambiguously identify </a:t>
            </a:r>
            <a:r>
              <a:rPr lang="en-US" sz="3200" dirty="0" smtClean="0"/>
              <a:t>entries</a:t>
            </a:r>
          </a:p>
          <a:p>
            <a:pPr lvl="1"/>
            <a:r>
              <a:rPr lang="en-US" sz="3000" dirty="0" smtClean="0"/>
              <a:t>a </a:t>
            </a:r>
            <a:r>
              <a:rPr lang="en-US" sz="3000" dirty="0"/>
              <a:t>UUID might be provided in the set of the entry's operational attributes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542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8154"/>
            <a:ext cx="10514947" cy="533848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Example entry represented </a:t>
            </a:r>
            <a:r>
              <a:rPr lang="en-US" dirty="0"/>
              <a:t>in LDAP Data Interchange Format (LDIF) </a:t>
            </a:r>
            <a:endParaRPr lang="en-US" dirty="0" smtClean="0"/>
          </a:p>
          <a:p>
            <a:pPr lvl="1"/>
            <a:r>
              <a:rPr lang="en-US" dirty="0" smtClean="0"/>
              <a:t>LDAP </a:t>
            </a:r>
            <a:r>
              <a:rPr lang="en-US" dirty="0"/>
              <a:t>is a binary </a:t>
            </a:r>
            <a:r>
              <a:rPr lang="en-US" dirty="0" smtClean="0"/>
              <a:t>protocol:</a:t>
            </a:r>
            <a:endParaRPr lang="en-US" dirty="0"/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=John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Doe,dc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=com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John Doe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John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Doe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telephoneNumber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+1 888 555 6789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telephoneNumber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+1 888 555 1234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mail: john@example.com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manager: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=Barbara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Doe,dc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example,dc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=com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inetOrgPerson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organizationalPerson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person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top </a:t>
            </a:r>
          </a:p>
          <a:p>
            <a:pPr lvl="1"/>
            <a:r>
              <a:rPr lang="en-US" dirty="0" err="1"/>
              <a:t>dn</a:t>
            </a:r>
            <a:r>
              <a:rPr lang="en-US" dirty="0"/>
              <a:t> (distinguished name) is the name of the entry; it's not an attribute nor part of the entry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cn</a:t>
            </a:r>
            <a:r>
              <a:rPr lang="en-US" dirty="0"/>
              <a:t>=John Doe" is the entry's RDN</a:t>
            </a:r>
          </a:p>
          <a:p>
            <a:pPr lvl="1"/>
            <a:r>
              <a:rPr lang="en-US" dirty="0"/>
              <a:t>"dc=</a:t>
            </a:r>
            <a:r>
              <a:rPr lang="en-US" dirty="0" err="1"/>
              <a:t>example,dc</a:t>
            </a:r>
            <a:r>
              <a:rPr lang="en-US" dirty="0"/>
              <a:t>=com" is the DN of the parent entry. </a:t>
            </a:r>
          </a:p>
          <a:p>
            <a:pPr lvl="1"/>
            <a:r>
              <a:rPr lang="en-US" dirty="0"/>
              <a:t>Other lines show the attributes in the entry</a:t>
            </a:r>
          </a:p>
          <a:p>
            <a:pPr lvl="2"/>
            <a:r>
              <a:rPr lang="en-US" dirty="0"/>
              <a:t>Attribute names are typically mnemonic strings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cn</a:t>
            </a:r>
            <a:r>
              <a:rPr lang="en-US" dirty="0"/>
              <a:t>" for common name,</a:t>
            </a:r>
          </a:p>
          <a:p>
            <a:pPr lvl="2"/>
            <a:r>
              <a:rPr lang="en-US" dirty="0"/>
              <a:t>"dc" for domain component</a:t>
            </a:r>
          </a:p>
          <a:p>
            <a:pPr lvl="2"/>
            <a:r>
              <a:rPr lang="en-US" dirty="0"/>
              <a:t>"mail" for e-mail address </a:t>
            </a:r>
          </a:p>
          <a:p>
            <a:pPr lvl="2"/>
            <a:r>
              <a:rPr lang="en-US" dirty="0"/>
              <a:t>"</a:t>
            </a:r>
            <a:r>
              <a:rPr lang="en-US" dirty="0" err="1"/>
              <a:t>sn</a:t>
            </a:r>
            <a:r>
              <a:rPr lang="en-US" dirty="0"/>
              <a:t>" for surname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7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21224"/>
            <a:ext cx="10570528" cy="4527175"/>
          </a:xfrm>
        </p:spPr>
        <p:txBody>
          <a:bodyPr>
            <a:normAutofit/>
          </a:bodyPr>
          <a:lstStyle/>
          <a:p>
            <a:r>
              <a:rPr lang="en-US" sz="2400" dirty="0"/>
              <a:t>A server holds a subtree starting from a specific entry</a:t>
            </a:r>
          </a:p>
          <a:p>
            <a:pPr lvl="1"/>
            <a:r>
              <a:rPr lang="en-US" sz="2000" dirty="0"/>
              <a:t>e.g. "dc=</a:t>
            </a:r>
            <a:r>
              <a:rPr lang="en-US" sz="2000" dirty="0" err="1"/>
              <a:t>example,dc</a:t>
            </a:r>
            <a:r>
              <a:rPr lang="en-US" sz="2000" dirty="0"/>
              <a:t>=com" and its children. </a:t>
            </a:r>
          </a:p>
          <a:p>
            <a:r>
              <a:rPr lang="en-US" sz="2400" dirty="0"/>
              <a:t>Servers may also hold references to other servers</a:t>
            </a:r>
          </a:p>
          <a:p>
            <a:pPr lvl="1"/>
            <a:r>
              <a:rPr lang="en-US" sz="2000" dirty="0"/>
              <a:t>An attempt to access "</a:t>
            </a:r>
            <a:r>
              <a:rPr lang="en-US" sz="2000" dirty="0" err="1"/>
              <a:t>ou</a:t>
            </a:r>
            <a:r>
              <a:rPr lang="en-US" sz="2000" dirty="0"/>
              <a:t>=</a:t>
            </a:r>
            <a:r>
              <a:rPr lang="en-US" sz="2000" dirty="0" err="1"/>
              <a:t>department,dc</a:t>
            </a:r>
            <a:r>
              <a:rPr lang="en-US" sz="2000" dirty="0"/>
              <a:t>=</a:t>
            </a:r>
            <a:r>
              <a:rPr lang="en-US" sz="2000" dirty="0" err="1"/>
              <a:t>example,dc</a:t>
            </a:r>
            <a:r>
              <a:rPr lang="en-US" sz="2000" dirty="0"/>
              <a:t>=com" could return a referral or continuation reference to a server which holds that part of the directory tree. </a:t>
            </a:r>
          </a:p>
          <a:p>
            <a:r>
              <a:rPr lang="en-US" sz="2400" dirty="0"/>
              <a:t>Client can then contact the other server</a:t>
            </a:r>
          </a:p>
          <a:p>
            <a:r>
              <a:rPr lang="en-US" sz="2400" dirty="0"/>
              <a:t>Some servers also support chaining</a:t>
            </a:r>
          </a:p>
          <a:p>
            <a:pPr lvl="1"/>
            <a:r>
              <a:rPr lang="en-US" sz="2000" dirty="0"/>
              <a:t>Server contacts other server(s) and returns the results to the client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558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24000"/>
            <a:ext cx="8946541" cy="4724399"/>
          </a:xfrm>
        </p:spPr>
        <p:txBody>
          <a:bodyPr>
            <a:normAutofit/>
          </a:bodyPr>
          <a:lstStyle/>
          <a:p>
            <a:r>
              <a:rPr lang="en-US" sz="2800" dirty="0"/>
              <a:t>Server may </a:t>
            </a:r>
            <a:r>
              <a:rPr lang="en-US" sz="2800" dirty="0" smtClean="0"/>
              <a:t>return, </a:t>
            </a:r>
            <a:r>
              <a:rPr lang="en-US" sz="2800" dirty="0"/>
              <a:t>in any </a:t>
            </a:r>
            <a:r>
              <a:rPr lang="en-US" sz="2800" dirty="0" smtClean="0"/>
              <a:t>order:</a:t>
            </a:r>
            <a:endParaRPr lang="en-US" sz="2800" dirty="0"/>
          </a:p>
          <a:p>
            <a:pPr lvl="1"/>
            <a:r>
              <a:rPr lang="en-US" sz="2400" dirty="0"/>
              <a:t>the values in an attribute</a:t>
            </a:r>
          </a:p>
          <a:p>
            <a:pPr lvl="1"/>
            <a:r>
              <a:rPr lang="en-US" sz="2400" dirty="0"/>
              <a:t>the attributes in an entry</a:t>
            </a:r>
          </a:p>
          <a:p>
            <a:pPr lvl="1"/>
            <a:r>
              <a:rPr lang="en-US" sz="2400" dirty="0"/>
              <a:t>the entries found by a search operation</a:t>
            </a:r>
          </a:p>
          <a:p>
            <a:r>
              <a:rPr lang="en-US" sz="2800" dirty="0" smtClean="0"/>
              <a:t>Follows </a:t>
            </a:r>
            <a:r>
              <a:rPr lang="en-US" sz="2800" dirty="0"/>
              <a:t>from the formal definitions</a:t>
            </a:r>
          </a:p>
          <a:p>
            <a:pPr lvl="1"/>
            <a:r>
              <a:rPr lang="en-US" sz="2400" dirty="0"/>
              <a:t>an entry is defined as a set of attributes</a:t>
            </a:r>
          </a:p>
          <a:p>
            <a:pPr lvl="1"/>
            <a:r>
              <a:rPr lang="en-US" sz="2400" dirty="0"/>
              <a:t>an attribute is a set of values</a:t>
            </a:r>
          </a:p>
          <a:p>
            <a:pPr lvl="1"/>
            <a:r>
              <a:rPr lang="en-US" sz="2400" dirty="0"/>
              <a:t>sets need not be ordered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76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Lightweight Directory Access </a:t>
            </a:r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00200"/>
            <a:ext cx="8946541" cy="4935071"/>
          </a:xfrm>
        </p:spPr>
        <p:txBody>
          <a:bodyPr>
            <a:normAutofit/>
          </a:bodyPr>
          <a:lstStyle/>
          <a:p>
            <a:r>
              <a:rPr lang="en-US" sz="2400" dirty="0"/>
              <a:t>Client gives each request a positive Message ID</a:t>
            </a:r>
          </a:p>
          <a:p>
            <a:pPr lvl="1"/>
            <a:r>
              <a:rPr lang="en-US" sz="2000" dirty="0"/>
              <a:t>Server response has the same Message ID</a:t>
            </a:r>
          </a:p>
          <a:p>
            <a:r>
              <a:rPr lang="en-US" sz="2400" dirty="0"/>
              <a:t>Response includes a numeric result code indicating</a:t>
            </a:r>
          </a:p>
          <a:p>
            <a:pPr lvl="1"/>
            <a:r>
              <a:rPr lang="en-US" sz="2000" dirty="0"/>
              <a:t>Success</a:t>
            </a:r>
          </a:p>
          <a:p>
            <a:pPr lvl="1"/>
            <a:r>
              <a:rPr lang="en-US" sz="2000" dirty="0"/>
              <a:t>Some error condition</a:t>
            </a:r>
          </a:p>
          <a:p>
            <a:pPr lvl="1"/>
            <a:r>
              <a:rPr lang="en-US" sz="2000" dirty="0"/>
              <a:t>Or some other special cases</a:t>
            </a:r>
          </a:p>
          <a:p>
            <a:r>
              <a:rPr lang="en-US" sz="2400" dirty="0"/>
              <a:t>Before the response, the server may send other messages with other result data</a:t>
            </a:r>
          </a:p>
          <a:p>
            <a:pPr lvl="1"/>
            <a:r>
              <a:rPr lang="en-US" sz="2000" dirty="0"/>
              <a:t>For example: </a:t>
            </a:r>
          </a:p>
          <a:p>
            <a:pPr lvl="2"/>
            <a:r>
              <a:rPr lang="en-US" sz="1800" dirty="0"/>
              <a:t>Each entry found by the Search operation is returned as a message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047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StartTLS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69720"/>
            <a:ext cx="9896382" cy="4678679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StartTLS</a:t>
            </a:r>
            <a:r>
              <a:rPr lang="en-US" sz="2400" dirty="0" smtClean="0"/>
              <a:t> </a:t>
            </a:r>
            <a:r>
              <a:rPr lang="en-US" sz="2400" dirty="0"/>
              <a:t>operation establishes Transport Layer Security (the descendant of SSL) on the connection</a:t>
            </a:r>
          </a:p>
          <a:p>
            <a:pPr lvl="1"/>
            <a:r>
              <a:rPr lang="en-US" sz="2000" dirty="0" smtClean="0"/>
              <a:t>Provides </a:t>
            </a:r>
            <a:r>
              <a:rPr lang="en-US" sz="2000" dirty="0"/>
              <a:t>data confidentiality and/or data integrity protection</a:t>
            </a:r>
          </a:p>
          <a:p>
            <a:pPr lvl="2"/>
            <a:r>
              <a:rPr lang="en-US" sz="1800" dirty="0"/>
              <a:t>Protect from tampering</a:t>
            </a:r>
          </a:p>
          <a:p>
            <a:r>
              <a:rPr lang="en-US" sz="2400" dirty="0" smtClean="0"/>
              <a:t>During </a:t>
            </a:r>
            <a:r>
              <a:rPr lang="en-US" sz="2400" dirty="0"/>
              <a:t>TLS negotiation server sends its X.509 certificate to prove its identity</a:t>
            </a:r>
          </a:p>
          <a:p>
            <a:pPr lvl="1"/>
            <a:r>
              <a:rPr lang="en-US" sz="2000" dirty="0" smtClean="0"/>
              <a:t>Client </a:t>
            </a:r>
            <a:r>
              <a:rPr lang="en-US" sz="2000" dirty="0"/>
              <a:t>may also send a certificate to prove its identity</a:t>
            </a:r>
          </a:p>
          <a:p>
            <a:pPr lvl="1"/>
            <a:r>
              <a:rPr lang="en-US" sz="2000" dirty="0"/>
              <a:t>Client may then use SASL/EXTERNAL to have this identity used in determining the identity used in making LDAP authorization decisions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1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 (authenticate)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80160"/>
            <a:ext cx="10402888" cy="4968240"/>
          </a:xfrm>
        </p:spPr>
        <p:txBody>
          <a:bodyPr>
            <a:noAutofit/>
          </a:bodyPr>
          <a:lstStyle/>
          <a:p>
            <a:r>
              <a:rPr lang="en-US" sz="1800" dirty="0"/>
              <a:t>Bind operation authenticates the client to the server</a:t>
            </a:r>
          </a:p>
          <a:p>
            <a:pPr lvl="1"/>
            <a:r>
              <a:rPr lang="en-US" sz="1600" dirty="0"/>
              <a:t>Simple Bind can send the user's DN and password in plaintext</a:t>
            </a:r>
          </a:p>
          <a:p>
            <a:pPr lvl="2"/>
            <a:r>
              <a:rPr lang="en-US" dirty="0"/>
              <a:t>Connection should be protected using Transport Layer Security (TLS)</a:t>
            </a:r>
          </a:p>
          <a:p>
            <a:pPr lvl="1"/>
            <a:r>
              <a:rPr lang="en-US" sz="1600" dirty="0"/>
              <a:t>Server typically checks the password</a:t>
            </a:r>
          </a:p>
          <a:p>
            <a:pPr lvl="2"/>
            <a:r>
              <a:rPr lang="en-US" dirty="0"/>
              <a:t>Against the </a:t>
            </a:r>
            <a:r>
              <a:rPr lang="en-US" dirty="0" err="1"/>
              <a:t>userPassword</a:t>
            </a:r>
            <a:r>
              <a:rPr lang="en-US" dirty="0"/>
              <a:t> attribute in the named entry</a:t>
            </a:r>
          </a:p>
          <a:p>
            <a:pPr lvl="1"/>
            <a:r>
              <a:rPr lang="en-US" sz="1600" dirty="0"/>
              <a:t>Anonymous Bind (with empty DN and password) resets the connection to anonymous state</a:t>
            </a:r>
          </a:p>
          <a:p>
            <a:pPr lvl="1"/>
            <a:r>
              <a:rPr lang="en-US" sz="1600" dirty="0"/>
              <a:t>SASL (Simple Authentication and Security Layer) Bind provides authentication services through a wide range of mechanisms</a:t>
            </a:r>
          </a:p>
          <a:p>
            <a:pPr lvl="2"/>
            <a:r>
              <a:rPr lang="en-US" dirty="0"/>
              <a:t>Kerberos or the client certificate sent with TLS</a:t>
            </a:r>
          </a:p>
          <a:p>
            <a:r>
              <a:rPr lang="en-US" sz="1800" dirty="0"/>
              <a:t>Bind also sets the LDAP protocol version</a:t>
            </a:r>
          </a:p>
          <a:p>
            <a:pPr lvl="1"/>
            <a:r>
              <a:rPr lang="en-US" sz="1600" dirty="0"/>
              <a:t>Normally clients should use LDAPv3</a:t>
            </a:r>
          </a:p>
          <a:p>
            <a:pPr lvl="1"/>
            <a:r>
              <a:rPr lang="en-US" sz="1600" dirty="0"/>
              <a:t>Default in the protocol but not always in LDAP libraries</a:t>
            </a:r>
          </a:p>
          <a:p>
            <a:r>
              <a:rPr lang="en-US" sz="1800" dirty="0"/>
              <a:t>Bind had to be the first operation in a session in LDAPv2</a:t>
            </a:r>
          </a:p>
          <a:p>
            <a:pPr lvl="1"/>
            <a:r>
              <a:rPr lang="en-US" sz="1600" dirty="0"/>
              <a:t>Not required in LDAPv3 (the current LDAP version)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516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Compare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169894"/>
            <a:ext cx="11001375" cy="56881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Search </a:t>
            </a:r>
            <a:r>
              <a:rPr lang="en-US" dirty="0"/>
              <a:t>operation is used to both search for and read entries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arameters </a:t>
            </a:r>
            <a:r>
              <a:rPr lang="en-US" dirty="0"/>
              <a:t>are:</a:t>
            </a:r>
          </a:p>
          <a:p>
            <a:pPr lvl="2"/>
            <a:r>
              <a:rPr lang="en-US" dirty="0" err="1"/>
              <a:t>baseObject</a:t>
            </a:r>
            <a:r>
              <a:rPr lang="en-US" dirty="0"/>
              <a:t> </a:t>
            </a:r>
          </a:p>
          <a:p>
            <a:pPr lvl="3"/>
            <a:r>
              <a:rPr lang="en-US" dirty="0"/>
              <a:t>The DN (Distinguished Name) of the entry at which to start the search</a:t>
            </a:r>
          </a:p>
          <a:p>
            <a:pPr lvl="2"/>
            <a:r>
              <a:rPr lang="en-US" dirty="0"/>
              <a:t>scope </a:t>
            </a:r>
          </a:p>
          <a:p>
            <a:pPr lvl="3"/>
            <a:r>
              <a:rPr lang="en-US" dirty="0" err="1"/>
              <a:t>BaseObject</a:t>
            </a:r>
            <a:r>
              <a:rPr lang="en-US" dirty="0"/>
              <a:t> (search just the named entry, typically used to read one entry), </a:t>
            </a:r>
            <a:r>
              <a:rPr lang="en-US" dirty="0" err="1"/>
              <a:t>singleLevel</a:t>
            </a:r>
            <a:r>
              <a:rPr lang="en-US" dirty="0"/>
              <a:t> (entries immediately below the base DN), or </a:t>
            </a:r>
            <a:r>
              <a:rPr lang="en-US" dirty="0" err="1"/>
              <a:t>wholeSubtree</a:t>
            </a:r>
            <a:r>
              <a:rPr lang="en-US" dirty="0"/>
              <a:t> (the entire subtree starting at the base DN).</a:t>
            </a:r>
          </a:p>
          <a:p>
            <a:pPr lvl="2"/>
            <a:r>
              <a:rPr lang="en-US" dirty="0"/>
              <a:t>filter </a:t>
            </a:r>
          </a:p>
          <a:p>
            <a:pPr lvl="3"/>
            <a:r>
              <a:rPr lang="en-US" dirty="0"/>
              <a:t>How to examine each entry in the </a:t>
            </a:r>
            <a:r>
              <a:rPr lang="en-US" dirty="0" smtClean="0"/>
              <a:t>scope </a:t>
            </a:r>
            <a:endParaRPr lang="en-US" dirty="0"/>
          </a:p>
          <a:p>
            <a:pPr lvl="4"/>
            <a:r>
              <a:rPr lang="en-US" dirty="0" smtClean="0"/>
              <a:t>E.g</a:t>
            </a:r>
            <a:r>
              <a:rPr lang="en-US" dirty="0"/>
              <a:t>. (&amp;(</a:t>
            </a:r>
            <a:r>
              <a:rPr lang="en-US" dirty="0" err="1"/>
              <a:t>objectClass</a:t>
            </a:r>
            <a:r>
              <a:rPr lang="en-US" dirty="0"/>
              <a:t>=person)(|(</a:t>
            </a:r>
            <a:r>
              <a:rPr lang="en-US" dirty="0" err="1"/>
              <a:t>givenName</a:t>
            </a:r>
            <a:r>
              <a:rPr lang="en-US" dirty="0"/>
              <a:t>=John)(mail=john*))) </a:t>
            </a:r>
          </a:p>
          <a:p>
            <a:pPr lvl="5"/>
            <a:r>
              <a:rPr lang="en-US" dirty="0"/>
              <a:t>S</a:t>
            </a:r>
            <a:r>
              <a:rPr lang="en-US" dirty="0" smtClean="0"/>
              <a:t>earch </a:t>
            </a:r>
            <a:r>
              <a:rPr lang="en-US" dirty="0"/>
              <a:t>for persons who either have given name John or an e-mail address starting with </a:t>
            </a:r>
            <a:r>
              <a:rPr lang="en-US" dirty="0" smtClean="0"/>
              <a:t>john</a:t>
            </a:r>
            <a:endParaRPr lang="en-US" dirty="0"/>
          </a:p>
          <a:p>
            <a:pPr lvl="2"/>
            <a:r>
              <a:rPr lang="en-US" dirty="0" err="1"/>
              <a:t>derefAliases</a:t>
            </a:r>
            <a:r>
              <a:rPr lang="en-US" dirty="0"/>
              <a:t> </a:t>
            </a:r>
          </a:p>
          <a:p>
            <a:pPr lvl="3"/>
            <a:r>
              <a:rPr lang="en-US" dirty="0"/>
              <a:t>Whether and how to follow alias entries (entries which refer to other entries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attributes </a:t>
            </a:r>
          </a:p>
          <a:p>
            <a:pPr lvl="3"/>
            <a:r>
              <a:rPr lang="en-US" dirty="0"/>
              <a:t>Which attributes to return in result entries.</a:t>
            </a:r>
          </a:p>
          <a:p>
            <a:pPr lvl="2"/>
            <a:r>
              <a:rPr lang="en-US" dirty="0" err="1"/>
              <a:t>sizeLimit</a:t>
            </a:r>
            <a:r>
              <a:rPr lang="en-US" dirty="0"/>
              <a:t>, </a:t>
            </a:r>
            <a:r>
              <a:rPr lang="en-US" dirty="0" err="1"/>
              <a:t>timeLimit</a:t>
            </a:r>
            <a:r>
              <a:rPr lang="en-US" dirty="0"/>
              <a:t> </a:t>
            </a:r>
          </a:p>
          <a:p>
            <a:pPr lvl="3"/>
            <a:r>
              <a:rPr lang="en-US" dirty="0"/>
              <a:t>Max number of entries, and max search time.</a:t>
            </a:r>
          </a:p>
          <a:p>
            <a:pPr lvl="2"/>
            <a:r>
              <a:rPr lang="en-US" dirty="0" err="1"/>
              <a:t>typesOnly</a:t>
            </a:r>
            <a:r>
              <a:rPr lang="en-US" dirty="0"/>
              <a:t> </a:t>
            </a:r>
          </a:p>
          <a:p>
            <a:pPr lvl="3"/>
            <a:r>
              <a:rPr lang="en-US" dirty="0"/>
              <a:t>Return attribute types only, not attribute values.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and </a:t>
            </a:r>
            <a:r>
              <a:rPr lang="en-US" dirty="0" smtClean="0"/>
              <a:t>Compare </a:t>
            </a:r>
            <a:r>
              <a:rPr lang="en-US" sz="2800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8154"/>
            <a:ext cx="8946541" cy="489024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Server returns:</a:t>
            </a:r>
            <a:endParaRPr lang="en-US" sz="2400" dirty="0"/>
          </a:p>
          <a:p>
            <a:pPr lvl="1"/>
            <a:r>
              <a:rPr lang="en-US" sz="2000" dirty="0"/>
              <a:t>Matching entries</a:t>
            </a:r>
          </a:p>
          <a:p>
            <a:pPr lvl="1"/>
            <a:r>
              <a:rPr lang="en-US" sz="2000" dirty="0"/>
              <a:t>Maybe continuation references (in any order)</a:t>
            </a:r>
          </a:p>
          <a:p>
            <a:pPr lvl="1"/>
            <a:r>
              <a:rPr lang="en-US" sz="2000" dirty="0"/>
              <a:t>Followed by the final result with the result code</a:t>
            </a:r>
          </a:p>
          <a:p>
            <a:r>
              <a:rPr lang="en-US" sz="2400" dirty="0" smtClean="0"/>
              <a:t>Compare operation:</a:t>
            </a:r>
            <a:endParaRPr lang="en-US" sz="2400" dirty="0"/>
          </a:p>
          <a:p>
            <a:pPr lvl="1"/>
            <a:r>
              <a:rPr lang="en-US" sz="2000" dirty="0"/>
              <a:t>Takes</a:t>
            </a:r>
          </a:p>
          <a:p>
            <a:pPr lvl="2"/>
            <a:r>
              <a:rPr lang="en-US" sz="1800" dirty="0"/>
              <a:t>a DN</a:t>
            </a:r>
          </a:p>
          <a:p>
            <a:pPr lvl="2"/>
            <a:r>
              <a:rPr lang="en-US" sz="1800" dirty="0"/>
              <a:t>an attribute name</a:t>
            </a:r>
          </a:p>
          <a:p>
            <a:pPr lvl="2"/>
            <a:r>
              <a:rPr lang="en-US" sz="1800" dirty="0"/>
              <a:t>an attribute value</a:t>
            </a:r>
          </a:p>
          <a:p>
            <a:pPr lvl="1"/>
            <a:r>
              <a:rPr lang="en-US" sz="2000" dirty="0"/>
              <a:t>Checks if the named entry contains that attribute with that value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599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17320"/>
            <a:ext cx="8946541" cy="4831079"/>
          </a:xfrm>
        </p:spPr>
        <p:txBody>
          <a:bodyPr>
            <a:normAutofit/>
          </a:bodyPr>
          <a:lstStyle/>
          <a:p>
            <a:r>
              <a:rPr lang="en-US" sz="2400" dirty="0"/>
              <a:t>Add, Delete, and Modify DN</a:t>
            </a:r>
          </a:p>
          <a:p>
            <a:pPr lvl="1"/>
            <a:r>
              <a:rPr lang="en-US" sz="2000" dirty="0"/>
              <a:t>All require the DN of the entry that is to be changed</a:t>
            </a:r>
          </a:p>
          <a:p>
            <a:r>
              <a:rPr lang="en-US" sz="2400" dirty="0"/>
              <a:t>Modify takes a list of attributes to modify and the modifications to each: </a:t>
            </a:r>
          </a:p>
          <a:p>
            <a:pPr lvl="1"/>
            <a:r>
              <a:rPr lang="en-US" sz="2000" dirty="0"/>
              <a:t>Delete the attribute or some values, add new values, or replace the current values with the new ones.</a:t>
            </a:r>
          </a:p>
          <a:p>
            <a:r>
              <a:rPr lang="en-US" sz="2400" dirty="0" smtClean="0"/>
              <a:t>Add operations also can have additional attributes and values </a:t>
            </a:r>
            <a:r>
              <a:rPr lang="en-US" sz="2400" dirty="0"/>
              <a:t>for  those </a:t>
            </a:r>
            <a:r>
              <a:rPr lang="en-US" sz="2400" dirty="0" smtClean="0"/>
              <a:t>attributes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56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98494"/>
            <a:ext cx="10393923" cy="5230906"/>
          </a:xfrm>
        </p:spPr>
        <p:txBody>
          <a:bodyPr>
            <a:normAutofit/>
          </a:bodyPr>
          <a:lstStyle/>
          <a:p>
            <a:r>
              <a:rPr lang="en-US" sz="2400" dirty="0"/>
              <a:t>Modify DN (move/rename entry) takes</a:t>
            </a:r>
          </a:p>
          <a:p>
            <a:pPr lvl="1"/>
            <a:r>
              <a:rPr lang="en-US" sz="2000" dirty="0"/>
              <a:t>New RDN (Relative Distinguished Name)</a:t>
            </a:r>
          </a:p>
          <a:p>
            <a:pPr lvl="1"/>
            <a:r>
              <a:rPr lang="en-US" sz="2000" dirty="0"/>
              <a:t>(optionally) the new parent's DN</a:t>
            </a:r>
          </a:p>
          <a:p>
            <a:pPr lvl="1"/>
            <a:r>
              <a:rPr lang="en-US" sz="2000" dirty="0"/>
              <a:t>Flag which says whether to delete the value(s) in the entry which match the old RDN</a:t>
            </a:r>
          </a:p>
          <a:p>
            <a:pPr lvl="1"/>
            <a:r>
              <a:rPr lang="en-US" sz="2000" dirty="0"/>
              <a:t>Server may support renaming of entire directory subtrees</a:t>
            </a:r>
          </a:p>
          <a:p>
            <a:r>
              <a:rPr lang="en-US" sz="2400" dirty="0"/>
              <a:t>An update operation is atomic: </a:t>
            </a:r>
          </a:p>
          <a:p>
            <a:pPr lvl="1"/>
            <a:r>
              <a:rPr lang="en-US" sz="2000" dirty="0"/>
              <a:t>Other operations will see either the complete new entry or the old one</a:t>
            </a:r>
          </a:p>
          <a:p>
            <a:pPr lvl="2"/>
            <a:r>
              <a:rPr lang="en-US" sz="1800" dirty="0"/>
              <a:t>LDAP does not define transactions of multiple operations</a:t>
            </a:r>
          </a:p>
          <a:p>
            <a:pPr lvl="2"/>
            <a:r>
              <a:rPr lang="en-US" sz="1800" dirty="0"/>
              <a:t>If you read an entry and then modify it, another client may have updated the entry in the mean time</a:t>
            </a:r>
          </a:p>
          <a:p>
            <a:pPr lvl="2"/>
            <a:r>
              <a:rPr lang="en-US" sz="1800" dirty="0"/>
              <a:t>Servers may implement extensions which support this, however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96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08760"/>
            <a:ext cx="9564688" cy="4739639"/>
          </a:xfrm>
        </p:spPr>
        <p:txBody>
          <a:bodyPr>
            <a:normAutofit/>
          </a:bodyPr>
          <a:lstStyle/>
          <a:p>
            <a:r>
              <a:rPr lang="en-US" sz="2800" dirty="0"/>
              <a:t>Extended Operation</a:t>
            </a:r>
          </a:p>
          <a:p>
            <a:pPr lvl="1"/>
            <a:r>
              <a:rPr lang="en-US" sz="2400" dirty="0"/>
              <a:t>A generic LDAP operation can be used to define new operations</a:t>
            </a:r>
          </a:p>
          <a:p>
            <a:pPr lvl="1"/>
            <a:r>
              <a:rPr lang="en-US" sz="2400" dirty="0"/>
              <a:t>Examples </a:t>
            </a:r>
            <a:r>
              <a:rPr lang="en-US" sz="2400" dirty="0" smtClean="0"/>
              <a:t>include:</a:t>
            </a:r>
            <a:endParaRPr lang="en-US" sz="2400" dirty="0"/>
          </a:p>
          <a:p>
            <a:pPr lvl="2"/>
            <a:r>
              <a:rPr lang="en-US" sz="2000" dirty="0"/>
              <a:t>Cancel</a:t>
            </a:r>
          </a:p>
          <a:p>
            <a:pPr lvl="2"/>
            <a:r>
              <a:rPr lang="en-US" sz="2000" dirty="0"/>
              <a:t>Password Modify</a:t>
            </a:r>
          </a:p>
          <a:p>
            <a:pPr lvl="2"/>
            <a:r>
              <a:rPr lang="en-US" sz="2000" dirty="0"/>
              <a:t>Start TLS operations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35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Abandon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39240"/>
            <a:ext cx="8946541" cy="470915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Abandon:</a:t>
            </a:r>
            <a:r>
              <a:rPr lang="en-US" sz="2800" dirty="0" smtClean="0"/>
              <a:t> </a:t>
            </a:r>
            <a:r>
              <a:rPr lang="en-US" sz="2800" dirty="0"/>
              <a:t>operation requests that the server aborts an operation named by a message ID </a:t>
            </a:r>
          </a:p>
          <a:p>
            <a:pPr lvl="1"/>
            <a:r>
              <a:rPr lang="en-US" sz="2400" dirty="0"/>
              <a:t>The server need not honor the request</a:t>
            </a:r>
          </a:p>
          <a:p>
            <a:pPr lvl="1"/>
            <a:r>
              <a:rPr lang="en-US" sz="2400" dirty="0"/>
              <a:t>Neither Abandon nor a successfully abandoned operation send a response</a:t>
            </a:r>
          </a:p>
          <a:p>
            <a:r>
              <a:rPr lang="en-US" sz="2800" b="1" dirty="0"/>
              <a:t>Cancel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  <a:r>
              <a:rPr lang="en-US" sz="2800" dirty="0"/>
              <a:t>extended operation which does send a response</a:t>
            </a:r>
          </a:p>
          <a:p>
            <a:pPr lvl="1"/>
            <a:r>
              <a:rPr lang="en-US" sz="2400" dirty="0"/>
              <a:t>Not all implementations support cancel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22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Unbind: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84960"/>
            <a:ext cx="8946541" cy="4663439"/>
          </a:xfrm>
        </p:spPr>
        <p:txBody>
          <a:bodyPr>
            <a:normAutofit/>
          </a:bodyPr>
          <a:lstStyle/>
          <a:p>
            <a:r>
              <a:rPr lang="en-US" sz="2400" dirty="0"/>
              <a:t>Unbind </a:t>
            </a:r>
            <a:r>
              <a:rPr lang="en-US" sz="2400" dirty="0" smtClean="0"/>
              <a:t>abandons </a:t>
            </a:r>
            <a:r>
              <a:rPr lang="en-US" sz="2400" dirty="0"/>
              <a:t>any outstanding operations and closes the connection</a:t>
            </a:r>
          </a:p>
          <a:p>
            <a:pPr lvl="1"/>
            <a:r>
              <a:rPr lang="en-US" sz="2000" dirty="0"/>
              <a:t>It has no response</a:t>
            </a:r>
          </a:p>
          <a:p>
            <a:pPr lvl="1"/>
            <a:r>
              <a:rPr lang="en-US" sz="2000" dirty="0"/>
              <a:t>Name is of historical origin:</a:t>
            </a:r>
          </a:p>
          <a:p>
            <a:pPr lvl="2"/>
            <a:r>
              <a:rPr lang="en-US" sz="1800" dirty="0"/>
              <a:t>It is not the opposite of the Bind </a:t>
            </a:r>
            <a:r>
              <a:rPr lang="en-US" sz="1800" dirty="0" smtClean="0"/>
              <a:t>operation</a:t>
            </a:r>
            <a:endParaRPr lang="en-US" sz="1800" dirty="0"/>
          </a:p>
          <a:p>
            <a:r>
              <a:rPr lang="en-US" sz="2400" dirty="0"/>
              <a:t>Clients can abort a session by simply closing the </a:t>
            </a:r>
            <a:r>
              <a:rPr lang="en-US" sz="2400" dirty="0" smtClean="0"/>
              <a:t>connection</a:t>
            </a:r>
          </a:p>
          <a:p>
            <a:pPr lvl="1"/>
            <a:r>
              <a:rPr lang="en-US" sz="2000" dirty="0" smtClean="0"/>
              <a:t>But should </a:t>
            </a:r>
            <a:r>
              <a:rPr lang="en-US" sz="2000" dirty="0"/>
              <a:t>use </a:t>
            </a:r>
            <a:r>
              <a:rPr lang="en-US" sz="2000" dirty="0" smtClean="0"/>
              <a:t>Unbind</a:t>
            </a:r>
          </a:p>
          <a:p>
            <a:pPr lvl="1"/>
            <a:r>
              <a:rPr lang="en-US" sz="2000" dirty="0" smtClean="0"/>
              <a:t>Otherwise server cannot tell the difference between a failed network connection (or a truncation attack) and a discourteous client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30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 application protocol</a:t>
            </a:r>
          </a:p>
          <a:p>
            <a:pPr lvl="1"/>
            <a:r>
              <a:rPr lang="en-US" sz="2800" dirty="0" smtClean="0"/>
              <a:t>Queries </a:t>
            </a:r>
            <a:r>
              <a:rPr lang="en-US" sz="2800" dirty="0"/>
              <a:t>and </a:t>
            </a:r>
            <a:r>
              <a:rPr lang="en-US" sz="2800" dirty="0" smtClean="0"/>
              <a:t>modifies directory </a:t>
            </a:r>
            <a:r>
              <a:rPr lang="en-US" sz="2800" dirty="0"/>
              <a:t>services </a:t>
            </a:r>
          </a:p>
          <a:p>
            <a:pPr lvl="1"/>
            <a:r>
              <a:rPr lang="en-US" sz="2800" dirty="0"/>
              <a:t>Runs over TCP/IP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496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</a:t>
            </a:r>
            <a:r>
              <a:rPr lang="en-US" dirty="0" smtClean="0"/>
              <a:t>URLs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9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URLs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0972800" cy="4729163"/>
          </a:xfrm>
        </p:spPr>
        <p:txBody>
          <a:bodyPr>
            <a:normAutofit/>
          </a:bodyPr>
          <a:lstStyle/>
          <a:p>
            <a:r>
              <a:rPr lang="en-US" sz="2400" dirty="0"/>
              <a:t>LDAP URL format exists</a:t>
            </a:r>
          </a:p>
          <a:p>
            <a:pPr lvl="1"/>
            <a:r>
              <a:rPr lang="en-US" sz="2000" dirty="0"/>
              <a:t>Clients support in varying degree</a:t>
            </a:r>
          </a:p>
          <a:p>
            <a:pPr lvl="1"/>
            <a:r>
              <a:rPr lang="en-US" sz="2000" dirty="0"/>
              <a:t>Servers return in referrals and continuation references</a:t>
            </a:r>
          </a:p>
          <a:p>
            <a:pPr lvl="2"/>
            <a:r>
              <a:rPr lang="en-US" sz="1800" dirty="0" smtClean="0"/>
              <a:t>see </a:t>
            </a:r>
            <a:r>
              <a:rPr lang="en-US" sz="1800" dirty="0"/>
              <a:t>RFC </a:t>
            </a:r>
            <a:r>
              <a:rPr lang="en-US" sz="1800" dirty="0" smtClean="0"/>
              <a:t>4516</a:t>
            </a:r>
            <a:endParaRPr lang="en-US" sz="1800" dirty="0"/>
          </a:p>
          <a:p>
            <a:r>
              <a:rPr lang="en-US" sz="2400" dirty="0"/>
              <a:t>Typical form: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ldap://host:port/DN?attributes?scope?filter?extensions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28801" y="4968240"/>
            <a:ext cx="7843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 </a:t>
            </a:r>
            <a:br>
              <a:rPr lang="en-US" dirty="0" smtClean="0"/>
            </a:br>
            <a:r>
              <a:rPr lang="en-US" dirty="0"/>
              <a:t>V</a:t>
            </a:r>
            <a:r>
              <a:rPr lang="en-US" dirty="0" smtClean="0"/>
              <a:t>alues following the DN must be in order.  </a:t>
            </a:r>
            <a:br>
              <a:rPr lang="en-US" dirty="0" smtClean="0"/>
            </a:br>
            <a:r>
              <a:rPr lang="en-US" dirty="0" smtClean="0"/>
              <a:t>If a value is not used place a null (e.g. two ?? In a row).  </a:t>
            </a:r>
            <a:br>
              <a:rPr lang="en-US" dirty="0" smtClean="0"/>
            </a:br>
            <a:r>
              <a:rPr lang="en-US" dirty="0" smtClean="0"/>
              <a:t>Unused attributes at the end don’t need trailing ?’s</a:t>
            </a:r>
          </a:p>
        </p:txBody>
      </p:sp>
    </p:spTree>
    <p:extLst>
      <p:ext uri="{BB962C8B-B14F-4D97-AF65-F5344CB8AC3E}">
        <p14:creationId xmlns:p14="http://schemas.microsoft.com/office/powerpoint/2010/main" val="12769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data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data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52282"/>
            <a:ext cx="8946541" cy="479611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LDAP has gained momentum</a:t>
            </a:r>
          </a:p>
          <a:p>
            <a:pPr lvl="1"/>
            <a:r>
              <a:rPr lang="en-US" dirty="0"/>
              <a:t>Vendors have provided it as an access protocol to other services</a:t>
            </a:r>
          </a:p>
          <a:p>
            <a:pPr lvl="1"/>
            <a:r>
              <a:rPr lang="en-US" dirty="0"/>
              <a:t>Implementation then recasts the data to mimic the LDAP/X.500 model</a:t>
            </a:r>
          </a:p>
          <a:p>
            <a:pPr lvl="2"/>
            <a:r>
              <a:rPr lang="en-US" dirty="0"/>
              <a:t>How closely this model is followed varies</a:t>
            </a:r>
          </a:p>
          <a:p>
            <a:pPr lvl="1"/>
            <a:r>
              <a:rPr lang="en-US" dirty="0"/>
              <a:t>For example</a:t>
            </a:r>
          </a:p>
          <a:p>
            <a:pPr lvl="2"/>
            <a:r>
              <a:rPr lang="en-US" dirty="0"/>
              <a:t>There is software to access SQL databases through LDAP</a:t>
            </a:r>
          </a:p>
          <a:p>
            <a:pPr lvl="2"/>
            <a:r>
              <a:rPr lang="en-US" dirty="0"/>
              <a:t>LDAP does not readily lend itself to this</a:t>
            </a:r>
          </a:p>
          <a:p>
            <a:pPr lvl="2"/>
            <a:r>
              <a:rPr lang="en-US" dirty="0"/>
              <a:t>X.500 servers may support LDAP as well</a:t>
            </a:r>
          </a:p>
          <a:p>
            <a:r>
              <a:rPr lang="en-US" dirty="0"/>
              <a:t>Similarly, data which were previously held in other types of data stores are sometimes moved to LDAP directories</a:t>
            </a:r>
          </a:p>
          <a:p>
            <a:pPr lvl="1"/>
            <a:r>
              <a:rPr lang="en-US" dirty="0" smtClean="0"/>
              <a:t>Unix </a:t>
            </a:r>
            <a:r>
              <a:rPr lang="en-US" dirty="0"/>
              <a:t>user and group information can be stored in </a:t>
            </a:r>
            <a:r>
              <a:rPr lang="en-US" dirty="0" smtClean="0"/>
              <a:t>LDAP</a:t>
            </a:r>
          </a:p>
          <a:p>
            <a:pPr lvl="2"/>
            <a:r>
              <a:rPr lang="en-US" dirty="0" smtClean="0"/>
              <a:t>Accessed </a:t>
            </a:r>
            <a:r>
              <a:rPr lang="en-US" dirty="0"/>
              <a:t>via PAM and NSS modules</a:t>
            </a:r>
          </a:p>
          <a:p>
            <a:pPr lvl="1"/>
            <a:r>
              <a:rPr lang="en-US" dirty="0"/>
              <a:t>LDAP is often used by other services for authentication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05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58153"/>
            <a:ext cx="8946541" cy="52846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Reasons to choose LDAP for a service</a:t>
            </a:r>
          </a:p>
          <a:p>
            <a:pPr lvl="2"/>
            <a:r>
              <a:rPr lang="en-US" dirty="0"/>
              <a:t>Widely supported</a:t>
            </a:r>
          </a:p>
          <a:p>
            <a:pPr lvl="3"/>
            <a:r>
              <a:rPr lang="en-US" dirty="0"/>
              <a:t>Data presented in LDAP is available to many clients and libraries</a:t>
            </a:r>
          </a:p>
          <a:p>
            <a:pPr lvl="1"/>
            <a:r>
              <a:rPr lang="en-US" dirty="0"/>
              <a:t>LDAP is very general and includes basic security</a:t>
            </a:r>
          </a:p>
          <a:p>
            <a:pPr lvl="2"/>
            <a:r>
              <a:rPr lang="en-US" dirty="0"/>
              <a:t>Can support many types of applications</a:t>
            </a:r>
          </a:p>
          <a:p>
            <a:pPr lvl="1"/>
            <a:r>
              <a:rPr lang="en-US" dirty="0"/>
              <a:t>Choosing a few general protocols like LDAP and HTTP for various services</a:t>
            </a:r>
          </a:p>
          <a:p>
            <a:pPr lvl="2"/>
            <a:r>
              <a:rPr lang="en-US" dirty="0"/>
              <a:t>Allows focusing on a few protocols</a:t>
            </a:r>
          </a:p>
          <a:p>
            <a:pPr lvl="2"/>
            <a:r>
              <a:rPr lang="en-US" dirty="0"/>
              <a:t>Instead of having to maintain and upgrade many specialized protocols</a:t>
            </a:r>
          </a:p>
          <a:p>
            <a:pPr lvl="1"/>
            <a:r>
              <a:rPr lang="en-US" dirty="0"/>
              <a:t>Two common applications of LDAP are</a:t>
            </a:r>
          </a:p>
          <a:p>
            <a:pPr lvl="2"/>
            <a:r>
              <a:rPr lang="en-US" dirty="0"/>
              <a:t>Computer user/group data</a:t>
            </a:r>
          </a:p>
          <a:p>
            <a:pPr lvl="2"/>
            <a:r>
              <a:rPr lang="en-US" dirty="0"/>
              <a:t>Address book information (persons, departments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Many e-mail clients support LDAP lookups</a:t>
            </a:r>
          </a:p>
          <a:p>
            <a:pPr lvl="1"/>
            <a:r>
              <a:rPr lang="en-US" dirty="0"/>
              <a:t>Some tasks LDAP does not handle well:</a:t>
            </a:r>
          </a:p>
          <a:p>
            <a:pPr lvl="2"/>
            <a:r>
              <a:rPr lang="en-US" dirty="0"/>
              <a:t>Model a relational database</a:t>
            </a:r>
          </a:p>
          <a:p>
            <a:pPr lvl="2"/>
            <a:r>
              <a:rPr lang="en-US" dirty="0"/>
              <a:t>Data whose ordering must be preserved</a:t>
            </a:r>
          </a:p>
          <a:p>
            <a:pPr lvl="3"/>
            <a:r>
              <a:rPr lang="en-US" dirty="0"/>
              <a:t>An extension does exist for </a:t>
            </a:r>
            <a:r>
              <a:rPr lang="en-US" dirty="0" smtClean="0"/>
              <a:t>this</a:t>
            </a:r>
          </a:p>
          <a:p>
            <a:pPr lvl="2"/>
            <a:r>
              <a:rPr lang="en-US" dirty="0" smtClean="0"/>
              <a:t>Data that is consistently updated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44706"/>
            <a:ext cx="8946541" cy="5284694"/>
          </a:xfrm>
        </p:spPr>
        <p:txBody>
          <a:bodyPr>
            <a:normAutofit/>
          </a:bodyPr>
          <a:lstStyle/>
          <a:p>
            <a:r>
              <a:rPr lang="en-US" dirty="0"/>
              <a:t>Naming structure</a:t>
            </a:r>
          </a:p>
          <a:p>
            <a:pPr lvl="1"/>
            <a:r>
              <a:rPr lang="en-US" dirty="0"/>
              <a:t>An LDAP server can return referrals to other servers for requests the server itself will not/can not serve</a:t>
            </a:r>
          </a:p>
          <a:p>
            <a:pPr lvl="2"/>
            <a:r>
              <a:rPr lang="en-US" dirty="0"/>
              <a:t>A naming structure for LDAP entries is needed so one can find a server holding a given DN </a:t>
            </a:r>
          </a:p>
          <a:p>
            <a:pPr lvl="2"/>
            <a:r>
              <a:rPr lang="en-US" dirty="0"/>
              <a:t>A structure already exists in the Domain name system (DNS)</a:t>
            </a:r>
          </a:p>
          <a:p>
            <a:pPr lvl="3"/>
            <a:r>
              <a:rPr lang="en-US" dirty="0"/>
              <a:t>Servers' top level names often mimic DNS names</a:t>
            </a:r>
          </a:p>
          <a:p>
            <a:pPr lvl="1"/>
            <a:r>
              <a:rPr lang="en-US" dirty="0"/>
              <a:t>If an organization has domain name </a:t>
            </a:r>
            <a:r>
              <a:rPr lang="en-US" dirty="0" err="1"/>
              <a:t>foo.example</a:t>
            </a:r>
            <a:endParaRPr lang="en-US" dirty="0"/>
          </a:p>
          <a:p>
            <a:pPr lvl="2"/>
            <a:r>
              <a:rPr lang="en-US" dirty="0"/>
              <a:t>Its top level LDAP entry will therefore typically have the </a:t>
            </a:r>
            <a:r>
              <a:rPr lang="en-US" dirty="0" smtClean="0"/>
              <a:t>DN: </a:t>
            </a:r>
            <a:endParaRPr lang="en-US" dirty="0"/>
          </a:p>
          <a:p>
            <a:pPr marL="1371600" lvl="3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dc=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foo,dc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=example 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(where dc means domain component)</a:t>
            </a:r>
          </a:p>
          <a:p>
            <a:pPr lvl="2"/>
            <a:r>
              <a:rPr lang="en-US" dirty="0"/>
              <a:t>If the </a:t>
            </a:r>
            <a:r>
              <a:rPr lang="en-US" dirty="0" err="1"/>
              <a:t>ldap</a:t>
            </a:r>
            <a:r>
              <a:rPr lang="en-US" dirty="0"/>
              <a:t> server is also named </a:t>
            </a:r>
            <a:r>
              <a:rPr lang="en-US" dirty="0" err="1"/>
              <a:t>ldap.foo.example</a:t>
            </a:r>
            <a:r>
              <a:rPr lang="en-US" dirty="0"/>
              <a:t>, the organization's top level LDAP URL becomes </a:t>
            </a:r>
          </a:p>
          <a:p>
            <a:pPr lvl="3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ldap://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ldap.foo.example/dc=foo,dc=example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Below the top level, the entry names will typically reflect the organization's internal structure or needs rather than DNS names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44706"/>
            <a:ext cx="8946541" cy="52533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LDAP terminology one can encounter can be confusing</a:t>
            </a:r>
          </a:p>
          <a:p>
            <a:pPr lvl="1"/>
            <a:r>
              <a:rPr lang="en-US" dirty="0"/>
              <a:t>Some of this confusion is due to misunderstandings</a:t>
            </a:r>
          </a:p>
          <a:p>
            <a:pPr lvl="2"/>
            <a:r>
              <a:rPr lang="en-US" dirty="0"/>
              <a:t>Other examples are due to its historical origins</a:t>
            </a:r>
          </a:p>
          <a:p>
            <a:pPr lvl="2"/>
            <a:r>
              <a:rPr lang="en-US" dirty="0"/>
              <a:t>Others arise when used with non-X.500 services that use different terminology </a:t>
            </a:r>
          </a:p>
          <a:p>
            <a:pPr lvl="1"/>
            <a:r>
              <a:rPr lang="en-US" dirty="0"/>
              <a:t>For example, </a:t>
            </a:r>
          </a:p>
          <a:p>
            <a:pPr lvl="2"/>
            <a:r>
              <a:rPr lang="en-US" dirty="0"/>
              <a:t>"LDAP" is sometimes used to refer to the protocol, other times to the protocol and the data</a:t>
            </a:r>
          </a:p>
          <a:p>
            <a:pPr lvl="2"/>
            <a:r>
              <a:rPr lang="en-US" dirty="0"/>
              <a:t>An "LDAP directory" may be the data or also the access point. </a:t>
            </a:r>
          </a:p>
          <a:p>
            <a:pPr lvl="1"/>
            <a:r>
              <a:rPr lang="en-US" dirty="0"/>
              <a:t>An "attribute" may be</a:t>
            </a:r>
          </a:p>
          <a:p>
            <a:pPr lvl="2"/>
            <a:r>
              <a:rPr lang="en-US" dirty="0"/>
              <a:t>the attribute type</a:t>
            </a:r>
          </a:p>
          <a:p>
            <a:pPr lvl="2"/>
            <a:r>
              <a:rPr lang="en-US" dirty="0"/>
              <a:t>the contents of an attribute in a directory</a:t>
            </a:r>
          </a:p>
          <a:p>
            <a:pPr lvl="2"/>
            <a:r>
              <a:rPr lang="en-US" dirty="0"/>
              <a:t>an attribute description (an attribute type with options)</a:t>
            </a:r>
          </a:p>
          <a:p>
            <a:pPr lvl="1"/>
            <a:r>
              <a:rPr lang="en-US" dirty="0"/>
              <a:t>An "anonymous" and an "unauthenticated" Bind are different Bind methods that both produce anonymous authentication state</a:t>
            </a:r>
          </a:p>
          <a:p>
            <a:pPr lvl="2"/>
            <a:r>
              <a:rPr lang="en-US" dirty="0"/>
              <a:t>So both terms are being used for both variants</a:t>
            </a:r>
          </a:p>
          <a:p>
            <a:pPr lvl="1"/>
            <a:r>
              <a:rPr lang="en-US" dirty="0"/>
              <a:t>The "</a:t>
            </a:r>
            <a:r>
              <a:rPr lang="en-US" dirty="0" err="1"/>
              <a:t>uid</a:t>
            </a:r>
            <a:r>
              <a:rPr lang="en-US" dirty="0"/>
              <a:t>" attribute should hold user names rather than numeric user IDs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9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rgbClr val="FF0000"/>
                </a:solidFill>
              </a:rPr>
              <a:t>Resume 3/15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4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61160"/>
            <a:ext cx="8946541" cy="4587239"/>
          </a:xfrm>
        </p:spPr>
        <p:txBody>
          <a:bodyPr>
            <a:normAutofit/>
          </a:bodyPr>
          <a:lstStyle/>
          <a:p>
            <a:r>
              <a:rPr lang="en-US" sz="2800" dirty="0"/>
              <a:t>Directory</a:t>
            </a:r>
          </a:p>
          <a:p>
            <a:pPr lvl="1"/>
            <a:r>
              <a:rPr lang="en-US" sz="2400" dirty="0"/>
              <a:t>A set of objects with similar attributes</a:t>
            </a:r>
          </a:p>
          <a:p>
            <a:pPr lvl="2"/>
            <a:r>
              <a:rPr lang="en-US" sz="2000" dirty="0"/>
              <a:t>Organized in a logical and hierarchical manner </a:t>
            </a:r>
          </a:p>
          <a:p>
            <a:pPr lvl="1"/>
            <a:r>
              <a:rPr lang="en-US" sz="2400" dirty="0"/>
              <a:t>Example: </a:t>
            </a:r>
          </a:p>
          <a:p>
            <a:pPr lvl="2"/>
            <a:r>
              <a:rPr lang="en-US" sz="2000" dirty="0"/>
              <a:t>Telephone directory</a:t>
            </a:r>
          </a:p>
          <a:p>
            <a:pPr lvl="3"/>
            <a:r>
              <a:rPr lang="en-US" sz="1800" dirty="0"/>
              <a:t>Series of names (either of persons or organizations) </a:t>
            </a:r>
          </a:p>
          <a:p>
            <a:pPr lvl="3"/>
            <a:r>
              <a:rPr lang="en-US" sz="1800" dirty="0"/>
              <a:t>Organized alphabetically</a:t>
            </a:r>
          </a:p>
          <a:p>
            <a:pPr lvl="3"/>
            <a:r>
              <a:rPr lang="en-US" sz="1800" dirty="0"/>
              <a:t>Each name has an address and phone number</a:t>
            </a:r>
          </a:p>
          <a:p>
            <a:pPr lvl="1"/>
            <a:r>
              <a:rPr lang="en-US" sz="2400" dirty="0"/>
              <a:t>LDAP often used by other services for authentication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23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452718"/>
            <a:ext cx="9404723" cy="1400530"/>
          </a:xfrm>
        </p:spPr>
        <p:txBody>
          <a:bodyPr/>
          <a:lstStyle/>
          <a:p>
            <a:r>
              <a:rPr lang="en-US" dirty="0"/>
              <a:t>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 1: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www.youtube.com/watch?v=F2nFtlS8uEo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Other: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 smtClean="0"/>
              <a:t>LDAP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Is only good for telephone number lookup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Is good for rapidly changing data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Does </a:t>
            </a:r>
            <a:r>
              <a:rPr lang="en-US" sz="3200" i="1" dirty="0" smtClean="0"/>
              <a:t>not</a:t>
            </a:r>
            <a:r>
              <a:rPr lang="en-US" sz="3200" dirty="0" smtClean="0"/>
              <a:t> handle hierarchical data well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Content can be customized to the organization’s needs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720800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Chart" r:id="rId6" imgW="6096000" imgH="5143500" progId="MSGraph.Chart.8">
                  <p:embed followColorScheme="full"/>
                </p:oleObj>
              </mc:Choice>
              <mc:Fallback>
                <p:oleObj name="Chart" r:id="rId6" imgW="6096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6462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www.ldapman.org/articles/intro_to_ldap.html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quark.humbug.org.au/publications/ldap/ldap_tut.html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4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Directories are good for :</a:t>
            </a:r>
          </a:p>
          <a:p>
            <a:pPr lvl="1"/>
            <a:r>
              <a:rPr lang="en-US" sz="2400" dirty="0"/>
              <a:t>Quick data recovery</a:t>
            </a:r>
          </a:p>
          <a:p>
            <a:pPr lvl="1"/>
            <a:r>
              <a:rPr lang="en-US" sz="2400" dirty="0"/>
              <a:t>Hierarchical oriented data</a:t>
            </a:r>
          </a:p>
          <a:p>
            <a:pPr lvl="1"/>
            <a:r>
              <a:rPr lang="en-US" sz="2400" dirty="0"/>
              <a:t>Data that fields may repeat</a:t>
            </a:r>
          </a:p>
          <a:p>
            <a:pPr lvl="2"/>
            <a:r>
              <a:rPr lang="en-US" sz="2000" dirty="0"/>
              <a:t>John is an engineer and a manager and a mentor</a:t>
            </a:r>
          </a:p>
          <a:p>
            <a:r>
              <a:rPr lang="en-US" sz="2800" dirty="0"/>
              <a:t>Directories are not good for</a:t>
            </a:r>
          </a:p>
          <a:p>
            <a:pPr lvl="1"/>
            <a:r>
              <a:rPr lang="en-US" sz="2400" dirty="0"/>
              <a:t>Relational type data</a:t>
            </a:r>
          </a:p>
          <a:p>
            <a:pPr lvl="1"/>
            <a:r>
              <a:rPr lang="en-US" sz="2400" dirty="0"/>
              <a:t>Data that is updated often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420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LDAP directory tree</a:t>
            </a:r>
          </a:p>
          <a:p>
            <a:pPr lvl="1"/>
            <a:r>
              <a:rPr lang="en-US" sz="2800" dirty="0"/>
              <a:t>Often reflects </a:t>
            </a:r>
            <a:r>
              <a:rPr lang="en-US" sz="2800" dirty="0" smtClean="0"/>
              <a:t>various boundaries</a:t>
            </a:r>
            <a:endParaRPr lang="en-US" sz="2800" dirty="0"/>
          </a:p>
          <a:p>
            <a:pPr lvl="2"/>
            <a:r>
              <a:rPr lang="en-US" sz="2400" dirty="0"/>
              <a:t>Political</a:t>
            </a:r>
          </a:p>
          <a:p>
            <a:pPr lvl="2"/>
            <a:r>
              <a:rPr lang="en-US" sz="2400" dirty="0"/>
              <a:t>Geographic</a:t>
            </a:r>
          </a:p>
          <a:p>
            <a:pPr lvl="2"/>
            <a:r>
              <a:rPr lang="en-US" sz="2400" dirty="0"/>
              <a:t>Organizational </a:t>
            </a:r>
            <a:endParaRPr lang="en-US" sz="2400" dirty="0" smtClean="0"/>
          </a:p>
          <a:p>
            <a:pPr lvl="1"/>
            <a:r>
              <a:rPr lang="en-US" sz="2800" dirty="0" smtClean="0"/>
              <a:t>Depends on the model chosen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04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8280"/>
            <a:ext cx="8946541" cy="4770119"/>
          </a:xfrm>
        </p:spPr>
        <p:txBody>
          <a:bodyPr>
            <a:noAutofit/>
          </a:bodyPr>
          <a:lstStyle/>
          <a:p>
            <a:r>
              <a:rPr lang="en-US" sz="2400" dirty="0"/>
              <a:t>LDAP deployments today tend to use Domain Name System (DNS) names for structuring the topmost levels of the hierarchy</a:t>
            </a:r>
          </a:p>
          <a:p>
            <a:pPr lvl="1"/>
            <a:r>
              <a:rPr lang="en-US" sz="2000" dirty="0"/>
              <a:t>Deep inside the directory might appear entries representing: </a:t>
            </a:r>
          </a:p>
          <a:p>
            <a:pPr lvl="2"/>
            <a:r>
              <a:rPr lang="en-US" sz="1800" dirty="0"/>
              <a:t>People</a:t>
            </a:r>
          </a:p>
          <a:p>
            <a:pPr lvl="2"/>
            <a:r>
              <a:rPr lang="en-US" sz="1800" dirty="0"/>
              <a:t>Organizational units</a:t>
            </a:r>
          </a:p>
          <a:p>
            <a:pPr lvl="2"/>
            <a:r>
              <a:rPr lang="en-US" sz="1800" dirty="0"/>
              <a:t>Printers</a:t>
            </a:r>
          </a:p>
          <a:p>
            <a:pPr lvl="2"/>
            <a:r>
              <a:rPr lang="en-US" sz="1800" dirty="0"/>
              <a:t>Documents</a:t>
            </a:r>
          </a:p>
          <a:p>
            <a:pPr lvl="2"/>
            <a:r>
              <a:rPr lang="en-US" sz="1800" dirty="0"/>
              <a:t>Groups of people </a:t>
            </a:r>
          </a:p>
          <a:p>
            <a:pPr lvl="2"/>
            <a:r>
              <a:rPr lang="en-US" sz="1800" dirty="0"/>
              <a:t>Anything else which represents a given tree entry</a:t>
            </a:r>
          </a:p>
          <a:p>
            <a:pPr lvl="3"/>
            <a:r>
              <a:rPr lang="en-US" sz="1600" dirty="0"/>
              <a:t>or multiple entries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77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 Data Structure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754" y="1853248"/>
            <a:ext cx="4041998" cy="35055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814" y="2322681"/>
            <a:ext cx="4035902" cy="25666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224" y="1853248"/>
            <a:ext cx="1719221" cy="4999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1876" y="2353163"/>
            <a:ext cx="859611" cy="4999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9754" y="5888711"/>
            <a:ext cx="1969179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24000"/>
            <a:ext cx="8946541" cy="4724399"/>
          </a:xfrm>
        </p:spPr>
        <p:txBody>
          <a:bodyPr>
            <a:normAutofit/>
          </a:bodyPr>
          <a:lstStyle/>
          <a:p>
            <a:r>
              <a:rPr lang="en-US" sz="3200" dirty="0"/>
              <a:t>Current </a:t>
            </a:r>
            <a:r>
              <a:rPr lang="en-US" sz="3200" dirty="0" smtClean="0"/>
              <a:t>version: </a:t>
            </a:r>
            <a:r>
              <a:rPr lang="en-US" sz="3200" dirty="0"/>
              <a:t>LDAPv3</a:t>
            </a:r>
          </a:p>
          <a:p>
            <a:pPr lvl="1"/>
            <a:r>
              <a:rPr lang="en-US" sz="2800" dirty="0"/>
              <a:t>Specified in a series of Internet Engineering Task Force Standard Track Requests for comments (RFCs) </a:t>
            </a:r>
          </a:p>
          <a:p>
            <a:pPr lvl="2"/>
            <a:r>
              <a:rPr lang="en-US" sz="2400" dirty="0"/>
              <a:t>Detailed in RFC 4510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84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FC4BD22AD3E4BB6A3374FBD4386CE42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783840007774F50BB7A2C6CF1D3FD26&lt;/guid&gt;&#10;        &lt;description /&gt;&#10;        &lt;date&gt;10/29/2015 10:41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5CBAACD8CA4494AE64024DCE4E6451&lt;/guid&gt;&#10;            &lt;repollguid&gt;5720C8A9BE0F416C9FCED0D52BC62BE0&lt;/repollguid&gt;&#10;            &lt;sourceid&gt;1E972EBD430F40539773D30CFB7410DA&lt;/sourceid&gt;&#10;            &lt;questiontext&gt;LDAP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638058321F7546B7B1073027790CE375&lt;/guid&gt;&#10;                    &lt;answertext&gt;Is only good for telephone number lookup&lt;/answertext&gt;&#10;                    &lt;valuetype&gt;-1&lt;/valuetype&gt;&#10;                &lt;/answer&gt;&#10;                &lt;answer&gt;&#10;                    &lt;guid&gt;1817F330759B4F31B6C868A2FD719B62&lt;/guid&gt;&#10;                    &lt;answertext&gt;Is good for rapidly changing data&lt;/answertext&gt;&#10;                    &lt;valuetype&gt;-1&lt;/valuetype&gt;&#10;                &lt;/answer&gt;&#10;                &lt;answer&gt;&#10;                    &lt;guid&gt;4FD88DDA08C14D0FABC5652341328020&lt;/guid&gt;&#10;                    &lt;answertext&gt;Does not handle hierarchical data well&lt;/answertext&gt;&#10;                    &lt;valuetype&gt;-1&lt;/valuetype&gt;&#10;                &lt;/answer&gt;&#10;                &lt;answer&gt;&#10;                    &lt;guid&gt;3F836043A0734DAEA5774BB2227A9636&lt;/guid&gt;&#10;                    &lt;answertext&gt;Content can be customized to the organization’s need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LDAP[;crlf;]29[;]31[;]29[;]False[;]25[;][;crlf;]3.75862068965517[;]4[;]0.624509319871546[;]0.390011890606421[;crlf;]0[;]-1[;]Is only good for telephone number lookup1[;]Is only good for telephone number lookup[;][;crlf;]3[;]-1[;]Is good for rapidly changing data2[;]Is good for rapidly changing data[;][;crlf;]1[;]-1[;]Does not handle hierarchical data well3[;]Does not handle hierarchical data well[;][;crlf;]25[;]1[;]Content can be customized to the organization’s needs4[;]Content can be customized to the organization’s need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1005</TotalTime>
  <Words>1760</Words>
  <Application>Microsoft Office PowerPoint</Application>
  <PresentationFormat>Widescreen</PresentationFormat>
  <Paragraphs>315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Calibri</vt:lpstr>
      <vt:lpstr>Century Gothic</vt:lpstr>
      <vt:lpstr>Courier New</vt:lpstr>
      <vt:lpstr>Wingdings 3</vt:lpstr>
      <vt:lpstr>Ion</vt:lpstr>
      <vt:lpstr>Microsoft Graph Chart</vt:lpstr>
      <vt:lpstr>LDAP</vt:lpstr>
      <vt:lpstr>Lightweight Directory Access Protocol</vt:lpstr>
      <vt:lpstr>LDAP</vt:lpstr>
      <vt:lpstr>LDAP</vt:lpstr>
      <vt:lpstr>Why LDAP</vt:lpstr>
      <vt:lpstr>LDAP</vt:lpstr>
      <vt:lpstr>LDAP</vt:lpstr>
      <vt:lpstr>LDAP Data Structure</vt:lpstr>
      <vt:lpstr>LDAP</vt:lpstr>
      <vt:lpstr>Protocol overview</vt:lpstr>
      <vt:lpstr>Protocol overview</vt:lpstr>
      <vt:lpstr>Protocol overview</vt:lpstr>
      <vt:lpstr>Directory structure </vt:lpstr>
      <vt:lpstr>Directory structure</vt:lpstr>
      <vt:lpstr>Directory structure</vt:lpstr>
      <vt:lpstr>Directory structure</vt:lpstr>
      <vt:lpstr>Directory structure</vt:lpstr>
      <vt:lpstr>Directory structure</vt:lpstr>
      <vt:lpstr>Operations</vt:lpstr>
      <vt:lpstr>Operations</vt:lpstr>
      <vt:lpstr>StartTLS</vt:lpstr>
      <vt:lpstr>Bind (authenticate)</vt:lpstr>
      <vt:lpstr>Search and Compare</vt:lpstr>
      <vt:lpstr>Search and Compare (cont.)</vt:lpstr>
      <vt:lpstr>Update operations</vt:lpstr>
      <vt:lpstr>Update operations</vt:lpstr>
      <vt:lpstr>Extended operations</vt:lpstr>
      <vt:lpstr>Abandon</vt:lpstr>
      <vt:lpstr>Unbind:</vt:lpstr>
      <vt:lpstr>LDAP URLs</vt:lpstr>
      <vt:lpstr>LDAP URLs</vt:lpstr>
      <vt:lpstr>Other data models</vt:lpstr>
      <vt:lpstr>Other data models</vt:lpstr>
      <vt:lpstr>Usage </vt:lpstr>
      <vt:lpstr>Usage</vt:lpstr>
      <vt:lpstr>Usage</vt:lpstr>
      <vt:lpstr>Terminology</vt:lpstr>
      <vt:lpstr>Terminology</vt:lpstr>
      <vt:lpstr>Resume 3/15</vt:lpstr>
      <vt:lpstr>Videos</vt:lpstr>
      <vt:lpstr>LDAP</vt:lpstr>
      <vt:lpstr>Resources: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32</cp:revision>
  <dcterms:created xsi:type="dcterms:W3CDTF">2015-10-26T23:14:42Z</dcterms:created>
  <dcterms:modified xsi:type="dcterms:W3CDTF">2017-03-15T21:57:02Z</dcterms:modified>
</cp:coreProperties>
</file>