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19"/>
  </p:notesMasterIdLst>
  <p:sldIdLst>
    <p:sldId id="269" r:id="rId2"/>
    <p:sldId id="270" r:id="rId3"/>
    <p:sldId id="256" r:id="rId4"/>
    <p:sldId id="257" r:id="rId5"/>
    <p:sldId id="258" r:id="rId6"/>
    <p:sldId id="259" r:id="rId7"/>
    <p:sldId id="271" r:id="rId8"/>
    <p:sldId id="260" r:id="rId9"/>
    <p:sldId id="261" r:id="rId10"/>
    <p:sldId id="262" r:id="rId11"/>
    <p:sldId id="272" r:id="rId12"/>
    <p:sldId id="263" r:id="rId13"/>
    <p:sldId id="264" r:id="rId14"/>
    <p:sldId id="265" r:id="rId15"/>
    <p:sldId id="266" r:id="rId16"/>
    <p:sldId id="267" r:id="rId17"/>
    <p:sldId id="268" r:id="rId18"/>
  </p:sldIdLst>
  <p:sldSz cx="10160000" cy="7620000"/>
  <p:notesSz cx="6858000" cy="9144000"/>
  <p:custDataLst>
    <p:tags r:id="rId20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858" y="-96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3" name="Shap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40000" y="3471333"/>
            <a:ext cx="6858000" cy="2104847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40000" y="5559247"/>
            <a:ext cx="6858000" cy="1524000"/>
          </a:xfrm>
        </p:spPr>
        <p:txBody>
          <a:bodyPr/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627357" y="1304552"/>
            <a:ext cx="2540000" cy="423333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863632" y="4646299"/>
            <a:ext cx="4064000" cy="42672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423334" y="0"/>
            <a:ext cx="677333" cy="7620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07040" y="0"/>
            <a:ext cx="116293" cy="7620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100667" y="0"/>
            <a:ext cx="202080" cy="7620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268133" y="0"/>
            <a:ext cx="255867" cy="7620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160" y="0"/>
            <a:ext cx="0" cy="7620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016000" y="0"/>
            <a:ext cx="0" cy="7620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949013" y="0"/>
            <a:ext cx="0" cy="7620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918489" y="0"/>
            <a:ext cx="0" cy="7620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85333" y="0"/>
            <a:ext cx="0" cy="7620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0126507" y="0"/>
            <a:ext cx="0" cy="7620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354667" y="0"/>
            <a:ext cx="84667" cy="7620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77334" y="3810000"/>
            <a:ext cx="1439333" cy="1439333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455147" y="5407502"/>
            <a:ext cx="712693" cy="71269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212311" y="6111813"/>
            <a:ext cx="152400" cy="1524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849120" y="6431280"/>
            <a:ext cx="304800" cy="3048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116667" y="4995333"/>
            <a:ext cx="406400" cy="40640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472827" y="5476335"/>
            <a:ext cx="677333" cy="575027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5155"/>
            <a:ext cx="1862667" cy="650169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5154"/>
            <a:ext cx="6688667" cy="650169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noFill/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173162" y="238125"/>
            <a:ext cx="8210550" cy="175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463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 marL="1143000" marR="0" indent="-136525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Font typeface="Arial"/>
              <a:buChar char="•"/>
              <a:defRPr sz="2400" b="0" i="0" u="none" strike="noStrike" cap="none" baseline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defRPr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 idx="2"/>
          </p:nvPr>
        </p:nvSpPr>
        <p:spPr>
          <a:xfrm>
            <a:off x="762000" y="676275"/>
            <a:ext cx="8635999" cy="1271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3"/>
          </p:nvPr>
        </p:nvSpPr>
        <p:spPr>
          <a:xfrm>
            <a:off x="762000" y="2200275"/>
            <a:ext cx="8635999" cy="4573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177800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marL="1143000" indent="-136525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marL="16002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marL="2057400" indent="-152400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marL="25146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107950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762000" y="6942136"/>
            <a:ext cx="2117725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470275" y="6942136"/>
            <a:ext cx="3219450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280275" y="6942136"/>
            <a:ext cx="2119312" cy="5095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08000" y="1778000"/>
            <a:ext cx="8297333" cy="541528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0" y="3217333"/>
            <a:ext cx="6858000" cy="2281767"/>
          </a:xfrm>
        </p:spPr>
        <p:txBody>
          <a:bodyPr/>
          <a:lstStyle>
            <a:lvl1pPr algn="l">
              <a:buNone/>
              <a:defRPr sz="33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0000" y="5566833"/>
            <a:ext cx="6858000" cy="1524000"/>
          </a:xfrm>
        </p:spPr>
        <p:txBody>
          <a:bodyPr anchor="t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625840" y="1300480"/>
            <a:ext cx="2540000" cy="42333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863840" y="4643120"/>
            <a:ext cx="4064000" cy="42672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423334" y="0"/>
            <a:ext cx="677333" cy="7620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07040" y="0"/>
            <a:ext cx="116293" cy="7620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00667" y="0"/>
            <a:ext cx="202080" cy="7620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268133" y="0"/>
            <a:ext cx="255867" cy="7620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160" y="0"/>
            <a:ext cx="0" cy="7620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16000" y="0"/>
            <a:ext cx="0" cy="7620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49013" y="0"/>
            <a:ext cx="0" cy="7620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918489" y="0"/>
            <a:ext cx="0" cy="7620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185333" y="0"/>
            <a:ext cx="0" cy="7620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354667" y="0"/>
            <a:ext cx="84667" cy="7620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77334" y="3810000"/>
            <a:ext cx="1439333" cy="1439333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471894" y="5407502"/>
            <a:ext cx="712693" cy="712693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212311" y="6111813"/>
            <a:ext cx="152400" cy="1524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849120" y="6434667"/>
            <a:ext cx="304800" cy="30480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087822" y="4977653"/>
            <a:ext cx="406400" cy="40640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0108827" y="0"/>
            <a:ext cx="0" cy="7620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489574" y="5476335"/>
            <a:ext cx="677333" cy="575027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08000" y="1778000"/>
            <a:ext cx="4064000" cy="5080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44720" y="1778000"/>
            <a:ext cx="4064000" cy="5080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389"/>
            <a:ext cx="8382000" cy="1270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8000" y="2624667"/>
            <a:ext cx="4064000" cy="4318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57750" y="2624667"/>
            <a:ext cx="4064000" cy="4318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508000" y="1744133"/>
            <a:ext cx="4064000" cy="731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826000" y="1744133"/>
            <a:ext cx="4064000" cy="73152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9736667" y="0"/>
            <a:ext cx="0" cy="7620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746500" y="3556000"/>
            <a:ext cx="7010400" cy="508000"/>
          </a:xfrm>
        </p:spPr>
        <p:txBody>
          <a:bodyPr anchor="b"/>
          <a:lstStyle>
            <a:lvl1pPr algn="l">
              <a:buNone/>
              <a:defRPr sz="22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569200" y="304800"/>
            <a:ext cx="1696720" cy="5537200"/>
          </a:xfrm>
        </p:spPr>
        <p:txBody>
          <a:bodyPr/>
          <a:lstStyle>
            <a:lvl1pPr marL="0" indent="0">
              <a:spcBef>
                <a:spcPts val="444"/>
              </a:spcBef>
              <a:spcAft>
                <a:spcPts val="1111"/>
              </a:spcAft>
              <a:buNone/>
              <a:defRPr sz="13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942667" y="0"/>
            <a:ext cx="0" cy="7620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80329" y="0"/>
            <a:ext cx="0" cy="7620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990667" y="0"/>
            <a:ext cx="0" cy="7620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9821333" y="0"/>
            <a:ext cx="338667" cy="7620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9906000" y="0"/>
            <a:ext cx="0" cy="7620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9062720" y="6350000"/>
            <a:ext cx="609600" cy="6096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38667" y="304800"/>
            <a:ext cx="6265333" cy="703072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736667" y="0"/>
            <a:ext cx="0" cy="7620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9062720" y="6350000"/>
            <a:ext cx="609600" cy="6096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722370" y="3556000"/>
            <a:ext cx="7010400" cy="508000"/>
          </a:xfrm>
        </p:spPr>
        <p:txBody>
          <a:bodyPr anchor="b"/>
          <a:lstStyle>
            <a:lvl1pPr algn="l">
              <a:buNone/>
              <a:defRPr sz="2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858000" cy="7620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6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17554" y="294217"/>
            <a:ext cx="1693333" cy="5506720"/>
          </a:xfrm>
        </p:spPr>
        <p:txBody>
          <a:bodyPr rot="0" spcFirstLastPara="0" vertOverflow="overflow" horzOverflow="overflow" vert="horz" wrap="square" lIns="101599" tIns="50799" rIns="101599" bIns="50799" numCol="1" spcCol="304797" rtlCol="0" fromWordArt="0" anchor="t" anchorCtr="0" forceAA="0" compatLnSpc="1">
            <a:normAutofit/>
          </a:bodyPr>
          <a:lstStyle>
            <a:lvl1pPr marL="0" indent="0">
              <a:spcBef>
                <a:spcPts val="111"/>
              </a:spcBef>
              <a:spcAft>
                <a:spcPts val="444"/>
              </a:spcAft>
              <a:buFontTx/>
              <a:buNone/>
              <a:defRPr sz="13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9990667" y="0"/>
            <a:ext cx="0" cy="7620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821333" y="0"/>
            <a:ext cx="338667" cy="7620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9906000" y="0"/>
            <a:ext cx="0" cy="7620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942667" y="0"/>
            <a:ext cx="0" cy="7620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880329" y="0"/>
            <a:ext cx="0" cy="7620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9736667" y="0"/>
            <a:ext cx="0" cy="7620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8000" y="305153"/>
            <a:ext cx="8297333" cy="1270000"/>
          </a:xfrm>
          <a:prstGeom prst="rect">
            <a:avLst/>
          </a:prstGeom>
        </p:spPr>
        <p:txBody>
          <a:bodyPr vert="horz" lIns="101599" tIns="50799" rIns="101599" bIns="50799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8000" y="1778000"/>
            <a:ext cx="8297333" cy="5415280"/>
          </a:xfrm>
          <a:prstGeom prst="rect">
            <a:avLst/>
          </a:prstGeom>
        </p:spPr>
        <p:txBody>
          <a:bodyPr vert="horz" lIns="101599" tIns="50799" rIns="101599" bIns="5079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8432800" y="1202057"/>
            <a:ext cx="2235200" cy="426720"/>
          </a:xfrm>
          <a:prstGeom prst="rect">
            <a:avLst/>
          </a:prstGeom>
        </p:spPr>
        <p:txBody>
          <a:bodyPr vert="horz" lIns="101599" tIns="50799" rIns="101599" bIns="50799" anchor="ctr" anchorCtr="0"/>
          <a:lstStyle>
            <a:lvl1pPr algn="r" eaLnBrk="1" latinLnBrk="0" hangingPunct="1">
              <a:defRPr kumimoji="0" sz="13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766873" y="4152489"/>
            <a:ext cx="3556000" cy="406400"/>
          </a:xfrm>
          <a:prstGeom prst="rect">
            <a:avLst/>
          </a:prstGeom>
        </p:spPr>
        <p:txBody>
          <a:bodyPr vert="horz" lIns="101599" tIns="50799" rIns="101599" bIns="50799" anchor="ctr" anchorCtr="0"/>
          <a:lstStyle>
            <a:lvl1pPr algn="l" eaLnBrk="1" latinLnBrk="0" hangingPunct="1">
              <a:defRPr kumimoji="0" sz="13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4667" y="0"/>
            <a:ext cx="0" cy="7620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990667" y="0"/>
            <a:ext cx="0" cy="7620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9821333" y="0"/>
            <a:ext cx="338667" cy="7620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906000" y="0"/>
            <a:ext cx="0" cy="7620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1599" tIns="50799" rIns="101599" bIns="50799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9062720" y="6350000"/>
            <a:ext cx="609600" cy="6096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32240" y="6371167"/>
            <a:ext cx="677333" cy="579120"/>
          </a:xfrm>
          <a:prstGeom prst="rect">
            <a:avLst/>
          </a:prstGeom>
        </p:spPr>
        <p:txBody>
          <a:bodyPr vert="horz" lIns="101599" tIns="50799" rIns="101599" bIns="50799" anchor="ctr"/>
          <a:lstStyle>
            <a:lvl1pPr algn="ctr" eaLnBrk="1" latinLnBrk="0" hangingPunct="1">
              <a:defRPr kumimoji="0" sz="1600" b="1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rtl="0" eaLnBrk="1" latinLnBrk="0" hangingPunct="1">
        <a:spcBef>
          <a:spcPct val="0"/>
        </a:spcBef>
        <a:buNone/>
        <a:defRPr kumimoji="0" sz="3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04797" indent="-304797" algn="l" rtl="0" eaLnBrk="1" latinLnBrk="0" hangingPunct="1">
        <a:spcBef>
          <a:spcPts val="667"/>
        </a:spcBef>
        <a:buClr>
          <a:schemeClr val="accent1"/>
        </a:buClr>
        <a:buSzPct val="70000"/>
        <a:buFont typeface="Wingdings"/>
        <a:buChar char="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711193" indent="-304797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indent="-203198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20787" indent="-203198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584" indent="-203198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930381" indent="-203198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235178" indent="-203198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39975" indent="-203198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6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844772" indent="-203198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Misc. Security Items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s/mime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245605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To </a:t>
            </a: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sign mail, you must have a public/private key pair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To encrypt mail, you must have the </a:t>
            </a:r>
            <a:r>
              <a:rPr lang="en-US" sz="2800" b="0" i="1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recipient’s</a:t>
            </a: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 public key 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To verify an email, you must have the </a:t>
            </a:r>
            <a:r>
              <a:rPr lang="en-US" sz="2800" b="0" i="1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sender’s</a:t>
            </a: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 public key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pgp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pretty good privacy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241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Public </a:t>
            </a: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key cryptography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Supports signing and encrypting E-Mail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Keys are tied to E-Mail addresses and usually an identity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Performed by end users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Client support is not as common as S/MIME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pretty good privacy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16227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No </a:t>
            </a: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central certificate authority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Relies on ‘web of trust’ instead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Gnu Privacy Guard (gpg) is open-source equivalent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pgp: web of trust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subTitle" idx="1"/>
          </p:nvPr>
        </p:nvSpPr>
        <p:spPr>
          <a:xfrm>
            <a:off x="812800" y="2171700"/>
            <a:ext cx="8570912" cy="421038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9999"/>
              <a:buFont typeface="Arial"/>
              <a:buChar char="•"/>
            </a:pPr>
            <a:r>
              <a:rPr lang="en-US" sz="32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If </a:t>
            </a:r>
            <a:r>
              <a:rPr lang="en-US" sz="32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you trust </a:t>
            </a:r>
            <a:r>
              <a:rPr lang="en-US" sz="32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someone you </a:t>
            </a:r>
            <a:r>
              <a:rPr lang="en-US" sz="32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can sign their public </a:t>
            </a:r>
            <a:r>
              <a:rPr lang="en-US" sz="32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key</a:t>
            </a:r>
          </a:p>
          <a:p>
            <a:pPr marL="114300" lvl="1" indent="342900">
              <a:buSzPct val="99999"/>
            </a:pPr>
            <a:r>
              <a:rPr lang="en-US" sz="3200" dirty="0" smtClean="0"/>
              <a:t> (e.g. verify their identity) </a:t>
            </a:r>
            <a:endParaRPr lang="en-US" sz="3200" b="0" i="0" u="none" strike="noStrike" cap="none" baseline="0" dirty="0">
              <a:solidFill>
                <a:srgbClr val="80621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9999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You have a list of keys you trust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9999"/>
              <a:buFont typeface="Arial"/>
              <a:buChar char="•"/>
            </a:pPr>
            <a:r>
              <a:rPr lang="en-US" sz="32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Everyone who you trust has a list of keys they trust, and so on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32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Trust can be established by finding a path of trust between two keys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32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Think seven degrees of Kevin Bacon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pgp: key servers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16227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Public </a:t>
            </a: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keys can be looked up using key servers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e.g. pgp.mit.edu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Allows out-of-band retrieval of keys 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Public keys contain web of trust information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s/mime and pgp recommendations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3347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9999"/>
              <a:buFont typeface="Arial"/>
              <a:buChar char="•"/>
            </a:pPr>
            <a:r>
              <a:rPr lang="en-US" sz="25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S/MIME </a:t>
            </a:r>
            <a:r>
              <a:rPr lang="en-US" sz="25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and PGP only sign and encrypt the body of an email.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Headers (e.g. To, From, Subject are not encrypted)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9999"/>
              <a:buFont typeface="Arial"/>
              <a:buChar char="•"/>
            </a:pPr>
            <a:r>
              <a:rPr lang="en-US" sz="25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Only work if you communicate with other people who use it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9999"/>
              <a:buFont typeface="Arial"/>
              <a:buChar char="•"/>
            </a:pPr>
            <a:r>
              <a:rPr lang="en-US" sz="25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If you lose the key, you lose access to all encrypted email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9999"/>
              <a:buFont typeface="Arial"/>
              <a:buChar char="•"/>
            </a:pPr>
            <a:r>
              <a:rPr lang="en-US" sz="25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Sometime plausible deniability is a good thing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other solutions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1162050" y="1828800"/>
            <a:ext cx="8210550" cy="207595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8484"/>
              <a:buFont typeface="Arial"/>
              <a:buChar char="•"/>
            </a:pPr>
            <a:r>
              <a:rPr lang="en-US" sz="2200" b="0" i="0" u="none" strike="noStrike" cap="none" baseline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spamassassian</a:t>
            </a:r>
            <a:endParaRPr lang="en-US" sz="2200" b="0" i="0" u="none" strike="noStrike" cap="none" baseline="0" dirty="0">
              <a:solidFill>
                <a:srgbClr val="80621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19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evaluate E-Mail and score the likelihood of it being spam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8484"/>
              <a:buFont typeface="Arial"/>
              <a:buChar char="•"/>
            </a:pPr>
            <a:r>
              <a:rPr lang="en-US" sz="22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amavis, clamav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19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scan incoming E-Mail for viruses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8484"/>
              <a:buFont typeface="Arial"/>
              <a:buChar char="•"/>
            </a:pPr>
            <a:r>
              <a:rPr lang="en-US" sz="22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procmail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19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act on E-Mail (e.g. move, delete) based on header information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19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can use headers set by SPF, spamassassian, and antivirus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DKIM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1173162" y="238125"/>
            <a:ext cx="8210550" cy="157889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5400" b="0" i="0" u="none" strike="noStrike" cap="none" baseline="0" dirty="0" err="1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domainkeys</a:t>
            </a:r>
            <a:r>
              <a:rPr lang="en-US" sz="5400" b="0" i="0" u="none" strike="noStrike" cap="none" baseline="0" dirty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 identified </a:t>
            </a:r>
            <a:r>
              <a:rPr lang="en-US" sz="5400" b="0" i="0" u="none" strike="noStrike" cap="none" baseline="0" dirty="0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mail (</a:t>
            </a:r>
            <a:r>
              <a:rPr lang="en-US" sz="5400" b="0" i="0" u="none" strike="noStrike" cap="none" baseline="0" dirty="0" err="1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dkim</a:t>
            </a:r>
            <a:r>
              <a:rPr lang="en-US" sz="5400" b="0" i="0" u="none" strike="noStrike" cap="none" baseline="0" dirty="0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en-US" sz="5400" b="0" i="0" u="none" strike="noStrike" cap="none" baseline="0" dirty="0">
              <a:solidFill>
                <a:srgbClr val="5B4E2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163737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Developed </a:t>
            </a: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at and patented by Yahoo!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Offers a way for a domain to claim responsibility for an email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Uses public key cryptography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dkim features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204671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E-Mail </a:t>
            </a: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body and selected headers can be covered by the DKIM signature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Signed portions of the email are protected against tampering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Independent of SMTP: can survive relaying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dkim problems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200285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Signing </a:t>
            </a: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and verifying are expensive operations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DKIM is done on the server where resources may be limited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Many things can break the DKIM signature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e.g. encoding changes, automated footers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dkim recommendations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122802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DKIM </a:t>
            </a: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is nice to implement if you have the resources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We will not be covering it in the lab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s/mime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s/mime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27045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9358"/>
              <a:buFont typeface="Arial"/>
              <a:buChar char="•"/>
            </a:pPr>
            <a:r>
              <a:rPr lang="en-US" sz="26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Secure </a:t>
            </a:r>
            <a:r>
              <a:rPr lang="en-US" sz="26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Multipurpose Internet Mail Extensions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9358"/>
              <a:buFont typeface="Arial"/>
              <a:buChar char="•"/>
            </a:pPr>
            <a:r>
              <a:rPr lang="en-US" sz="26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Public key cryptography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Supports signing and encryption of E-Mail</a:t>
            </a:r>
          </a:p>
          <a:p>
            <a:pPr marL="571500" marR="0" lvl="2" indent="2794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80000"/>
              <a:buFont typeface="Courier New"/>
              <a:buChar char="o"/>
            </a:pPr>
            <a:r>
              <a:rPr lang="en-US" sz="27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Keys are tied to E-Mail addresses and usually an identity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9358"/>
              <a:buFont typeface="Arial"/>
              <a:buChar char="•"/>
            </a:pPr>
            <a:r>
              <a:rPr lang="en-US" sz="26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Performed by end-users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99358"/>
              <a:buFont typeface="Arial"/>
              <a:buChar char="•"/>
            </a:pPr>
            <a:r>
              <a:rPr lang="en-US" sz="26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Supported by most E-Mail clients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5B4E2D"/>
              </a:buClr>
              <a:buSzPct val="25000"/>
              <a:buFont typeface="Arial"/>
              <a:buNone/>
            </a:pPr>
            <a:r>
              <a:rPr lang="en-US" sz="6100" b="0" i="0" u="none" strike="noStrike" cap="none" baseline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s/mime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subTitle" idx="1"/>
          </p:nvPr>
        </p:nvSpPr>
        <p:spPr>
          <a:xfrm>
            <a:off x="1173162" y="2171700"/>
            <a:ext cx="8210550" cy="245605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spAutoFit/>
          </a:bodyPr>
          <a:lstStyle/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 smtClean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Uses </a:t>
            </a: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certificate authorities, like TLS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CAs act as a trusted third party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Walk the certificate chain back to the CA to prove identity</a:t>
            </a:r>
          </a:p>
          <a:p>
            <a:pPr marL="114300" marR="0" lvl="1" indent="3429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101190"/>
              <a:buFont typeface="Arial"/>
              <a:buChar char="•"/>
            </a:pPr>
            <a:r>
              <a:rPr lang="en-US" sz="2800" b="0" i="0" u="none" strike="noStrike" cap="none" baseline="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To my knowledge, there is no central location to find a user’s S/MIME public key</a:t>
            </a:r>
          </a:p>
        </p:txBody>
      </p:sp>
    </p:spTree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2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</TotalTime>
  <Words>487</Words>
  <Application>Microsoft Office PowerPoint</Application>
  <PresentationFormat>Custom</PresentationFormat>
  <Paragraphs>72</Paragraphs>
  <Slides>17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Misc. Security Items</vt:lpstr>
      <vt:lpstr>DKIM</vt:lpstr>
      <vt:lpstr>domainkeys identified mail (dkim)</vt:lpstr>
      <vt:lpstr>dkim features</vt:lpstr>
      <vt:lpstr>dkim problems</vt:lpstr>
      <vt:lpstr>dkim recommendations</vt:lpstr>
      <vt:lpstr>s/mime</vt:lpstr>
      <vt:lpstr>s/mime</vt:lpstr>
      <vt:lpstr>s/mime</vt:lpstr>
      <vt:lpstr>s/mime</vt:lpstr>
      <vt:lpstr>pgp</vt:lpstr>
      <vt:lpstr>pretty good privacy</vt:lpstr>
      <vt:lpstr>pretty good privacy</vt:lpstr>
      <vt:lpstr>pgp: web of trust</vt:lpstr>
      <vt:lpstr>pgp: key servers</vt:lpstr>
      <vt:lpstr>s/mime and pgp recommendations</vt:lpstr>
      <vt:lpstr>other solutions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domainkeys identified mail</dc:title>
  <dc:creator>ajkombol</dc:creator>
  <cp:lastModifiedBy>ajkombol</cp:lastModifiedBy>
  <cp:revision>3</cp:revision>
  <dcterms:modified xsi:type="dcterms:W3CDTF">2013-09-15T22:55:29Z</dcterms:modified>
</cp:coreProperties>
</file>