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92" r:id="rId21"/>
    <p:sldId id="275" r:id="rId22"/>
    <p:sldId id="290" r:id="rId23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64-4C42-A413-B95F73B262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64-4C42-A413-B95F73B262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64-4C42-A413-B95F73B262DD}"/>
            </c:ext>
          </c:extLst>
        </c:ser>
        <c:dLbls/>
        <c:shape val="box"/>
        <c:axId val="58937728"/>
        <c:axId val="58939264"/>
        <c:axId val="58872256"/>
      </c:bar3DChart>
      <c:catAx>
        <c:axId val="58937728"/>
        <c:scaling>
          <c:orientation val="minMax"/>
        </c:scaling>
        <c:axPos val="b"/>
        <c:numFmt formatCode="General" sourceLinked="0"/>
        <c:tickLblPos val="nextTo"/>
        <c:crossAx val="58939264"/>
        <c:crosses val="autoZero"/>
        <c:auto val="1"/>
        <c:lblAlgn val="ctr"/>
        <c:lblOffset val="100"/>
      </c:catAx>
      <c:valAx>
        <c:axId val="58939264"/>
        <c:scaling>
          <c:orientation val="minMax"/>
        </c:scaling>
        <c:axPos val="l"/>
        <c:majorGridlines/>
        <c:numFmt formatCode="General" sourceLinked="1"/>
        <c:tickLblPos val="nextTo"/>
        <c:crossAx val="58937728"/>
        <c:crosses val="autoZero"/>
        <c:crossBetween val="between"/>
      </c:valAx>
      <c:serAx>
        <c:axId val="58872256"/>
        <c:scaling>
          <c:orientation val="minMax"/>
        </c:scaling>
        <c:axPos val="b"/>
        <c:tickLblPos val="nextTo"/>
        <c:crossAx val="58939264"/>
        <c:crosses val="autoZero"/>
      </c:ser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74319" y="274319"/>
            <a:ext cx="8595359" cy="8229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274319" y="1645919"/>
            <a:ext cx="8595359" cy="49377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1273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xmlns="" val="107131503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508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F14DC-73A2-48E8-91DE-093E72DD7166}" type="datetimeFigureOut">
              <a:rPr lang="en-US" smtClean="0"/>
              <a:pPr/>
              <a:t>6/10/2017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170199-88E6-4385-8B74-34B5AB1EB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qssWO8NSq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Infrastructure </a:t>
            </a:r>
            <a:r>
              <a:rPr lang="en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" dirty="0" smtClean="0"/>
              <a:t>NTP</a:t>
            </a:r>
            <a:endParaRPr lang="en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5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Stratum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5370513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3109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5412" y="6477000"/>
            <a:ext cx="471328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694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strata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NTP uses a hierarchical, semi-layered system of levels of clock sources</a:t>
            </a:r>
          </a:p>
          <a:p>
            <a:r>
              <a:rPr lang="en-US" dirty="0"/>
              <a:t>Each level of this hierarchy is termed a stratum</a:t>
            </a:r>
          </a:p>
          <a:p>
            <a:pPr lvl="1"/>
            <a:r>
              <a:rPr lang="en-US" dirty="0" smtClean="0"/>
              <a:t>Assigned </a:t>
            </a:r>
            <a:r>
              <a:rPr lang="en-US" dirty="0"/>
              <a:t>a layer number starting with 0 (zero) at the top</a:t>
            </a:r>
          </a:p>
          <a:p>
            <a:r>
              <a:rPr lang="en-US" dirty="0"/>
              <a:t>The stratum level defines its distance from the reference clock and exists to prevent cyclical dependencies in the hierarchy</a:t>
            </a:r>
          </a:p>
          <a:p>
            <a:r>
              <a:rPr lang="en-US" dirty="0"/>
              <a:t>Note 1: the stratum level is not a guarantee of quality or reliability</a:t>
            </a:r>
          </a:p>
          <a:p>
            <a:pPr lvl="1"/>
            <a:r>
              <a:rPr lang="en-US" dirty="0"/>
              <a:t>It is common to find stratum 3 time sources that are higher quality than other stratum 2 time sources</a:t>
            </a:r>
          </a:p>
          <a:p>
            <a:r>
              <a:rPr lang="en-US" dirty="0" smtClean="0"/>
              <a:t>Note 2</a:t>
            </a:r>
            <a:r>
              <a:rPr lang="en-US" dirty="0"/>
              <a:t>:  This definition of stratum is also different from the notion of clock strata used in telecommunication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7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strata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Stratum 0 </a:t>
            </a:r>
          </a:p>
          <a:p>
            <a:pPr lvl="1"/>
            <a:r>
              <a:rPr lang="en-US" dirty="0"/>
              <a:t>Devices such as </a:t>
            </a:r>
          </a:p>
          <a:p>
            <a:pPr lvl="2"/>
            <a:r>
              <a:rPr lang="en-US" dirty="0"/>
              <a:t>Atomic clocks (cesium, rubidium) </a:t>
            </a:r>
          </a:p>
          <a:p>
            <a:pPr lvl="2"/>
            <a:r>
              <a:rPr lang="en-US" dirty="0"/>
              <a:t>GPS clocks  </a:t>
            </a:r>
          </a:p>
          <a:p>
            <a:pPr lvl="2"/>
            <a:r>
              <a:rPr lang="en-US" dirty="0"/>
              <a:t>Radio clocks (e.g. WWV)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Stratum-0 devices are traditionally not attached to the network</a:t>
            </a:r>
          </a:p>
          <a:p>
            <a:pPr lvl="2"/>
            <a:r>
              <a:rPr lang="en-US" dirty="0"/>
              <a:t>Instead they are locally connected to computers </a:t>
            </a:r>
          </a:p>
          <a:p>
            <a:pPr lvl="3"/>
            <a:r>
              <a:rPr lang="en-US" dirty="0"/>
              <a:t>e.g., via an RS-232 connection using a pulse per second </a:t>
            </a:r>
            <a:r>
              <a:rPr lang="en-US" dirty="0" smtClean="0"/>
              <a:t>signal</a:t>
            </a:r>
          </a:p>
          <a:p>
            <a:pPr lvl="4"/>
            <a:r>
              <a:rPr lang="en-US" dirty="0" smtClean="0"/>
              <a:t>Corrects for the time-delay across the wire</a:t>
            </a:r>
            <a:endParaRPr lang="en-US" dirty="0"/>
          </a:p>
          <a:p>
            <a:r>
              <a:rPr lang="en-US" dirty="0"/>
              <a:t>Stratum 1 </a:t>
            </a:r>
          </a:p>
          <a:p>
            <a:pPr lvl="1"/>
            <a:r>
              <a:rPr lang="en-US" dirty="0"/>
              <a:t>These are computers attached to Stratum 0 devices. </a:t>
            </a:r>
          </a:p>
          <a:p>
            <a:pPr lvl="1"/>
            <a:r>
              <a:rPr lang="en-US" dirty="0"/>
              <a:t>Normally they act as servers for timing requests from Stratum 2 servers via NTP</a:t>
            </a:r>
          </a:p>
          <a:p>
            <a:pPr lvl="1"/>
            <a:r>
              <a:rPr lang="en-US" dirty="0"/>
              <a:t>These computers are also referred to as time servers</a:t>
            </a:r>
          </a:p>
          <a:p>
            <a:pPr lvl="1"/>
            <a:r>
              <a:rPr lang="en-US" dirty="0"/>
              <a:t>They are typically attached to the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strata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Stratum 2 </a:t>
            </a:r>
          </a:p>
          <a:p>
            <a:pPr lvl="1"/>
            <a:r>
              <a:rPr lang="en-US" dirty="0"/>
              <a:t>Computers that send NTP requests to Stratum 1 servers</a:t>
            </a:r>
          </a:p>
          <a:p>
            <a:pPr lvl="1"/>
            <a:r>
              <a:rPr lang="en-US" dirty="0"/>
              <a:t>Normally a Stratum 2 computer will reference a number of Stratum 1 servers and use the NTP algorithm to gather the best data sample</a:t>
            </a:r>
          </a:p>
          <a:p>
            <a:pPr lvl="2"/>
            <a:r>
              <a:rPr lang="en-US" dirty="0"/>
              <a:t>Dropping any Stratum 1 servers that seem obviously wrong</a:t>
            </a:r>
          </a:p>
          <a:p>
            <a:pPr lvl="1"/>
            <a:r>
              <a:rPr lang="en-US" dirty="0"/>
              <a:t>Stratum 2 computers will peer with other Stratum 2 computers to provide more stable and robust time for all devices in the peer group</a:t>
            </a:r>
          </a:p>
          <a:p>
            <a:pPr lvl="1"/>
            <a:r>
              <a:rPr lang="en-US" dirty="0"/>
              <a:t>Stratum 2 computers normally act as servers for Stratum 3 NTP requests</a:t>
            </a:r>
          </a:p>
          <a:p>
            <a:r>
              <a:rPr lang="en-US" dirty="0"/>
              <a:t>Stratum 3 </a:t>
            </a:r>
          </a:p>
          <a:p>
            <a:pPr lvl="1"/>
            <a:r>
              <a:rPr lang="en-US" dirty="0"/>
              <a:t>These computers employ exactly the same algorithms for peering and data sampling as Stratum 2</a:t>
            </a:r>
          </a:p>
          <a:p>
            <a:pPr lvl="1"/>
            <a:r>
              <a:rPr lang="en-US" dirty="0"/>
              <a:t>Can themselves act as servers for stratum 4 computers, and so on…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308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strata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NTP supports up to 256 strata</a:t>
            </a:r>
          </a:p>
          <a:p>
            <a:pPr lvl="1"/>
            <a:r>
              <a:rPr lang="en-US" dirty="0"/>
              <a:t>Only the first 16 are employed</a:t>
            </a:r>
          </a:p>
          <a:p>
            <a:pPr lvl="1"/>
            <a:r>
              <a:rPr lang="en-US" dirty="0"/>
              <a:t>Any device at Stratum 16 is considered to be unsynchronized</a:t>
            </a:r>
          </a:p>
          <a:p>
            <a:pPr lvl="1"/>
            <a:r>
              <a:rPr lang="en-US" dirty="0"/>
              <a:t>Some systems may reject a time update from a "too highly numbered" stratum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Note: Depends on what version of NTP protocol in use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63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SNTP - Simple Network Time Protocol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less complex implementation of NTP</a:t>
            </a:r>
          </a:p>
          <a:p>
            <a:pPr lvl="1"/>
            <a:r>
              <a:rPr lang="en-US" dirty="0"/>
              <a:t>Uses the same protocol</a:t>
            </a:r>
          </a:p>
          <a:p>
            <a:pPr lvl="1"/>
            <a:r>
              <a:rPr lang="en-US" dirty="0"/>
              <a:t>Does not require the storage of state over extended periods of time </a:t>
            </a:r>
          </a:p>
          <a:p>
            <a:r>
              <a:rPr lang="en-US" dirty="0"/>
              <a:t>Used in some embedded devices and in applications where high accuracy timing is not required </a:t>
            </a:r>
          </a:p>
          <a:p>
            <a:pPr lvl="1"/>
            <a:r>
              <a:rPr lang="en-US" dirty="0"/>
              <a:t>See RFC 1361, RFC 1769, RFC 2030, RFC 4330 and RFC 5905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95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timestamps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64-bit timestamps used by NTP consist of </a:t>
            </a:r>
          </a:p>
          <a:p>
            <a:pPr lvl="1"/>
            <a:r>
              <a:rPr lang="en-US" dirty="0"/>
              <a:t>32-bit part for seconds</a:t>
            </a:r>
          </a:p>
          <a:p>
            <a:pPr lvl="1"/>
            <a:r>
              <a:rPr lang="en-US" dirty="0"/>
              <a:t>32-bit part for fractional second</a:t>
            </a:r>
          </a:p>
          <a:p>
            <a:r>
              <a:rPr lang="en-US" dirty="0"/>
              <a:t>Gives NTP:</a:t>
            </a:r>
          </a:p>
          <a:p>
            <a:pPr lvl="1"/>
            <a:r>
              <a:rPr lang="en-US" dirty="0"/>
              <a:t>Time scale that rolls over every 2</a:t>
            </a:r>
            <a:r>
              <a:rPr lang="en-US" baseline="30000" dirty="0"/>
              <a:t>32</a:t>
            </a:r>
            <a:r>
              <a:rPr lang="en-US" dirty="0"/>
              <a:t> seconds</a:t>
            </a:r>
          </a:p>
          <a:p>
            <a:pPr lvl="2"/>
            <a:r>
              <a:rPr lang="en-US" dirty="0"/>
              <a:t>~136 years</a:t>
            </a:r>
          </a:p>
          <a:p>
            <a:pPr lvl="1"/>
            <a:r>
              <a:rPr lang="en-US" dirty="0"/>
              <a:t>Theoretical resolution of 2</a:t>
            </a:r>
            <a:r>
              <a:rPr lang="en-US" baseline="30000" dirty="0"/>
              <a:t>−32 </a:t>
            </a:r>
            <a:r>
              <a:rPr lang="en-US" dirty="0"/>
              <a:t>seconds</a:t>
            </a:r>
          </a:p>
          <a:p>
            <a:pPr lvl="2"/>
            <a:r>
              <a:rPr lang="en-US" dirty="0"/>
              <a:t>~233 </a:t>
            </a:r>
            <a:r>
              <a:rPr lang="en-US" dirty="0" smtClean="0"/>
              <a:t>picoseconds</a:t>
            </a:r>
          </a:p>
          <a:p>
            <a:pPr lvl="2"/>
            <a:r>
              <a:rPr lang="en-US" dirty="0" smtClean="0"/>
              <a:t>1 </a:t>
            </a:r>
            <a:r>
              <a:rPr lang="en-US" dirty="0" err="1" smtClean="0"/>
              <a:t>psec</a:t>
            </a:r>
            <a:r>
              <a:rPr lang="en-US" dirty="0" smtClean="0"/>
              <a:t>  is 1 trillionth of a second</a:t>
            </a:r>
            <a:endParaRPr lang="en-US" dirty="0"/>
          </a:p>
          <a:p>
            <a:r>
              <a:rPr lang="en-US" dirty="0"/>
              <a:t>NTP uses an epoch of January 1, 1900</a:t>
            </a:r>
          </a:p>
          <a:p>
            <a:pPr lvl="1"/>
            <a:r>
              <a:rPr lang="en-US" dirty="0"/>
              <a:t>First rollover occurs in 2036</a:t>
            </a:r>
          </a:p>
          <a:p>
            <a:pPr lvl="2"/>
            <a:r>
              <a:rPr lang="en-US" dirty="0"/>
              <a:t>Before the  UNIX year 2038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6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timestamps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Implementations should disambiguate NTP time using a knowledge of the approximate time from other sources</a:t>
            </a:r>
          </a:p>
          <a:p>
            <a:pPr lvl="1"/>
            <a:r>
              <a:rPr lang="en-US" dirty="0"/>
              <a:t>NTP only works with the differences between timestamps and never their absolute values</a:t>
            </a:r>
          </a:p>
          <a:p>
            <a:pPr lvl="2"/>
            <a:r>
              <a:rPr lang="en-US" dirty="0"/>
              <a:t>Wraparound is invisible as long as the timestamps are within 68 years of each other</a:t>
            </a:r>
          </a:p>
          <a:p>
            <a:pPr lvl="2"/>
            <a:r>
              <a:rPr lang="en-US" dirty="0"/>
              <a:t>This means that the rollover will be invisible for most running systems, since they will have the correct time to within a very small tolerance </a:t>
            </a:r>
          </a:p>
          <a:p>
            <a:pPr lvl="1"/>
            <a:r>
              <a:rPr lang="en-US" dirty="0"/>
              <a:t>However, systems that are starting up need to know the date within no more than 68 years</a:t>
            </a:r>
          </a:p>
          <a:p>
            <a:pPr lvl="2"/>
            <a:r>
              <a:rPr lang="en-US" dirty="0"/>
              <a:t>Given the large allowed error, it is not expected that this is too onerous a requirement</a:t>
            </a:r>
          </a:p>
          <a:p>
            <a:pPr lvl="1"/>
            <a:r>
              <a:rPr lang="en-US" dirty="0"/>
              <a:t>One suggested method is to set the clock to no earlier than the system build date</a:t>
            </a:r>
          </a:p>
          <a:p>
            <a:pPr lvl="2"/>
            <a:r>
              <a:rPr lang="en-US" dirty="0"/>
              <a:t>Many systems use a battery powered hardware clock to avoid this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68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timestamps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Even so, future versions of NTP may extend the time representation to 128 bits: </a:t>
            </a:r>
          </a:p>
          <a:p>
            <a:pPr lvl="1"/>
            <a:r>
              <a:rPr lang="en-US" dirty="0"/>
              <a:t>64 bits for the </a:t>
            </a:r>
            <a:r>
              <a:rPr lang="en-US" dirty="0" smtClean="0"/>
              <a:t>second</a:t>
            </a:r>
          </a:p>
          <a:p>
            <a:pPr lvl="1"/>
            <a:r>
              <a:rPr lang="en-US" dirty="0" smtClean="0"/>
              <a:t>64 </a:t>
            </a:r>
            <a:r>
              <a:rPr lang="en-US" dirty="0"/>
              <a:t>bits for the fractional-second </a:t>
            </a:r>
          </a:p>
          <a:p>
            <a:r>
              <a:rPr lang="en-US" dirty="0" smtClean="0"/>
              <a:t>The </a:t>
            </a:r>
            <a:r>
              <a:rPr lang="en-US" dirty="0"/>
              <a:t>current NTP4 format has support for Era Number and Era Offset, that when used properly should aid fixing date rollover issues </a:t>
            </a:r>
          </a:p>
          <a:p>
            <a:pPr lvl="1"/>
            <a:r>
              <a:rPr lang="en-US" dirty="0"/>
              <a:t>According to </a:t>
            </a:r>
            <a:r>
              <a:rPr lang="en-US" dirty="0" smtClean="0"/>
              <a:t>Mills (quote): 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64 bit value for the fraction is enough to resolve the amount of time it takes a photon to pass an electron at the speed of light.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64 bit second value is enough to provide unambiguous time representation until the universe goes dim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45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synchronization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synchronize its clock with a remote </a:t>
            </a:r>
            <a:r>
              <a:rPr lang="en-US" dirty="0" smtClean="0"/>
              <a:t>server </a:t>
            </a:r>
            <a:r>
              <a:rPr lang="en-US" dirty="0"/>
              <a:t>NTP </a:t>
            </a:r>
            <a:r>
              <a:rPr lang="en-US" dirty="0" smtClean="0"/>
              <a:t>clients </a:t>
            </a:r>
            <a:r>
              <a:rPr lang="en-US" dirty="0"/>
              <a:t>must compute the </a:t>
            </a:r>
            <a:r>
              <a:rPr lang="en-US" i="1" dirty="0"/>
              <a:t>round-trip delay time </a:t>
            </a:r>
            <a:r>
              <a:rPr lang="en-US" dirty="0"/>
              <a:t>and the </a:t>
            </a:r>
            <a:r>
              <a:rPr lang="en-US" i="1" dirty="0"/>
              <a:t>offset</a:t>
            </a:r>
            <a:r>
              <a:rPr lang="en-US" dirty="0"/>
              <a:t> </a:t>
            </a:r>
          </a:p>
          <a:p>
            <a:pPr lvl="1"/>
            <a:r>
              <a:rPr lang="en-US" i="1" dirty="0"/>
              <a:t>Round-trip </a:t>
            </a:r>
            <a:r>
              <a:rPr lang="en-US" i="1" dirty="0" smtClean="0"/>
              <a:t>delay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(t3-t0) – (t2-t1) </a:t>
            </a:r>
          </a:p>
          <a:p>
            <a:pPr lvl="1"/>
            <a:r>
              <a:rPr lang="en-US" i="1" dirty="0" smtClean="0"/>
              <a:t>Offset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((t1-t0) + (t2-t3)) 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1"/>
            <a:r>
              <a:rPr lang="en-US" dirty="0"/>
              <a:t>Where: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dirty="0"/>
              <a:t> </a:t>
            </a:r>
            <a:r>
              <a:rPr lang="en-US" dirty="0" smtClean="0"/>
              <a:t>when the request </a:t>
            </a:r>
            <a:r>
              <a:rPr lang="en-US" dirty="0"/>
              <a:t>packet </a:t>
            </a:r>
            <a:r>
              <a:rPr lang="en-US" dirty="0" smtClean="0"/>
              <a:t>was sent</a:t>
            </a: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  <a:r>
              <a:rPr lang="en-US" dirty="0"/>
              <a:t> </a:t>
            </a:r>
            <a:r>
              <a:rPr lang="en-US" dirty="0" smtClean="0"/>
              <a:t>when the </a:t>
            </a:r>
            <a:r>
              <a:rPr lang="en-US" dirty="0"/>
              <a:t>request packet </a:t>
            </a:r>
            <a:r>
              <a:rPr lang="en-US" dirty="0" smtClean="0"/>
              <a:t>was received</a:t>
            </a: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dirty="0"/>
              <a:t> </a:t>
            </a:r>
            <a:r>
              <a:rPr lang="en-US" dirty="0" smtClean="0"/>
              <a:t>when the response </a:t>
            </a:r>
            <a:r>
              <a:rPr lang="en-US" dirty="0"/>
              <a:t>packet </a:t>
            </a:r>
            <a:r>
              <a:rPr lang="en-US" dirty="0" smtClean="0"/>
              <a:t>was sent</a:t>
            </a:r>
            <a:endParaRPr lang="en-US" dirty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  <a:r>
              <a:rPr lang="en-US" dirty="0" smtClean="0"/>
              <a:t> when the </a:t>
            </a:r>
            <a:r>
              <a:rPr lang="en-US" dirty="0"/>
              <a:t>response packet </a:t>
            </a:r>
            <a:r>
              <a:rPr lang="en-US" dirty="0" smtClean="0"/>
              <a:t>was received</a:t>
            </a: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t3-t0)</a:t>
            </a:r>
            <a:r>
              <a:rPr lang="en-US" dirty="0"/>
              <a:t> </a:t>
            </a:r>
            <a:r>
              <a:rPr lang="en-US" dirty="0" smtClean="0"/>
              <a:t>time on the client </a:t>
            </a:r>
            <a:r>
              <a:rPr lang="en-US" dirty="0"/>
              <a:t>side between the </a:t>
            </a:r>
            <a:r>
              <a:rPr lang="en-US" dirty="0" smtClean="0"/>
              <a:t>sending of </a:t>
            </a:r>
            <a:r>
              <a:rPr lang="en-US" dirty="0"/>
              <a:t>the request packet and the </a:t>
            </a:r>
            <a:r>
              <a:rPr lang="en-US" dirty="0" smtClean="0"/>
              <a:t>receiving </a:t>
            </a:r>
            <a:r>
              <a:rPr lang="en-US" dirty="0"/>
              <a:t>of the response packet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t2-t1)</a:t>
            </a:r>
            <a:r>
              <a:rPr lang="en-US" dirty="0"/>
              <a:t> </a:t>
            </a:r>
            <a:r>
              <a:rPr lang="en-US" dirty="0" smtClean="0"/>
              <a:t>time </a:t>
            </a:r>
            <a:r>
              <a:rPr lang="en-US" dirty="0"/>
              <a:t>the server waited before sending the answer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589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86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Clock synchronization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NTP </a:t>
            </a:r>
            <a:r>
              <a:rPr lang="en-US" dirty="0"/>
              <a:t>synchronization is correct </a:t>
            </a:r>
            <a:r>
              <a:rPr lang="en-US" dirty="0" smtClean="0"/>
              <a:t>when: </a:t>
            </a:r>
          </a:p>
          <a:p>
            <a:pPr lvl="1"/>
            <a:r>
              <a:rPr lang="en-US" dirty="0" smtClean="0"/>
              <a:t>both </a:t>
            </a:r>
            <a:r>
              <a:rPr lang="en-US" dirty="0"/>
              <a:t>the incoming and outgoing routes between the client and the server have symmetrical nominal delay</a:t>
            </a:r>
          </a:p>
          <a:p>
            <a:pPr lvl="1"/>
            <a:r>
              <a:rPr lang="en-US" dirty="0"/>
              <a:t>If the routes do not have a common nominal </a:t>
            </a:r>
            <a:r>
              <a:rPr lang="en-US" dirty="0" smtClean="0"/>
              <a:t>delay</a:t>
            </a:r>
          </a:p>
          <a:p>
            <a:pPr lvl="2"/>
            <a:r>
              <a:rPr lang="en-US" dirty="0" smtClean="0"/>
              <a:t>Synchronization </a:t>
            </a:r>
            <a:r>
              <a:rPr lang="en-US" dirty="0"/>
              <a:t>has a systematic bias of half the difference between the forward and backward travel times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09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95359" cy="822960"/>
          </a:xfrm>
        </p:spPr>
        <p:txBody>
          <a:bodyPr>
            <a:noAutofit/>
          </a:bodyPr>
          <a:lstStyle/>
          <a:p>
            <a:r>
              <a:rPr lang="en-US" sz="2400" dirty="0" smtClean="0"/>
              <a:t>Stratum 0 clocks are usually directly connected to the network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937760"/>
          </a:xfrm>
        </p:spPr>
        <p:txBody>
          <a:bodyPr>
            <a:norm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True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False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183800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7207" name="Chart" r:id="rId5" imgW="4572000" imgH="5143500" progId="MSGraph.Chart.8">
              <p:embed followColorScheme="full"/>
            </p:oleObj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3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/>
                </a:rPr>
                <a:t>1</a:t>
              </a:r>
              <a:endParaRPr lang="en-US" b="1">
                <a:latin typeface="Tahoma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35950" y="6444734"/>
            <a:ext cx="180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 countdown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351992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48641" y="0"/>
            <a:ext cx="8595359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do NTP and </a:t>
            </a:r>
            <a:r>
              <a:rPr lang="en-US" dirty="0" err="1" smtClean="0"/>
              <a:t>Syslog</a:t>
            </a:r>
            <a:r>
              <a:rPr lang="en-US" dirty="0" smtClean="0"/>
              <a:t> need to work together: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93776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Both share the same base protocol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All systems need a common time base for log timestamps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TCP requires synchronized packet transfers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lphaUcPeriod"/>
            </a:pPr>
            <a:r>
              <a:rPr lang="en-US" sz="3200" dirty="0" smtClean="0"/>
              <a:t>It keeps the NSA synchronized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7507910"/>
              </p:ext>
            </p:extLst>
          </p:nvPr>
        </p:nvGraphicFramePr>
        <p:xfrm>
          <a:off x="4554071" y="1600200"/>
          <a:ext cx="4572000" cy="5143500"/>
        </p:xfrm>
        <a:graphic>
          <a:graphicData uri="http://schemas.openxmlformats.org/presentationml/2006/ole">
            <p:oleObj spid="_x0000_s8230" name="Chart" r:id="rId6" imgW="4572000" imgH="5143500" progId="MSGraph.Chart.8">
              <p:embed followColorScheme="full"/>
            </p:oleObj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4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/>
                </a:rPr>
                <a:t>9</a:t>
              </a:r>
              <a:endParaRPr lang="en-US" b="1">
                <a:latin typeface="Tahoma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648200" y="6553200"/>
            <a:ext cx="180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sec countdown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13800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"Does Anybody Really Know What Time It Is?"*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r>
              <a:rPr lang="en-US" dirty="0" smtClean="0"/>
              <a:t>Time keeping is one of most fundamental aspects of computer infrastructure</a:t>
            </a:r>
          </a:p>
          <a:p>
            <a:r>
              <a:rPr lang="en-US" dirty="0" smtClean="0"/>
              <a:t>Many protocols rely on accurate clocks</a:t>
            </a:r>
          </a:p>
          <a:p>
            <a:r>
              <a:rPr lang="en-US" dirty="0" smtClean="0"/>
              <a:t>Correlating information from multiple systems impossible with out a shared clock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*Does Anybody Realy Care (CTA aka Chicago, 1969)</a:t>
            </a:r>
          </a:p>
          <a:p>
            <a:r>
              <a:rPr lang="en-US" dirty="0" smtClean="0">
                <a:hlinkClick r:id="rId2"/>
              </a:rPr>
              <a:t>http://www.youtube.com/watch?v=8qssWO8NSq0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6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7"/>
          <p:cNvSpPr txBox="1">
            <a:spLocks/>
          </p:cNvSpPr>
          <p:nvPr/>
        </p:nvSpPr>
        <p:spPr>
          <a:xfrm>
            <a:off x="0" y="152400"/>
            <a:ext cx="6072187" cy="1389868"/>
          </a:xfrm>
          <a:prstGeom prst="rect">
            <a:avLst/>
          </a:prstGeom>
        </p:spPr>
        <p:txBody>
          <a:bodyPr vert="horz" wrap="square" lIns="38100" tIns="38100" rIns="38100" bIns="3810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" sz="4266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</a:t>
            </a:r>
            <a:br>
              <a:rPr lang="en" sz="4266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4266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Sources</a:t>
            </a:r>
            <a:endParaRPr lang="en" sz="4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2" descr="http://tycho.usno.navy.mil/gif/beamtu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"/>
            <a:ext cx="6667500" cy="2562226"/>
          </a:xfrm>
          <a:prstGeom prst="rect">
            <a:avLst/>
          </a:prstGeom>
          <a:noFill/>
        </p:spPr>
      </p:pic>
      <p:pic>
        <p:nvPicPr>
          <p:cNvPr id="6" name="Picture 4" descr="http://www.dc-digital.com/images/USNOdcClo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57549"/>
            <a:ext cx="5011965" cy="2914651"/>
          </a:xfrm>
          <a:prstGeom prst="rect">
            <a:avLst/>
          </a:prstGeom>
          <a:noFill/>
        </p:spPr>
      </p:pic>
      <p:pic>
        <p:nvPicPr>
          <p:cNvPr id="7" name="Picture 2" descr="http://cdn.fieldtechnologies.com/wp-content/uploads/2011/10/gps-syst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3718" y="2895600"/>
            <a:ext cx="3970282" cy="397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99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Side note: </a:t>
            </a:r>
            <a:br>
              <a:rPr lang="en-US" sz="3600" dirty="0" smtClean="0"/>
            </a:br>
            <a:r>
              <a:rPr lang="en-US" sz="3600" dirty="0" smtClean="0"/>
              <a:t>Difference between precision and accuracy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Accuracy</a:t>
            </a:r>
          </a:p>
          <a:p>
            <a:pPr lvl="1"/>
            <a:r>
              <a:rPr lang="en-US" dirty="0" smtClean="0"/>
              <a:t>Closeness to the actual value</a:t>
            </a:r>
          </a:p>
          <a:p>
            <a:pPr lvl="2"/>
            <a:r>
              <a:rPr lang="en-US" dirty="0" smtClean="0"/>
              <a:t>E.g. the clock is 1 hour off</a:t>
            </a:r>
          </a:p>
          <a:p>
            <a:r>
              <a:rPr lang="en-US" dirty="0" smtClean="0"/>
              <a:t>Precision</a:t>
            </a:r>
          </a:p>
          <a:p>
            <a:pPr lvl="1"/>
            <a:r>
              <a:rPr lang="en-US" dirty="0" smtClean="0"/>
              <a:t>How much it does not vary</a:t>
            </a:r>
          </a:p>
          <a:p>
            <a:pPr lvl="2"/>
            <a:r>
              <a:rPr lang="en-US" dirty="0" smtClean="0"/>
              <a:t>E.g. the clock varies approximately a microsecond in a year</a:t>
            </a:r>
          </a:p>
          <a:p>
            <a:r>
              <a:rPr lang="en-US" dirty="0" smtClean="0"/>
              <a:t>So which is better?</a:t>
            </a:r>
          </a:p>
          <a:p>
            <a:pPr lvl="1"/>
            <a:r>
              <a:rPr lang="en-US" dirty="0" smtClean="0"/>
              <a:t>A clock might not vary by more than a picosecond, but be off by one hour</a:t>
            </a:r>
          </a:p>
          <a:p>
            <a:pPr lvl="1"/>
            <a:r>
              <a:rPr lang="en-US" dirty="0" smtClean="0"/>
              <a:t>A clock might be “correct”, but vary by a millisecond second to second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20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Time Protocol (NTP)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Port 123/</a:t>
            </a:r>
            <a:r>
              <a:rPr lang="en-US" dirty="0" err="1"/>
              <a:t>udp</a:t>
            </a:r>
            <a:endParaRPr lang="en-US" dirty="0"/>
          </a:p>
          <a:p>
            <a:r>
              <a:rPr lang="en-US" dirty="0"/>
              <a:t>Can maintain time </a:t>
            </a:r>
            <a:r>
              <a:rPr lang="en-US" dirty="0" smtClean="0"/>
              <a:t>to </a:t>
            </a:r>
            <a:r>
              <a:rPr lang="en-US" dirty="0"/>
              <a:t>fractions of a second</a:t>
            </a:r>
          </a:p>
          <a:p>
            <a:r>
              <a:rPr lang="en-US" dirty="0"/>
              <a:t>Can use external time source</a:t>
            </a:r>
          </a:p>
          <a:p>
            <a:pPr lvl="1"/>
            <a:r>
              <a:rPr lang="en-US" dirty="0"/>
              <a:t>e.g. Atomic clock or GPS clock</a:t>
            </a:r>
          </a:p>
          <a:p>
            <a:r>
              <a:rPr lang="en-US" dirty="0"/>
              <a:t>Most computers and devices act as a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48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Time Protocol (NTP)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servers belong to a ‘Stratum’ </a:t>
            </a:r>
          </a:p>
          <a:p>
            <a:pPr lvl="1"/>
            <a:r>
              <a:rPr lang="en-US" dirty="0"/>
              <a:t>Denotes how far from </a:t>
            </a:r>
            <a:r>
              <a:rPr lang="en-US" dirty="0" smtClean="0"/>
              <a:t>the time </a:t>
            </a:r>
            <a:r>
              <a:rPr lang="en-US" dirty="0"/>
              <a:t>source they </a:t>
            </a:r>
            <a:r>
              <a:rPr lang="en-US" dirty="0" smtClean="0"/>
              <a:t>are referencing</a:t>
            </a:r>
            <a:endParaRPr lang="en-US" dirty="0"/>
          </a:p>
          <a:p>
            <a:pPr lvl="2"/>
            <a:r>
              <a:rPr lang="en-US" dirty="0"/>
              <a:t>Prevents Loops</a:t>
            </a:r>
          </a:p>
          <a:p>
            <a:pPr lvl="3"/>
            <a:r>
              <a:rPr lang="en-US" dirty="0"/>
              <a:t>Can only sync with servers in same stratum or higher</a:t>
            </a:r>
          </a:p>
          <a:p>
            <a:pPr lvl="2"/>
            <a:r>
              <a:rPr lang="en-US" dirty="0"/>
              <a:t>Stratum 0: time source</a:t>
            </a:r>
          </a:p>
          <a:p>
            <a:pPr lvl="2"/>
            <a:r>
              <a:rPr lang="en-US" dirty="0"/>
              <a:t>Stratum 1: server directly attached to time </a:t>
            </a:r>
            <a:r>
              <a:rPr lang="en-US" dirty="0" smtClean="0"/>
              <a:t>source</a:t>
            </a:r>
          </a:p>
          <a:p>
            <a:pPr lvl="2"/>
            <a:r>
              <a:rPr lang="en-US" dirty="0" smtClean="0"/>
              <a:t>Stratum 2: connected to Stratum 1 server(s)</a:t>
            </a:r>
            <a:endParaRPr lang="en-US" dirty="0"/>
          </a:p>
          <a:p>
            <a:pPr lvl="2"/>
            <a:r>
              <a:rPr lang="en-US" dirty="0"/>
              <a:t>Etc…</a:t>
            </a:r>
          </a:p>
          <a:p>
            <a:r>
              <a:rPr lang="en-US" dirty="0"/>
              <a:t>Versions available for: </a:t>
            </a:r>
          </a:p>
          <a:p>
            <a:pPr lvl="1"/>
            <a:r>
              <a:rPr lang="en-US" dirty="0"/>
              <a:t>UNIX family</a:t>
            </a:r>
          </a:p>
          <a:p>
            <a:pPr lvl="1"/>
            <a:r>
              <a:rPr lang="en-US" dirty="0"/>
              <a:t>Windows family</a:t>
            </a:r>
          </a:p>
          <a:p>
            <a:pPr lvl="2"/>
            <a:r>
              <a:rPr lang="en-US" dirty="0"/>
              <a:t>SNTP for 2000 and XP</a:t>
            </a:r>
          </a:p>
          <a:p>
            <a:pPr lvl="2"/>
            <a:r>
              <a:rPr lang="en-US" dirty="0"/>
              <a:t>Full NTP for Server 2003 and Vista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3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Only a few security problems have been identified in the reference implementation of the NTP codebase in its 25+ year history</a:t>
            </a:r>
          </a:p>
          <a:p>
            <a:r>
              <a:rPr lang="en-US" dirty="0"/>
              <a:t>The protocol has been undergoing revision and review over its entire history</a:t>
            </a:r>
          </a:p>
          <a:p>
            <a:pPr lvl="1"/>
            <a:r>
              <a:rPr lang="en-US" dirty="0"/>
              <a:t>As of January 2011, there are no security revisions in the NTP specification and no reports at CERT</a:t>
            </a:r>
          </a:p>
          <a:p>
            <a:r>
              <a:rPr lang="en-US" dirty="0"/>
              <a:t>The current codebase for the reference implementation has been undergoing security audits from several sources for several years now</a:t>
            </a:r>
          </a:p>
          <a:p>
            <a:pPr lvl="1"/>
            <a:r>
              <a:rPr lang="en-US" dirty="0"/>
              <a:t>There are no known high-risk vulnerabilities in the current released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221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NTP: 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Default configuration is usually client-only</a:t>
            </a:r>
          </a:p>
          <a:p>
            <a:r>
              <a:rPr lang="en-US" dirty="0"/>
              <a:t>Supports authentication if working in a paranoid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19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fc872b98-a4f6-437b-b36e-2af229fffdfc"/>
  <p:tag name="WASPOLLED" val="1BAF641923714A088A629E1D1CA9B949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rueFalse"/>
  <p:tag name="TPQUESTIONXML" val="﻿&lt;?xml version=&quot;1.0&quot; encoding=&quot;utf-8&quot;?&gt;&#10;&lt;questionlist&gt;&#10;    &lt;properties&gt;&#10;        &lt;guid&gt;2F9F43BAA74C4E3EA5E02F70B97EBFBA&lt;/guid&gt;&#10;        &lt;description /&gt;&#10;        &lt;date&gt;1/23/2014 4:37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B27076A24AC42EE8B7E4520182D8408&lt;/guid&gt;&#10;            &lt;repollguid&gt;B47A8D5CF5F546DCB3E5138AAE5E5EA0&lt;/repollguid&gt;&#10;            &lt;sourceid&gt;32F9B74E2A9040FF940B3C0B3F3B566A&lt;/sourceid&gt;&#10;            &lt;questiontext&gt;Stratum 0 clocks are usually directly connected to the network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truefalse&gt;True&lt;/truefalse&gt;&#10;            &lt;answers&gt;&#10;                &lt;answer&gt;&#10;                    &lt;guid&gt;1944396D40EB4D3CBC347408910560C6&lt;/guid&gt;&#10;                    &lt;answertext&gt;True&lt;/answertext&gt;&#10;                    &lt;valuetype&gt;-1&lt;/valuetype&gt;&#10;                &lt;/answer&gt;&#10;                &lt;answer&gt;&#10;                    &lt;guid&gt;E8655E0CAAE147659ABEE5E4DB59B9C3&lt;/guid&gt;&#10;                    &lt;answertext&gt;Fals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Stratum 0 clocks are usually directly connected to the network[;crlf;]33[;]33[;]33[;]False[;]27[;][;crlf;]1.81818181818182[;]2[;]0.385694607919935[;]0.148760330578512[;crlf;]6[;]-1[;]True1[;]True[;][;crlf;]27[;]1[;]False2[;]False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7B6DCFB399741B58E912790E847733B&lt;/guid&gt;&#10;        &lt;description /&gt;&#10;        &lt;date&gt;9/3/2013 11:57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11BC59E0F7460AAB19A1748A737720&lt;/guid&gt;&#10;            &lt;repollguid&gt;F7F3F9AE794F47CF97A06F0B8C0086F6&lt;/repollguid&gt;&#10;            &lt;sourceid&gt;C6F41DB51FCF4E25AC05151E34C0FD96&lt;/sourceid&gt;&#10;            &lt;questiontext&gt;Why do NTP and Syslog need to work togeth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129728EE4E9048EA979A2373777172C7&lt;/guid&gt;&#10;                    &lt;answertext&gt;Both share the same base protocol&lt;/answertext&gt;&#10;                    &lt;valuetype&gt;-1&lt;/valuetype&gt;&#10;                &lt;/answer&gt;&#10;                &lt;answer&gt;&#10;                    &lt;guid&gt;A9678AA4A1B847D78464E5F80CBE83AD&lt;/guid&gt;&#10;                    &lt;answertext&gt;All systems need a common time base for log timestamps&lt;/answertext&gt;&#10;                    &lt;valuetype&gt;1&lt;/valuetype&gt;&#10;                &lt;/answer&gt;&#10;                &lt;answer&gt;&#10;                    &lt;guid&gt;EA2F8CB2CE8E4DF19A01C8F31FE4D137&lt;/guid&gt;&#10;                    &lt;answertext&gt;TCP requires synchronized packet transfers&lt;/answertext&gt;&#10;                    &lt;valuetype&gt;-1&lt;/valuetype&gt;&#10;                &lt;/answer&gt;&#10;                &lt;answer&gt;&#10;                    &lt;guid&gt;491F92607E184E5786C78E96BDE08DA0&lt;/guid&gt;&#10;                    &lt;answertext&gt;It keeps the NSA synchronized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y do NTP and Syslog need to work together:[;crlf;]33[;]34[;]33[;]False[;]29[;][;crlf;]2.12121212121212[;]2[;]0.326373624674818[;]0.106519742883379[;crlf;]0[;]-1[;]Both share the same base protocol1[;]Both share the same base protocol[;][;crlf;]29[;]1[;]All systems need a common time base for log timestamps2[;]All systems need a common time base for log timestamps[;][;crlf;]4[;]-1[;]TCP requires synchronized packet transfers3[;]TCP requires synchronized packet transfers[;][;crlf;]0[;]-1[;]It keeps the NSA synchronized4[;]It keeps the NSA synchronized[;]"/>
  <p:tag name="HASRESULTS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738</TotalTime>
  <Words>1302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Median</vt:lpstr>
      <vt:lpstr>Chart</vt:lpstr>
      <vt:lpstr>Infrastructure II</vt:lpstr>
      <vt:lpstr>NTP</vt:lpstr>
      <vt:lpstr>"Does Anybody Really Know What Time It Is?"*</vt:lpstr>
      <vt:lpstr>Slide 4</vt:lpstr>
      <vt:lpstr>Side note:  Difference between precision and accuracy</vt:lpstr>
      <vt:lpstr>Network Time Protocol (NTP)</vt:lpstr>
      <vt:lpstr>Network Time Protocol (NTP)</vt:lpstr>
      <vt:lpstr>Security concerns</vt:lpstr>
      <vt:lpstr>NTP: Security Considerations</vt:lpstr>
      <vt:lpstr>NTP Stratum</vt:lpstr>
      <vt:lpstr>Clock strata</vt:lpstr>
      <vt:lpstr>Clock strata</vt:lpstr>
      <vt:lpstr>Clock strata</vt:lpstr>
      <vt:lpstr>Clock strata</vt:lpstr>
      <vt:lpstr>SNTP - Simple Network Time Protocol </vt:lpstr>
      <vt:lpstr>NTP timestamps</vt:lpstr>
      <vt:lpstr>NTP timestamps</vt:lpstr>
      <vt:lpstr>NTP timestamps</vt:lpstr>
      <vt:lpstr>Clock synchronization algorithm</vt:lpstr>
      <vt:lpstr>Clock synchronization algorithm</vt:lpstr>
      <vt:lpstr>Stratum 0 clocks are usually directly connected to the network</vt:lpstr>
      <vt:lpstr>Why do NTP and Syslog need to work together: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ajkombol</cp:lastModifiedBy>
  <cp:revision>45</cp:revision>
  <dcterms:created xsi:type="dcterms:W3CDTF">2015-09-01T21:13:33Z</dcterms:created>
  <dcterms:modified xsi:type="dcterms:W3CDTF">2017-06-10T20:36:13Z</dcterms:modified>
</cp:coreProperties>
</file>